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85" r:id="rId2"/>
    <p:sldId id="319" r:id="rId3"/>
    <p:sldId id="299" r:id="rId4"/>
    <p:sldId id="375" r:id="rId5"/>
    <p:sldId id="321" r:id="rId6"/>
    <p:sldId id="370" r:id="rId7"/>
    <p:sldId id="364" r:id="rId8"/>
    <p:sldId id="372" r:id="rId9"/>
    <p:sldId id="374" r:id="rId10"/>
    <p:sldId id="368" r:id="rId11"/>
    <p:sldId id="373" r:id="rId12"/>
    <p:sldId id="371" r:id="rId13"/>
    <p:sldId id="366" r:id="rId14"/>
    <p:sldId id="363" r:id="rId15"/>
    <p:sldId id="384" r:id="rId16"/>
    <p:sldId id="381" r:id="rId17"/>
    <p:sldId id="365" r:id="rId18"/>
    <p:sldId id="358" r:id="rId19"/>
    <p:sldId id="341" r:id="rId20"/>
  </p:sldIdLst>
  <p:sldSz cx="13003213" cy="9752013"/>
  <p:notesSz cx="6858000" cy="9144000"/>
  <p:defaultTextStyle>
    <a:defPPr>
      <a:defRPr lang="en-US"/>
    </a:defPPr>
    <a:lvl1pPr marL="0" algn="l" defTabSz="1300277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138" algn="l" defTabSz="1300277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277" algn="l" defTabSz="1300277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415" algn="l" defTabSz="1300277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554" algn="l" defTabSz="1300277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692" algn="l" defTabSz="1300277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0830" algn="l" defTabSz="1300277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0969" algn="l" defTabSz="1300277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107" algn="l" defTabSz="1300277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an Bieber" initials="AB" lastIdx="1" clrIdx="0">
    <p:extLst>
      <p:ext uri="{19B8F6BF-5375-455C-9EA6-DF929625EA0E}">
        <p15:presenceInfo xmlns:p15="http://schemas.microsoft.com/office/powerpoint/2012/main" userId="472358e3ffcac7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CCCFF"/>
    <a:srgbClr val="77BD43"/>
    <a:srgbClr val="006A3D"/>
    <a:srgbClr val="006B3E"/>
    <a:srgbClr val="006239"/>
    <a:srgbClr val="00663B"/>
    <a:srgbClr val="006138"/>
    <a:srgbClr val="006E40"/>
    <a:srgbClr val="F01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22" autoAdjust="0"/>
    <p:restoredTop sz="96327" autoAdjust="0"/>
  </p:normalViewPr>
  <p:slideViewPr>
    <p:cSldViewPr showGuides="1">
      <p:cViewPr varScale="1">
        <p:scale>
          <a:sx n="47" d="100"/>
          <a:sy n="47" d="100"/>
        </p:scale>
        <p:origin x="1000" y="64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48" d="100"/>
          <a:sy n="48" d="100"/>
        </p:scale>
        <p:origin x="-272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36AD-C140-47B5-A0AA-2808AF1C1C9D}" type="datetimeFigureOut">
              <a:rPr lang="en-AU" smtClean="0"/>
              <a:t>7/12/2023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420D9-E2BA-4BD5-B845-F55DFC0118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78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7T17:52:37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7T17:52:37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7T17:52:37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7T17:52:37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7T17:52:37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3829E-EB69-4A98-9D54-8D6822520B27}" type="datetimeFigureOut">
              <a:rPr lang="en-AU" smtClean="0"/>
              <a:t>7/12/2023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05BAA-92F6-4DEA-A832-E4B15A2F52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97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1pPr>
    <a:lvl2pPr marL="650138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2pPr>
    <a:lvl3pPr marL="1300277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3pPr>
    <a:lvl4pPr marL="1950415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4pPr>
    <a:lvl5pPr marL="2600554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5pPr>
    <a:lvl6pPr marL="3250692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6pPr>
    <a:lvl7pPr marL="3900830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7pPr>
    <a:lvl8pPr marL="4550969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8pPr>
    <a:lvl9pPr marL="5201107" algn="l" defTabSz="1300277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AB3C50-0815-4E72-B5C0-4CC01800180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D6D95E-88C9-4F51-9A96-C6DC690C4E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70AC6F-A8DE-43B1-AB32-8BCC2ADD0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261938"/>
            <a:ext cx="2880000" cy="309562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1pPr>
            <a:lvl2pPr marL="144000" indent="0" algn="l">
              <a:buFontTx/>
              <a:buNone/>
              <a:defRPr sz="1400"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[Current Date]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8D68E9-7018-4336-9CC4-C1AD98D09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1870" y="2031454"/>
            <a:ext cx="5814072" cy="56891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98FB25-7404-4D17-BC12-C5C5BD3F89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B9713-6169-4BCA-998A-1ECD71372D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/>
              <a:t>[Footer]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15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C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900" y="3363912"/>
            <a:ext cx="464653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348247" y="1978615"/>
            <a:ext cx="7309375" cy="491361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38F6-0EA2-4AD3-A861-786EE93C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C3957F-CBD5-45F4-9139-BE2AD9F3D7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7466EE-1402-4AD3-84F3-D1DF7AB79A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900" y="3363912"/>
            <a:ext cx="464653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348247" y="1978615"/>
            <a:ext cx="7309375" cy="491361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38F6-0EA2-4AD3-A861-786EE93C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CC70461-48C5-43F7-8FBF-36F351503D8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48247" y="7004496"/>
            <a:ext cx="3135564" cy="222840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45B0B-FD87-427B-B1C8-DF115B45F6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54FC01-F717-4A46-B98F-96CECAD73C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1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(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371213" y="1"/>
            <a:ext cx="7632000" cy="975164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900" y="3363912"/>
            <a:ext cx="464653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A19B3-ADC4-46A3-BF00-57B86B7CF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F63BBED2-AE29-435C-A95D-404517A18A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985397" y="347049"/>
            <a:ext cx="1720800" cy="1872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717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 (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1"/>
            <a:ext cx="7632000" cy="975164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AU" dirty="0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9E7A03E9-F3EB-4089-BA1B-CA0D892E58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2" y="350324"/>
            <a:ext cx="388800" cy="39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13774" y="3363912"/>
            <a:ext cx="464653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684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B49BA5-9018-4446-A86F-4EE58D717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(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3003213" cy="975201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/>
              <a:t>Click icon to add picture</a:t>
            </a:r>
            <a:br>
              <a:rPr lang="en-AU" dirty="0"/>
            </a:br>
            <a:r>
              <a:rPr lang="en-AU" dirty="0"/>
              <a:t/>
            </a:r>
            <a:br>
              <a:rPr lang="en-AU" dirty="0"/>
            </a:b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B89EFF-45A5-47CB-8E9C-D9F35B0107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2" y="350324"/>
            <a:ext cx="388800" cy="396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BAAA9247-7455-4936-AB38-B0911A6358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985397" y="347049"/>
            <a:ext cx="1720800" cy="1872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83DCC-83B4-4DDF-A2DD-53EA890722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876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Two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9341" y="3366120"/>
            <a:ext cx="7920000" cy="5867554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42900" y="3363913"/>
            <a:ext cx="3955342" cy="5867554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15CE4-9C5B-4DD4-9334-613E584A8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210B5A-E47F-4858-B45E-5B1BEE8B2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2C6C2-929C-48AB-A46A-05FC0AD9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08A26F-06F2-4E9D-90D3-59B5F05170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F2FEF4-AC70-4D84-9B67-5A54BD0F33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 One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3363912"/>
            <a:ext cx="793715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8683155" y="3363913"/>
            <a:ext cx="3960000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D7C67-E5F6-43C5-997F-6434DA21F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584D73-4796-4164-B818-FA3C28E0B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262CB5-7592-412B-8108-8BFA3C6D8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0F9683-AEE5-4C7C-8337-8F0333B05A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A82EE6-5B2A-4D35-9636-3FF0F8DEBC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2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3363913"/>
            <a:ext cx="12311733" cy="2808000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361315" y="6392843"/>
            <a:ext cx="12311733" cy="2808000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6DFF93-5525-475A-BA2F-1F0C4F78D56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E2A29-28F0-4172-8807-541DB74FB84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E7CF56-F1E5-4795-9265-7AD96EC856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89AB79-1006-4785-9565-5855A6C464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E5D8E-5794-4172-9477-A462C7ED6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478"/>
          <a:stretch/>
        </p:blipFill>
        <p:spPr>
          <a:xfrm>
            <a:off x="5133454" y="182"/>
            <a:ext cx="7869759" cy="975164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352C9B-A878-4E28-8F19-9BFE09A0D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FD2763-69FC-4FBC-A018-A5B79D9BF1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88F8E-C995-44E9-88C3-777D604D7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478"/>
          <a:stretch/>
        </p:blipFill>
        <p:spPr>
          <a:xfrm>
            <a:off x="5133454" y="182"/>
            <a:ext cx="7869759" cy="975164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22DE8C-193B-40D2-86E4-37390E84CC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2B9284-71F9-4742-8BC8-CBD640B6E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2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0" y="2010545"/>
            <a:ext cx="11621607" cy="286546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[Presentation 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4731990"/>
            <a:ext cx="11626418" cy="2588022"/>
          </a:xfrm>
        </p:spPr>
        <p:txBody>
          <a:bodyPr>
            <a:normAutofit/>
          </a:bodyPr>
          <a:lstStyle>
            <a:lvl1pPr marL="0" indent="0">
              <a:buNone/>
              <a:defRPr sz="5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[Presenter Name]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B3AAE-1896-4A98-A246-9A4E80DA4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8A2211-08DC-44ED-BA4C-EA9B5E049F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E66D3-31E0-4E7E-974A-CBAF78AFB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032"/>
          <a:stretch/>
        </p:blipFill>
        <p:spPr>
          <a:xfrm>
            <a:off x="5205462" y="182"/>
            <a:ext cx="7797751" cy="975164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8D64DB-0525-4239-B7EF-7462FB2A80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135A38-8B72-4CF7-A576-8AB549768E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6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37C1B2-371D-4FFC-9EBF-0783BD761A79}"/>
              </a:ext>
            </a:extLst>
          </p:cNvPr>
          <p:cNvSpPr/>
          <p:nvPr userDrawn="1"/>
        </p:nvSpPr>
        <p:spPr>
          <a:xfrm>
            <a:off x="5429485" y="0"/>
            <a:ext cx="7581727" cy="9752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27E38-93E1-4C04-83A5-FBD94BE75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408" y="1015558"/>
            <a:ext cx="2997714" cy="8167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6DF0E0-E4B3-49BF-A9CB-B5C1AC69E3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62FCC1-F0E2-4D15-B831-1642D56F9D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37C1B2-371D-4FFC-9EBF-0783BD761A79}"/>
              </a:ext>
            </a:extLst>
          </p:cNvPr>
          <p:cNvSpPr/>
          <p:nvPr userDrawn="1"/>
        </p:nvSpPr>
        <p:spPr>
          <a:xfrm>
            <a:off x="5429485" y="0"/>
            <a:ext cx="7581727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605E55-8F6E-49C2-A14D-4F7EA9A24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9613" y="1938389"/>
            <a:ext cx="5707392" cy="5750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49E37B-FA5B-427F-9B9C-C22AEEF464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6D3671-8BF4-4081-90DB-6B512B6793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0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37C1B2-371D-4FFC-9EBF-0783BD761A79}"/>
              </a:ext>
            </a:extLst>
          </p:cNvPr>
          <p:cNvSpPr/>
          <p:nvPr userDrawn="1"/>
        </p:nvSpPr>
        <p:spPr>
          <a:xfrm>
            <a:off x="5429485" y="0"/>
            <a:ext cx="7581727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4630628" cy="5868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36A6A2-B679-4575-A369-2D9B0C881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21686" y="1564338"/>
            <a:ext cx="3919736" cy="6827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B8E51D-8667-4AE7-98D9-FD5D60E1E0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C0D460-F225-460B-BB60-8A16237213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2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1923678"/>
            <a:ext cx="12305190" cy="6281765"/>
          </a:xfrm>
        </p:spPr>
        <p:txBody>
          <a:bodyPr anchor="ctr">
            <a:noAutofit/>
          </a:bodyPr>
          <a:lstStyle>
            <a:lvl1pPr algn="ctr">
              <a:lnSpc>
                <a:spcPct val="110000"/>
              </a:lnSpc>
              <a:defRPr sz="45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“[Quote text]”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8317151"/>
            <a:ext cx="12314237" cy="308414"/>
          </a:xfr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[Full name]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4828162-76A4-4AEF-9328-B54FAF065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854" y="8587261"/>
            <a:ext cx="12314237" cy="308750"/>
          </a:xfrm>
        </p:spPr>
        <p:txBody>
          <a:bodyPr>
            <a:noAutofit/>
          </a:bodyPr>
          <a:lstStyle>
            <a:lvl1pPr marL="0" indent="0" algn="ctr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[Full name]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3E30FE-911C-4ADA-B031-2626594EC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744D0-0577-40DE-9622-1088015D0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2BB920-9A5A-4DA9-9ECA-1DF946B9A68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/>
              <a:t>[Footer]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358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1923678"/>
            <a:ext cx="12305190" cy="6281765"/>
          </a:xfrm>
        </p:spPr>
        <p:txBody>
          <a:bodyPr anchor="ctr">
            <a:noAutofit/>
          </a:bodyPr>
          <a:lstStyle>
            <a:lvl1pPr algn="ctr">
              <a:lnSpc>
                <a:spcPct val="110000"/>
              </a:lnSpc>
              <a:defRPr sz="4500" b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“[Quote text]”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8317151"/>
            <a:ext cx="12314237" cy="308414"/>
          </a:xfrm>
        </p:spPr>
        <p:txBody>
          <a:bodyPr>
            <a:noAutofit/>
          </a:bodyPr>
          <a:lstStyle>
            <a:lvl1pPr marL="0" indent="0" algn="ctr">
              <a:buNone/>
              <a:defRPr sz="19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[Full name]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4828162-76A4-4AEF-9328-B54FAF065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854" y="8587261"/>
            <a:ext cx="12314237" cy="308750"/>
          </a:xfrm>
        </p:spPr>
        <p:txBody>
          <a:bodyPr>
            <a:noAutofit/>
          </a:bodyPr>
          <a:lstStyle>
            <a:lvl1pPr marL="0" indent="0" algn="ctr">
              <a:buNone/>
              <a:defRPr sz="19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[Position]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B8BFB0-2A25-45AC-80CE-669E6F62B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F33D4B-5C12-45EC-88B7-C00C2123C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2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15654" y="3194422"/>
            <a:ext cx="8371904" cy="3600326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87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[Thank you or sign off]</a:t>
            </a:r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D5A8B4-6E78-422A-AF69-97326A6A7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D54034-1F98-4E5C-A6EA-29A8353505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5673CE-2DC8-4BC7-8474-7FD9AEAE7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B1A7F-3E6C-4BDA-A873-12B2FD961F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0EA49-7B36-455E-A863-61CF191F59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F0F960-7B3B-462A-AC2C-5591D2082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EE6E5A-4BD9-4D77-8176-009D70AE84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0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3003213" cy="1496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560"/>
          </a:p>
        </p:txBody>
      </p:sp>
    </p:spTree>
    <p:extLst>
      <p:ext uri="{BB962C8B-B14F-4D97-AF65-F5344CB8AC3E}">
        <p14:creationId xmlns:p14="http://schemas.microsoft.com/office/powerpoint/2010/main" val="40414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2010545"/>
            <a:ext cx="8371904" cy="286546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3363913"/>
            <a:ext cx="8375370" cy="2304181"/>
          </a:xfrm>
        </p:spPr>
        <p:txBody>
          <a:bodyPr>
            <a:noAutofit/>
          </a:bodyPr>
          <a:lstStyle>
            <a:lvl1pPr marL="0" indent="0">
              <a:buNone/>
              <a:defRPr sz="4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 Information]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0633BF-DE6A-4E01-9F32-AB9A42461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4804" y="1009269"/>
            <a:ext cx="2997714" cy="8167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F41DB6-5AEA-408D-A5BF-F2AA2A9AA0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00AA1C-D441-4635-902A-1D05471536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2010545"/>
            <a:ext cx="7881074" cy="286546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3363913"/>
            <a:ext cx="7884337" cy="2304181"/>
          </a:xfrm>
        </p:spPr>
        <p:txBody>
          <a:bodyPr>
            <a:noAutofit/>
          </a:bodyPr>
          <a:lstStyle>
            <a:lvl1pPr marL="0" indent="0">
              <a:buNone/>
              <a:defRPr sz="4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 Information]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00A36-47BB-4418-B306-3E7E3AC14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3974" y="1991495"/>
            <a:ext cx="3919736" cy="6827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12473B-6F9B-4A83-8856-23C5641F05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56D179-7759-497B-8880-790CAAFA95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3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5B253F-6E57-4153-B4A9-E4A9AD7BE1DF}"/>
              </a:ext>
            </a:extLst>
          </p:cNvPr>
          <p:cNvSpPr/>
          <p:nvPr userDrawn="1"/>
        </p:nvSpPr>
        <p:spPr>
          <a:xfrm>
            <a:off x="1" y="-1"/>
            <a:ext cx="13003212" cy="9752013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2010545"/>
            <a:ext cx="7881074" cy="286546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3363913"/>
            <a:ext cx="7884337" cy="2304181"/>
          </a:xfrm>
        </p:spPr>
        <p:txBody>
          <a:bodyPr>
            <a:noAutofit/>
          </a:bodyPr>
          <a:lstStyle>
            <a:lvl1pPr marL="0" indent="0">
              <a:buNone/>
              <a:defRPr sz="4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 Information]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2DA4E-EE8A-4DE3-A265-D45FF54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61B98-F50D-413A-B3C3-7FED0F3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725145-F8C2-435E-83DA-3C6BFFE3B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12762" y="3363913"/>
            <a:ext cx="4007741" cy="4037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A09E0F-9A3D-42E9-BF40-D380876817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F43727-5D9C-4050-8B4D-49535AB73D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86422" y="347049"/>
            <a:ext cx="1719775" cy="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4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EFBB34-E7A6-446F-8461-EDE7FE5D0D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42900" y="3363912"/>
            <a:ext cx="12314238" cy="5868987"/>
          </a:xfrm>
        </p:spPr>
        <p:txBody>
          <a:bodyPr/>
          <a:lstStyle>
            <a:lvl1pPr indent="-228600">
              <a:lnSpc>
                <a:spcPts val="3600"/>
              </a:lnSpc>
              <a:defRPr/>
            </a:lvl1pPr>
            <a:lvl2pPr indent="-228600">
              <a:defRPr/>
            </a:lvl2pPr>
            <a:lvl3pPr indent="-228600">
              <a:defRPr/>
            </a:lvl3pPr>
            <a:lvl4pPr indent="-228600">
              <a:defRPr/>
            </a:lvl4pPr>
            <a:lvl5pPr indent="-228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F6CA74-EFFC-4784-A2B0-42206EF4D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8288C-36FD-45F0-A3A9-7148844259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41606" y="262016"/>
            <a:ext cx="7920000" cy="3087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/>
              <a:t>[Footer]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B7F35-A287-4632-A2D6-444EC97FAC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57881E-E143-4217-816A-8C4E380EDD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899" y="3363912"/>
            <a:ext cx="6012000" cy="5868988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45138" y="3363912"/>
            <a:ext cx="6012000" cy="5868988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37B9FB-8EDC-4415-A524-2F201C5737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47635-3CC7-4ECB-95A2-A2A3336B00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0B422-09F3-401B-BCC9-0BD19CBF8F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79A268-DC64-46CE-B24E-6EA4998BF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899" y="3363912"/>
            <a:ext cx="6012000" cy="5868988"/>
          </a:xfrm>
        </p:spPr>
        <p:txBody>
          <a:bodyPr>
            <a:normAutofit/>
          </a:bodyPr>
          <a:lstStyle>
            <a:lvl1pPr indent="-228600">
              <a:defRPr lang="en-US" dirty="0" smtClean="0"/>
            </a:lvl1pPr>
            <a:lvl2pPr indent="-228600">
              <a:defRPr lang="en-US" dirty="0" smtClean="0"/>
            </a:lvl2pPr>
            <a:lvl3pPr indent="-228600">
              <a:defRPr lang="en-US" dirty="0" smtClean="0"/>
            </a:lvl3pPr>
            <a:lvl4pPr indent="-228600">
              <a:defRPr lang="en-US" dirty="0" smtClean="0"/>
            </a:lvl4pPr>
            <a:lvl5pPr indent="-228600"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5138" y="3363912"/>
            <a:ext cx="6012000" cy="5868988"/>
          </a:xfrm>
        </p:spPr>
        <p:txBody>
          <a:bodyPr>
            <a:normAutofit/>
          </a:bodyPr>
          <a:lstStyle>
            <a:lvl1pPr marL="182880" indent="-228600">
              <a:buFont typeface="+mj-lt"/>
              <a:buAutoNum type="arabicPeriod"/>
              <a:defRPr lang="en-US" sz="2800" b="0" dirty="0" smtClean="0">
                <a:latin typeface="+mn-lt"/>
              </a:defRPr>
            </a:lvl1pPr>
            <a:lvl2pPr marL="640080" indent="-228600">
              <a:buFont typeface="+mj-lt"/>
              <a:buAutoNum type="alphaLcPeriod"/>
              <a:defRPr lang="en-US" sz="2400" b="0" dirty="0" smtClean="0">
                <a:latin typeface="+mn-lt"/>
              </a:defRPr>
            </a:lvl2pPr>
            <a:lvl3pPr marL="1097280" indent="-228600">
              <a:buFont typeface="+mj-lt"/>
              <a:buAutoNum type="romanLcPeriod"/>
              <a:defRPr lang="en-US" sz="2000" b="0" dirty="0" smtClean="0">
                <a:latin typeface="+mn-lt"/>
              </a:defRPr>
            </a:lvl3pPr>
            <a:lvl4pPr marL="1554480" indent="-228600">
              <a:buFont typeface="+mj-lt"/>
              <a:buAutoNum type="arabicPeriod"/>
              <a:defRPr lang="en-US" sz="2000" b="0" dirty="0" smtClean="0">
                <a:latin typeface="+mn-lt"/>
              </a:defRPr>
            </a:lvl4pPr>
            <a:lvl5pPr marL="2011680" indent="-228600">
              <a:buFont typeface="+mj-lt"/>
              <a:buAutoNum type="alphaLcPeriod"/>
              <a:defRPr lang="en-US" sz="2000" b="0" dirty="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37B9FB-8EDC-4415-A524-2F201C5737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47635-3CC7-4ECB-95A2-A2A3336B00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22980-9FEA-47AB-8160-1C2959753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9DED6-E107-4AF2-B3B8-51B167296C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1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2900" y="3363912"/>
            <a:ext cx="4646538" cy="5868987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348247" y="1978615"/>
            <a:ext cx="7309375" cy="725428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0DF5E2-898A-4655-8EEC-B0414254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0" y="1978615"/>
            <a:ext cx="4630628" cy="13132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38F6-0EA2-4AD3-A861-786EE93C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AU" dirty="0"/>
              <a:t>[Footer]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721E-E332-4C68-9D4C-F4A8D42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77E974-6222-4E14-8F53-1A35F8F2DE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31" y="347049"/>
            <a:ext cx="1661157" cy="18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A0BD44-827B-47CD-8BFA-2A4BD387B4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2" y="350324"/>
            <a:ext cx="38736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810" y="1978615"/>
            <a:ext cx="12314238" cy="131321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3363837"/>
            <a:ext cx="12314238" cy="5880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1606" y="262016"/>
            <a:ext cx="7920000" cy="308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AU" dirty="0"/>
              <a:t>[Footer]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96322" y="9316133"/>
            <a:ext cx="558197" cy="308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683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2" r:id="rId2"/>
    <p:sldLayoutId id="2147483764" r:id="rId3"/>
    <p:sldLayoutId id="2147483765" r:id="rId4"/>
    <p:sldLayoutId id="2147483766" r:id="rId5"/>
    <p:sldLayoutId id="2147483650" r:id="rId6"/>
    <p:sldLayoutId id="2147483652" r:id="rId7"/>
    <p:sldLayoutId id="2147483779" r:id="rId8"/>
    <p:sldLayoutId id="2147483761" r:id="rId9"/>
    <p:sldLayoutId id="2147483767" r:id="rId10"/>
    <p:sldLayoutId id="2147483768" r:id="rId11"/>
    <p:sldLayoutId id="2147483769" r:id="rId12"/>
    <p:sldLayoutId id="2147483770" r:id="rId13"/>
    <p:sldLayoutId id="2147483782" r:id="rId14"/>
    <p:sldLayoutId id="2147483777" r:id="rId15"/>
    <p:sldLayoutId id="2147483778" r:id="rId16"/>
    <p:sldLayoutId id="2147483728" r:id="rId17"/>
    <p:sldLayoutId id="2147483773" r:id="rId18"/>
    <p:sldLayoutId id="2147483771" r:id="rId19"/>
    <p:sldLayoutId id="2147483772" r:id="rId20"/>
    <p:sldLayoutId id="2147483774" r:id="rId21"/>
    <p:sldLayoutId id="2147483776" r:id="rId22"/>
    <p:sldLayoutId id="2147483775" r:id="rId23"/>
    <p:sldLayoutId id="2147483780" r:id="rId24"/>
    <p:sldLayoutId id="2147483781" r:id="rId25"/>
    <p:sldLayoutId id="2147483783" r:id="rId26"/>
    <p:sldLayoutId id="2147483654" r:id="rId27"/>
    <p:sldLayoutId id="2147483655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charset="0"/>
        <a:buChar char="•"/>
        <a:defRPr sz="2000" kern="1200" baseline="0">
          <a:solidFill>
            <a:schemeClr val="accent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charset="0"/>
        <a:buChar char="•"/>
        <a:defRPr sz="2000" b="0" kern="1200" baseline="0">
          <a:solidFill>
            <a:schemeClr val="accent1"/>
          </a:solidFill>
          <a:latin typeface="+mj-lt"/>
          <a:ea typeface="+mn-ea"/>
          <a:cs typeface="+mn-cs"/>
        </a:defRPr>
      </a:lvl5pPr>
      <a:lvl6pPr marL="2743200" indent="-457200" algn="l" defTabSz="914400" rtl="0" eaLnBrk="1" latinLnBrk="0" hangingPunct="1">
        <a:lnSpc>
          <a:spcPct val="120000"/>
        </a:lnSpc>
        <a:spcBef>
          <a:spcPct val="20000"/>
        </a:spcBef>
        <a:buFont typeface="Arial" charset="0"/>
        <a:buChar char="•"/>
        <a:defRPr sz="2000" kern="1200" baseline="0">
          <a:solidFill>
            <a:schemeClr val="accent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816" userDrawn="1">
          <p15:clr>
            <a:srgbClr val="F26B43"/>
          </p15:clr>
        </p15:guide>
        <p15:guide id="2" pos="7973" userDrawn="1">
          <p15:clr>
            <a:srgbClr val="F26B43"/>
          </p15:clr>
        </p15:guide>
        <p15:guide id="3" pos="216" userDrawn="1">
          <p15:clr>
            <a:srgbClr val="F26B43"/>
          </p15:clr>
        </p15:guide>
        <p15:guide id="4" orient="horz" pos="21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ddk.nih.gov/research-funding/process/apply/funding-mechanisms/k-awards/k23" TargetMode="External"/><Relationship Id="rId2" Type="http://schemas.openxmlformats.org/officeDocument/2006/relationships/hyperlink" Target="https://www.niddk.nih.gov/research-funding/process/apply/funding-mechanisms/k-awards/k0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iddk.nih.gov/research-funding/process/apply/funding-mechanisms/k-awards/k99-r00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niaid.nih.gov/grants-contracts/sample-application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reporter.nih.gov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12" Type="http://schemas.openxmlformats.org/officeDocument/2006/relationships/image" Target="../media/image23.jp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NULL"/><Relationship Id="rId10" Type="http://schemas.openxmlformats.org/officeDocument/2006/relationships/image" Target="../media/image21.jpe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Allan.J.Bieber@dartmouth.edu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harlotte.M.Bacon@dartmouth.edu" TargetMode="External"/><Relationship Id="rId4" Type="http://schemas.openxmlformats.org/officeDocument/2006/relationships/hyperlink" Target="mailto:Angelika.H.Hofmann@dartmouth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cd.od.nih.gov/documents/reports/PSW_Report_ACD_06042014.pdf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9C610B5-E908-4FF0-9132-F2DB0D9D7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884" y="7248402"/>
            <a:ext cx="4120922" cy="2314731"/>
          </a:xfrm>
          <a:prstGeom prst="rect">
            <a:avLst/>
          </a:prstGeom>
        </p:spPr>
      </p:pic>
      <p:pic>
        <p:nvPicPr>
          <p:cNvPr id="6" name="Picture 5" descr="A picture containing star&#10;&#10;Description automatically generated">
            <a:extLst>
              <a:ext uri="{FF2B5EF4-FFF2-40B4-BE49-F238E27FC236}">
                <a16:creationId xmlns:a16="http://schemas.microsoft.com/office/drawing/2014/main" id="{508B3A45-3A25-4E90-A7FA-754FBC3AE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06" y="7238206"/>
            <a:ext cx="5957356" cy="23395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D0E6F2-1BF3-41FA-B80A-282DC7BB65E4}"/>
              </a:ext>
            </a:extLst>
          </p:cNvPr>
          <p:cNvSpPr txBox="1"/>
          <p:nvPr/>
        </p:nvSpPr>
        <p:spPr>
          <a:xfrm>
            <a:off x="3377406" y="2537346"/>
            <a:ext cx="6468437" cy="2240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C000"/>
                </a:solidFill>
              </a:rPr>
              <a:t>Dartmouth Science Scholars</a:t>
            </a:r>
          </a:p>
          <a:p>
            <a:pPr algn="ctr"/>
            <a:endParaRPr lang="en-US" dirty="0"/>
          </a:p>
          <a:p>
            <a:pPr algn="ctr"/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December 6, 2023</a:t>
            </a:r>
          </a:p>
          <a:p>
            <a:pPr algn="ctr"/>
            <a:endParaRPr lang="en-US" sz="1400" b="1" dirty="0">
              <a:solidFill>
                <a:srgbClr val="FFFF00"/>
              </a:solidFill>
            </a:endParaRPr>
          </a:p>
          <a:p>
            <a:pPr algn="ctr"/>
            <a:r>
              <a:rPr lang="en-US" sz="3200" b="1" dirty="0">
                <a:solidFill>
                  <a:srgbClr val="FFC000"/>
                </a:solidFill>
              </a:rPr>
              <a:t>Allan.J.Bieber@Dartmouth.edu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826E5AA-B426-4DA1-83C9-7DE42C742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6" y="176212"/>
            <a:ext cx="6858000" cy="1632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5D6EAF-945E-420C-BBEC-643CDCC94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7406" y="151606"/>
            <a:ext cx="1799701" cy="1799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7890B-D6A3-4CBA-8A7C-D35E5CFDA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011" y="7238206"/>
            <a:ext cx="3483096" cy="2318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A2DF66-D04C-47CA-9BCA-287F5EDF9DB9}"/>
              </a:ext>
            </a:extLst>
          </p:cNvPr>
          <p:cNvSpPr txBox="1"/>
          <p:nvPr/>
        </p:nvSpPr>
        <p:spPr>
          <a:xfrm>
            <a:off x="3385064" y="5180806"/>
            <a:ext cx="7299883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Physician-Scientist career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Funding over the career timeline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K Award (Career development award) funding</a:t>
            </a:r>
          </a:p>
        </p:txBody>
      </p:sp>
    </p:spTree>
    <p:extLst>
      <p:ext uri="{BB962C8B-B14F-4D97-AF65-F5344CB8AC3E}">
        <p14:creationId xmlns:p14="http://schemas.microsoft.com/office/powerpoint/2010/main" val="303120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514315C4-BBBB-42AA-825A-574AB1E5C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125" y="2100225"/>
            <a:ext cx="5455999" cy="52141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760DCC-76E8-4810-9D51-DD6043B9AC1A}"/>
              </a:ext>
            </a:extLst>
          </p:cNvPr>
          <p:cNvSpPr txBox="1"/>
          <p:nvPr/>
        </p:nvSpPr>
        <p:spPr>
          <a:xfrm>
            <a:off x="3453606" y="557652"/>
            <a:ext cx="59170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FFC000"/>
                </a:solidFill>
              </a:rPr>
              <a:t>Who are the Physician Scientists </a:t>
            </a:r>
          </a:p>
          <a:p>
            <a:pPr algn="ctr"/>
            <a:r>
              <a:rPr lang="en-US" sz="2800" b="1" i="1" u="sng" dirty="0">
                <a:solidFill>
                  <a:srgbClr val="FFC000"/>
                </a:solidFill>
              </a:rPr>
              <a:t>and where do the end up</a:t>
            </a:r>
            <a:r>
              <a:rPr lang="en-US" sz="2800" b="1" i="1" dirty="0">
                <a:solidFill>
                  <a:srgbClr val="FFC000"/>
                </a:solidFill>
              </a:rPr>
              <a:t>? </a:t>
            </a:r>
            <a:endParaRPr lang="en-NZ" sz="2800" b="1" i="1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BD6386-E328-4164-865E-7E57515AAA7D}"/>
              </a:ext>
            </a:extLst>
          </p:cNvPr>
          <p:cNvSpPr txBox="1"/>
          <p:nvPr/>
        </p:nvSpPr>
        <p:spPr>
          <a:xfrm>
            <a:off x="7263606" y="7704636"/>
            <a:ext cx="50577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u="sng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n-US" sz="20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an MD/PhD program right for me? Advice on becoming a physician-scientist. </a:t>
            </a:r>
            <a:r>
              <a:rPr lang="en-US" sz="20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Brass LF. Mol Biol Cell. 2018 Apr 15;29(8):881-885. </a:t>
            </a:r>
            <a:r>
              <a:rPr lang="en-US" sz="20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20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10.1091/mbc.E17-12-0721. PMID: 29668419.</a:t>
            </a:r>
            <a:endParaRPr lang="en-NZ" sz="20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FF873383-06DF-49EA-80FE-77CDE3701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06" y="2091390"/>
            <a:ext cx="6088609" cy="52141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6524F-99D7-467F-A85C-E50A7E03F01D}"/>
              </a:ext>
            </a:extLst>
          </p:cNvPr>
          <p:cNvSpPr txBox="1"/>
          <p:nvPr/>
        </p:nvSpPr>
        <p:spPr>
          <a:xfrm>
            <a:off x="812997" y="7660623"/>
            <a:ext cx="5460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u="sng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n-US" sz="20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NIH Physician-Scientist Workforce Working Group Report</a:t>
            </a:r>
            <a:r>
              <a:rPr lang="en-US" sz="20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2014</a:t>
            </a:r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345596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 with medium confidence">
            <a:extLst>
              <a:ext uri="{FF2B5EF4-FFF2-40B4-BE49-F238E27FC236}">
                <a16:creationId xmlns:a16="http://schemas.microsoft.com/office/drawing/2014/main" id="{62404FA9-DAD2-4CB3-A7C2-8EBF65C5D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05" y="1294606"/>
            <a:ext cx="6140501" cy="4422668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650ACD8-3EB7-4B66-BBF0-35DB7359A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017" y="4114006"/>
            <a:ext cx="6361289" cy="48496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DBF4FA-0C54-489F-B92A-5FF5CE376B5F}"/>
              </a:ext>
            </a:extLst>
          </p:cNvPr>
          <p:cNvSpPr txBox="1"/>
          <p:nvPr/>
        </p:nvSpPr>
        <p:spPr>
          <a:xfrm>
            <a:off x="7263606" y="1760057"/>
            <a:ext cx="4876800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>
                <a:solidFill>
                  <a:srgbClr val="FFC000"/>
                </a:solidFill>
              </a:rPr>
              <a:t>The problem</a:t>
            </a:r>
            <a:r>
              <a:rPr lang="en-US" b="1" i="1" dirty="0">
                <a:solidFill>
                  <a:srgbClr val="FFC000"/>
                </a:solidFill>
              </a:rPr>
              <a:t>: </a:t>
            </a:r>
            <a:r>
              <a:rPr lang="en-US" b="1" dirty="0">
                <a:solidFill>
                  <a:srgbClr val="FFFF00"/>
                </a:solidFill>
              </a:rPr>
              <a:t>There aren't very many of you, and those that are, are not getting older and are not being replaced. </a:t>
            </a:r>
            <a:endParaRPr lang="en-NZ" b="1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9CA666-96A3-4045-AB62-C407C97FAD7B}"/>
              </a:ext>
            </a:extLst>
          </p:cNvPr>
          <p:cNvSpPr txBox="1"/>
          <p:nvPr/>
        </p:nvSpPr>
        <p:spPr>
          <a:xfrm>
            <a:off x="5206206" y="3428206"/>
            <a:ext cx="1042273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1.4%!</a:t>
            </a:r>
            <a:endParaRPr lang="en-NZ" b="1" dirty="0"/>
          </a:p>
        </p:txBody>
      </p:sp>
    </p:spTree>
    <p:extLst>
      <p:ext uri="{BB962C8B-B14F-4D97-AF65-F5344CB8AC3E}">
        <p14:creationId xmlns:p14="http://schemas.microsoft.com/office/powerpoint/2010/main" val="32032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4D77D86F-3900-4662-B7FE-0DD8EE27B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04" y="1866106"/>
            <a:ext cx="11411271" cy="601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CCE833-D024-4AA9-8669-9D172D2DC19B}"/>
              </a:ext>
            </a:extLst>
          </p:cNvPr>
          <p:cNvSpPr txBox="1"/>
          <p:nvPr/>
        </p:nvSpPr>
        <p:spPr>
          <a:xfrm>
            <a:off x="2863506" y="8315186"/>
            <a:ext cx="7562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u="sng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n-US" sz="20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NIH Physician-Scientist Workforce Working Group Report</a:t>
            </a:r>
            <a:r>
              <a:rPr lang="en-US" sz="20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2014</a:t>
            </a:r>
            <a:endParaRPr lang="en-N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ECD1-BF74-4396-8809-CFDD2B97E000}"/>
              </a:ext>
            </a:extLst>
          </p:cNvPr>
          <p:cNvSpPr txBox="1"/>
          <p:nvPr/>
        </p:nvSpPr>
        <p:spPr>
          <a:xfrm>
            <a:off x="1679978" y="913606"/>
            <a:ext cx="9929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>
                <a:solidFill>
                  <a:srgbClr val="FFC000"/>
                </a:solidFill>
              </a:rPr>
              <a:t>The Pipeline: Sources of Support, Challenges, Outcomes</a:t>
            </a:r>
            <a:endParaRPr lang="en-NZ" sz="2800" b="1" i="1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25895B-0DF7-7341-88E0-40C675F38F77}"/>
                  </a:ext>
                </a:extLst>
              </p14:cNvPr>
              <p14:cNvContentPartPr/>
              <p14:nvPr/>
            </p14:nvContentPartPr>
            <p14:xfrm>
              <a:off x="-2630996" y="231257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25895B-0DF7-7341-88E0-40C675F38F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639636" y="230393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2702AAC2-BB6B-48B3-B3D7-A761F2B4500F}"/>
              </a:ext>
            </a:extLst>
          </p:cNvPr>
          <p:cNvGrpSpPr/>
          <p:nvPr/>
        </p:nvGrpSpPr>
        <p:grpSpPr>
          <a:xfrm>
            <a:off x="1243806" y="4266406"/>
            <a:ext cx="5366331" cy="4532843"/>
            <a:chOff x="1243806" y="4090174"/>
            <a:chExt cx="5366331" cy="45328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1F515BA-B2E9-BC43-B934-09F26BD95951}"/>
                </a:ext>
              </a:extLst>
            </p:cNvPr>
            <p:cNvGrpSpPr/>
            <p:nvPr/>
          </p:nvGrpSpPr>
          <p:grpSpPr>
            <a:xfrm>
              <a:off x="1701006" y="4090174"/>
              <a:ext cx="3034702" cy="2745325"/>
              <a:chOff x="1588362" y="2660698"/>
              <a:chExt cx="3034702" cy="2745325"/>
            </a:xfrm>
          </p:grpSpPr>
          <p:sp>
            <p:nvSpPr>
              <p:cNvPr id="14" name="TextBox 1">
                <a:extLst>
                  <a:ext uri="{FF2B5EF4-FFF2-40B4-BE49-F238E27FC236}">
                    <a16:creationId xmlns:a16="http://schemas.microsoft.com/office/drawing/2014/main" id="{BA11217E-F55A-1F44-8597-CB0CC590B1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8362" y="3445736"/>
                <a:ext cx="18473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/>
                <a:endParaRPr lang="en-US" altLang="en-US" sz="2200" u="sng" dirty="0">
                  <a:solidFill>
                    <a:srgbClr val="FFFF00"/>
                  </a:solidFill>
                  <a:latin typeface="+mn-lt"/>
                </a:endParaRPr>
              </a:p>
            </p:txBody>
          </p:sp>
          <p:sp>
            <p:nvSpPr>
              <p:cNvPr id="15" name="TextBox 3">
                <a:extLst>
                  <a:ext uri="{FF2B5EF4-FFF2-40B4-BE49-F238E27FC236}">
                    <a16:creationId xmlns:a16="http://schemas.microsoft.com/office/drawing/2014/main" id="{16EBE4A7-3E3E-654A-8201-36AAA3C363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31562" y="2660698"/>
                <a:ext cx="18473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2800" i="1" u="sng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6" name="TextBox 1">
                <a:extLst>
                  <a:ext uri="{FF2B5EF4-FFF2-40B4-BE49-F238E27FC236}">
                    <a16:creationId xmlns:a16="http://schemas.microsoft.com/office/drawing/2014/main" id="{681AD86F-3CEB-7E4E-86DB-A5B4D55588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38333" y="4876006"/>
                <a:ext cx="184731" cy="530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/>
                <a:endParaRPr lang="en-US" altLang="en-US" sz="2844" dirty="0">
                  <a:solidFill>
                    <a:srgbClr val="66FF99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3E2A4F-4898-A342-A30B-5AC535F804EC}"/>
                </a:ext>
              </a:extLst>
            </p:cNvPr>
            <p:cNvSpPr txBox="1"/>
            <p:nvPr/>
          </p:nvSpPr>
          <p:spPr>
            <a:xfrm>
              <a:off x="6425406" y="4896485"/>
              <a:ext cx="184731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NZ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815FB2-1683-DA4A-AE79-B766E3C50D70}"/>
                </a:ext>
              </a:extLst>
            </p:cNvPr>
            <p:cNvSpPr txBox="1"/>
            <p:nvPr/>
          </p:nvSpPr>
          <p:spPr>
            <a:xfrm>
              <a:off x="1243806" y="8161352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EBCDB64-123A-4AD9-965A-65D5C2702196}"/>
              </a:ext>
            </a:extLst>
          </p:cNvPr>
          <p:cNvSpPr txBox="1"/>
          <p:nvPr/>
        </p:nvSpPr>
        <p:spPr>
          <a:xfrm>
            <a:off x="3127067" y="456406"/>
            <a:ext cx="6596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>
                <a:solidFill>
                  <a:srgbClr val="FFC000"/>
                </a:solidFill>
              </a:rPr>
              <a:t>Most Relevant Funding Opportunities</a:t>
            </a:r>
            <a:endParaRPr lang="en-NZ" sz="2800" b="1" i="1" u="sng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816C16-C8A1-46C3-9284-757DE3C1869B}"/>
              </a:ext>
            </a:extLst>
          </p:cNvPr>
          <p:cNvSpPr txBox="1"/>
          <p:nvPr/>
        </p:nvSpPr>
        <p:spPr>
          <a:xfrm>
            <a:off x="1015206" y="1268598"/>
            <a:ext cx="10605294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Graduate Training Grants and Fellowships (T and F Awards)</a:t>
            </a:r>
          </a:p>
          <a:p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T32   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Institutional National Research Service Award (NRSA)</a:t>
            </a:r>
            <a:endParaRPr lang="en-US" sz="24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F30   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Individual NRSA for Dual-Doctoral Degree Students</a:t>
            </a:r>
            <a:endParaRPr lang="en-US" sz="24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F31   </a:t>
            </a:r>
            <a:r>
              <a:rPr lang="en-NZ" sz="24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Individual NRSA for </a:t>
            </a:r>
            <a:r>
              <a:rPr lang="en-NZ" sz="2400" b="1" i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PhD Students</a:t>
            </a:r>
            <a:endParaRPr lang="en-US" sz="24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Post-doc Training Grants and Fellowships (T and F Awards)</a:t>
            </a:r>
          </a:p>
          <a:p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T32   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Institutional National Research Service Award (NRSA)</a:t>
            </a:r>
            <a:endParaRPr lang="en-US" sz="24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F32   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 post-doctoral fellowships</a:t>
            </a:r>
            <a:endParaRPr lang="en-US" sz="1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Career Development Awards (K Awards)</a:t>
            </a:r>
            <a:endParaRPr lang="en-US" sz="10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K08      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Mentored Clinical Scientist Research Career Development Award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K23      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Mentored Patient-Oriented Research Career Development Award</a:t>
            </a:r>
          </a:p>
          <a:p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K12/KL2   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Mentored Institutional 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 Career Development Award</a:t>
            </a:r>
          </a:p>
          <a:p>
            <a:endParaRPr lang="en-US" sz="1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K99/R00   </a:t>
            </a:r>
            <a:r>
              <a:rPr lang="en-NZ" sz="2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Pathway to Independence Award 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Project Grants (R grants)</a:t>
            </a:r>
          </a:p>
          <a:p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R01      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Investigator-initiated Research Project Grant</a:t>
            </a:r>
          </a:p>
          <a:p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R21      </a:t>
            </a:r>
            <a:r>
              <a:rPr lang="en-NZ" sz="24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Exploratory/Developmental Research Grant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R03      </a:t>
            </a:r>
            <a:r>
              <a:rPr lang="en-NZ" sz="24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Small Research Grants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b="1" i="0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LRP NIH Loan Repayment Program</a:t>
            </a:r>
          </a:p>
        </p:txBody>
      </p:sp>
    </p:spTree>
    <p:extLst>
      <p:ext uri="{BB962C8B-B14F-4D97-AF65-F5344CB8AC3E}">
        <p14:creationId xmlns:p14="http://schemas.microsoft.com/office/powerpoint/2010/main" val="18037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D0DEBC6-34E2-43AB-BA75-DAEB9E0D4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571559"/>
              </p:ext>
            </p:extLst>
          </p:nvPr>
        </p:nvGraphicFramePr>
        <p:xfrm>
          <a:off x="824705" y="2818606"/>
          <a:ext cx="11353802" cy="6172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5496">
                  <a:extLst>
                    <a:ext uri="{9D8B030D-6E8A-4147-A177-3AD203B41FA5}">
                      <a16:colId xmlns:a16="http://schemas.microsoft.com/office/drawing/2014/main" val="1245564431"/>
                    </a:ext>
                  </a:extLst>
                </a:gridCol>
                <a:gridCol w="3199005">
                  <a:extLst>
                    <a:ext uri="{9D8B030D-6E8A-4147-A177-3AD203B41FA5}">
                      <a16:colId xmlns:a16="http://schemas.microsoft.com/office/drawing/2014/main" val="4190772225"/>
                    </a:ext>
                  </a:extLst>
                </a:gridCol>
                <a:gridCol w="1997821">
                  <a:extLst>
                    <a:ext uri="{9D8B030D-6E8A-4147-A177-3AD203B41FA5}">
                      <a16:colId xmlns:a16="http://schemas.microsoft.com/office/drawing/2014/main" val="3185875103"/>
                    </a:ext>
                  </a:extLst>
                </a:gridCol>
                <a:gridCol w="1599490">
                  <a:extLst>
                    <a:ext uri="{9D8B030D-6E8A-4147-A177-3AD203B41FA5}">
                      <a16:colId xmlns:a16="http://schemas.microsoft.com/office/drawing/2014/main" val="823414659"/>
                    </a:ext>
                  </a:extLst>
                </a:gridCol>
                <a:gridCol w="2231990">
                  <a:extLst>
                    <a:ext uri="{9D8B030D-6E8A-4147-A177-3AD203B41FA5}">
                      <a16:colId xmlns:a16="http://schemas.microsoft.com/office/drawing/2014/main" val="605617851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Mechanism</a:t>
                      </a:r>
                      <a:endParaRPr lang="en-N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Eligibility and Conditions</a:t>
                      </a:r>
                      <a:endParaRPr lang="en-N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Length</a:t>
                      </a:r>
                      <a:endParaRPr lang="en-N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Mentor Needed</a:t>
                      </a:r>
                      <a:endParaRPr lang="en-N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P.I. Salary</a:t>
                      </a:r>
                      <a:endParaRPr lang="en-N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2963374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 dirty="0">
                          <a:effectLst/>
                        </a:rPr>
                        <a:t>Mentored Clinical Scientist Development Award (</a:t>
                      </a:r>
                      <a:r>
                        <a:rPr lang="en-NZ" sz="1400" u="none" strike="noStrike" dirty="0">
                          <a:solidFill>
                            <a:srgbClr val="FFFF00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K08</a:t>
                      </a:r>
                      <a:r>
                        <a:rPr lang="en-NZ" sz="14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 dirty="0">
                          <a:effectLst/>
                        </a:rPr>
                        <a:t>M.D., or comparable clinical degree, minimum of 9 calendar months (75%) effort*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3-5 years, not renewable</a:t>
                      </a:r>
                      <a:endParaRPr lang="en-N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Yes</a:t>
                      </a:r>
                      <a:endParaRPr lang="en-N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Up to $100,000, plus fringe benefits</a:t>
                      </a:r>
                      <a:endParaRPr lang="en-N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4853357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 dirty="0">
                          <a:effectLst/>
                        </a:rPr>
                        <a:t>Mentored Patient-Oriented Research Career Development Award (</a:t>
                      </a:r>
                      <a:r>
                        <a:rPr lang="en-NZ" sz="1400" u="none" strike="noStrike" dirty="0">
                          <a:solidFill>
                            <a:srgbClr val="FFFF00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K23</a:t>
                      </a:r>
                      <a:r>
                        <a:rPr lang="en-NZ" sz="14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 dirty="0">
                          <a:effectLst/>
                        </a:rPr>
                        <a:t>M.D., or comparable clinical degree, minimum of 9 calendar months (75%) effort*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 dirty="0">
                          <a:effectLst/>
                        </a:rPr>
                        <a:t>3-5 years, not renewable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Yes</a:t>
                      </a:r>
                      <a:endParaRPr lang="en-N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Up to $100,000, plus fringe benefits.</a:t>
                      </a:r>
                      <a:endParaRPr lang="en-N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072826"/>
                  </a:ext>
                </a:extLst>
              </a:tr>
              <a:tr h="3086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 dirty="0">
                          <a:effectLst/>
                        </a:rPr>
                        <a:t>Pathway to Independence Award (</a:t>
                      </a:r>
                      <a:r>
                        <a:rPr lang="en-NZ" sz="1400" u="none" strike="noStrike" dirty="0">
                          <a:solidFill>
                            <a:srgbClr val="FFFF00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K99/R00</a:t>
                      </a:r>
                      <a:r>
                        <a:rPr lang="en-NZ" sz="14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 dirty="0">
                          <a:effectLst/>
                        </a:rPr>
                        <a:t>Ph.D., M.D., or equivalent research degree, with no more than 4 years of postgraduate research training who needs only 2 more years of mentored support before securing a faculty position at a U.S. institution.  Minimum of 9 calendar months (75%) effort*. No citizenship requirement.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 dirty="0">
                          <a:effectLst/>
                        </a:rPr>
                        <a:t>2 years for the mentored K99; up to 3 years for the independent R00 phase.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>
                          <a:effectLst/>
                        </a:rPr>
                        <a:t>ONLY for the K99 phase.</a:t>
                      </a:r>
                      <a:endParaRPr lang="en-N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 dirty="0">
                          <a:effectLst/>
                        </a:rPr>
                        <a:t>K99 = up to $75,000 (within the K99 total cost cap of $90,000/</a:t>
                      </a:r>
                      <a:r>
                        <a:rPr lang="en-NZ" sz="1400" dirty="0" err="1">
                          <a:effectLst/>
                        </a:rPr>
                        <a:t>yr</a:t>
                      </a:r>
                      <a:r>
                        <a:rPr lang="en-NZ" sz="1400" dirty="0">
                          <a:effectLst/>
                        </a:rPr>
                        <a:t>);</a:t>
                      </a:r>
                      <a:endParaRPr lang="en-NZ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NZ" sz="1400" dirty="0">
                          <a:effectLst/>
                        </a:rPr>
                        <a:t>R00 = at the institutional level, up to the NIH maximum (within the R00 total cost cap of $249,000/</a:t>
                      </a:r>
                      <a:r>
                        <a:rPr lang="en-NZ" sz="1400" dirty="0" err="1">
                          <a:effectLst/>
                        </a:rPr>
                        <a:t>yr</a:t>
                      </a:r>
                      <a:r>
                        <a:rPr lang="en-NZ" sz="1400" dirty="0">
                          <a:effectLst/>
                        </a:rPr>
                        <a:t>)</a:t>
                      </a:r>
                      <a:endParaRPr lang="en-N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027421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395980A-AE09-4288-8946-540E767986BA}"/>
              </a:ext>
            </a:extLst>
          </p:cNvPr>
          <p:cNvSpPr txBox="1"/>
          <p:nvPr/>
        </p:nvSpPr>
        <p:spPr>
          <a:xfrm>
            <a:off x="1091406" y="837406"/>
            <a:ext cx="98187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Career Development Awards (K awards)</a:t>
            </a:r>
          </a:p>
          <a:p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K08      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Mentored Clinical Scientist Research Career Development Award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K23      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Mentored Patient-Oriented Research Career Development Award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K99/R00   </a:t>
            </a:r>
            <a:r>
              <a:rPr lang="en-NZ" sz="2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Pathway to Independence Award 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4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25895B-0DF7-7341-88E0-40C675F38F77}"/>
                  </a:ext>
                </a:extLst>
              </p14:cNvPr>
              <p14:cNvContentPartPr/>
              <p14:nvPr/>
            </p14:nvContentPartPr>
            <p14:xfrm>
              <a:off x="-2630996" y="231257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25895B-0DF7-7341-88E0-40C675F38F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639636" y="230393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">
            <a:extLst>
              <a:ext uri="{FF2B5EF4-FFF2-40B4-BE49-F238E27FC236}">
                <a16:creationId xmlns:a16="http://schemas.microsoft.com/office/drawing/2014/main" id="{BA11217E-F55A-1F44-8597-CB0CC590B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606" y="2093397"/>
            <a:ext cx="4027577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200" dirty="0">
                <a:solidFill>
                  <a:srgbClr val="FFFF00"/>
                </a:solidFill>
              </a:rPr>
              <a:t>Scored Criteria for R Awards</a:t>
            </a:r>
          </a:p>
          <a:p>
            <a:pPr algn="l"/>
            <a:r>
              <a:rPr lang="en-US" altLang="en-US" sz="2200" dirty="0">
                <a:solidFill>
                  <a:srgbClr val="FFFF00"/>
                </a:solidFill>
              </a:rPr>
              <a:t>(Research) </a:t>
            </a:r>
          </a:p>
          <a:p>
            <a:pPr algn="l"/>
            <a:endParaRPr lang="en-US" altLang="en-US" sz="1200" dirty="0"/>
          </a:p>
          <a:p>
            <a:pPr algn="l"/>
            <a:r>
              <a:rPr lang="en-US" alt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Investigator(s)</a:t>
            </a:r>
          </a:p>
          <a:p>
            <a:pPr algn="l"/>
            <a:r>
              <a:rPr lang="en-US" alt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Significance</a:t>
            </a:r>
          </a:p>
          <a:p>
            <a:pPr algn="l"/>
            <a:r>
              <a:rPr lang="en-US" alt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Innovation</a:t>
            </a:r>
          </a:p>
          <a:p>
            <a:pPr algn="l"/>
            <a:r>
              <a:rPr lang="en-US" alt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Approach</a:t>
            </a:r>
          </a:p>
          <a:p>
            <a:pPr algn="l"/>
            <a:r>
              <a:rPr lang="en-US" alt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Environment</a:t>
            </a:r>
          </a:p>
          <a:p>
            <a:pPr algn="l"/>
            <a:r>
              <a:rPr lang="en-US" altLang="en-US" sz="2200" u="sng" dirty="0">
                <a:solidFill>
                  <a:srgbClr val="FFFF00"/>
                </a:solidFill>
                <a:latin typeface="+mn-lt"/>
              </a:rPr>
              <a:t>Overall Score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16EBE4A7-3E3E-654A-8201-36AAA3C36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1419" y="1085429"/>
            <a:ext cx="6280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i="1" u="sng" dirty="0">
                <a:solidFill>
                  <a:srgbClr val="FFC000"/>
                </a:solidFill>
              </a:rPr>
              <a:t>Scoring of R Grants and K Awards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681AD86F-3CEB-7E4E-86DB-A5B4D5558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977" y="3586114"/>
            <a:ext cx="184731" cy="5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endParaRPr lang="en-US" altLang="en-US" sz="2844" dirty="0">
              <a:solidFill>
                <a:srgbClr val="66FF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3E2A4F-4898-A342-A30B-5AC535F804EC}"/>
              </a:ext>
            </a:extLst>
          </p:cNvPr>
          <p:cNvSpPr txBox="1"/>
          <p:nvPr/>
        </p:nvSpPr>
        <p:spPr>
          <a:xfrm>
            <a:off x="5801191" y="2971006"/>
            <a:ext cx="5554726" cy="337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200" b="1" dirty="0">
                <a:solidFill>
                  <a:srgbClr val="FFFF00"/>
                </a:solidFill>
              </a:rPr>
              <a:t>Scored Criteria for K Awards</a:t>
            </a:r>
          </a:p>
          <a:p>
            <a:r>
              <a:rPr lang="en-US" altLang="en-US" sz="2200" b="1" dirty="0">
                <a:solidFill>
                  <a:srgbClr val="FFFF00"/>
                </a:solidFill>
              </a:rPr>
              <a:t>(Career Development) </a:t>
            </a:r>
          </a:p>
          <a:p>
            <a:endParaRPr lang="en-US" altLang="en-US" sz="1200" b="1" dirty="0"/>
          </a:p>
          <a:p>
            <a:r>
              <a:rPr lang="en-US" alt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Candidate </a:t>
            </a:r>
          </a:p>
          <a:p>
            <a:r>
              <a:rPr lang="en-US" alt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Mentor(s)</a:t>
            </a:r>
          </a:p>
          <a:p>
            <a:r>
              <a:rPr lang="en-US" alt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Career Development Plan</a:t>
            </a:r>
          </a:p>
          <a:p>
            <a:r>
              <a:rPr lang="en-US" alt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Research</a:t>
            </a:r>
            <a:endParaRPr lang="en-US" altLang="en-US" sz="2200" b="1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alt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Environment / Institutional Commitment</a:t>
            </a:r>
          </a:p>
          <a:p>
            <a:r>
              <a:rPr lang="en-US" altLang="en-US" sz="2200" b="1" u="sng" dirty="0">
                <a:solidFill>
                  <a:srgbClr val="FFFF00"/>
                </a:solidFill>
              </a:rPr>
              <a:t>Overall Score</a:t>
            </a:r>
          </a:p>
          <a:p>
            <a:endParaRPr lang="en-N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815FB2-1683-DA4A-AE79-B766E3C50D70}"/>
              </a:ext>
            </a:extLst>
          </p:cNvPr>
          <p:cNvSpPr txBox="1"/>
          <p:nvPr/>
        </p:nvSpPr>
        <p:spPr>
          <a:xfrm>
            <a:off x="1243806" y="6846893"/>
            <a:ext cx="104190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criterion gets a separate 1-9 score (1 is best).</a:t>
            </a:r>
          </a:p>
          <a:p>
            <a:r>
              <a:rPr lang="en-US" sz="2400" b="1" dirty="0">
                <a:solidFill>
                  <a:srgbClr val="FFC1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Overall Score is not an average but the reviewer’s overall assessment of the</a:t>
            </a:r>
          </a:p>
          <a:p>
            <a:r>
              <a:rPr lang="en-US" sz="2400" b="1" dirty="0">
                <a:solidFill>
                  <a:srgbClr val="FFC1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impact that the grant and candidate will have on the research field if the grant is</a:t>
            </a:r>
          </a:p>
          <a:p>
            <a:r>
              <a:rPr lang="en-US" sz="2400" b="1" dirty="0">
                <a:solidFill>
                  <a:srgbClr val="FFC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400" b="1" dirty="0">
                <a:solidFill>
                  <a:srgbClr val="FFC1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unded</a:t>
            </a:r>
            <a:r>
              <a:rPr lang="en-US" sz="24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b="1" dirty="0">
              <a:solidFill>
                <a:srgbClr val="FFC1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78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25895B-0DF7-7341-88E0-40C675F38F77}"/>
                  </a:ext>
                </a:extLst>
              </p14:cNvPr>
              <p14:cNvContentPartPr/>
              <p14:nvPr/>
            </p14:nvContentPartPr>
            <p14:xfrm>
              <a:off x="-2630996" y="231257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25895B-0DF7-7341-88E0-40C675F38F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639636" y="230393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3">
            <a:extLst>
              <a:ext uri="{FF2B5EF4-FFF2-40B4-BE49-F238E27FC236}">
                <a16:creationId xmlns:a16="http://schemas.microsoft.com/office/drawing/2014/main" id="{16EBE4A7-3E3E-654A-8201-36AAA3C36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126" y="1142206"/>
            <a:ext cx="10791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i="1" u="sng" dirty="0">
                <a:solidFill>
                  <a:srgbClr val="FFC000"/>
                </a:solidFill>
              </a:rPr>
              <a:t>Career Development Awards (K Awards) or Fellowships (F Awards)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681AD86F-3CEB-7E4E-86DB-A5B4D5558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977" y="3586114"/>
            <a:ext cx="184731" cy="5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endParaRPr lang="en-US" altLang="en-US" sz="2844" dirty="0">
              <a:solidFill>
                <a:srgbClr val="66FF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3E2A4F-4898-A342-A30B-5AC535F804EC}"/>
              </a:ext>
            </a:extLst>
          </p:cNvPr>
          <p:cNvSpPr txBox="1"/>
          <p:nvPr/>
        </p:nvSpPr>
        <p:spPr>
          <a:xfrm>
            <a:off x="1257618" y="1998766"/>
            <a:ext cx="10487976" cy="661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Scored Criteria</a:t>
            </a:r>
          </a:p>
          <a:p>
            <a:endParaRPr lang="en-US" altLang="en-US" sz="1200" b="1" dirty="0"/>
          </a:p>
          <a:p>
            <a:r>
              <a:rPr lang="en-US" alt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Candidate </a:t>
            </a:r>
          </a:p>
          <a:p>
            <a:r>
              <a:rPr lang="en-US" alt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</a:t>
            </a:r>
            <a:r>
              <a:rPr lang="en-US" altLang="en-US" sz="2200" b="1" dirty="0">
                <a:solidFill>
                  <a:srgbClr val="FFFF00"/>
                </a:solidFill>
              </a:rPr>
              <a:t>Biosketch, training, publications and contributions to science, personal</a:t>
            </a:r>
          </a:p>
          <a:p>
            <a:r>
              <a:rPr lang="en-US" altLang="en-US" sz="2200" b="1" dirty="0">
                <a:solidFill>
                  <a:srgbClr val="FFFF00"/>
                </a:solidFill>
              </a:rPr>
              <a:t>     statements, mentor’s letters, letters of recommendation, general grant</a:t>
            </a:r>
          </a:p>
          <a:p>
            <a:r>
              <a:rPr lang="en-US" altLang="en-US" sz="2200" b="1" dirty="0">
                <a:solidFill>
                  <a:srgbClr val="FFFF00"/>
                </a:solidFill>
              </a:rPr>
              <a:t>     quality</a:t>
            </a:r>
          </a:p>
          <a:p>
            <a:endParaRPr lang="en-US" altLang="en-US" sz="1400" b="1" dirty="0">
              <a:solidFill>
                <a:srgbClr val="FFFF00"/>
              </a:solidFill>
            </a:endParaRPr>
          </a:p>
          <a:p>
            <a:r>
              <a:rPr lang="en-US" alt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Mentor(s)</a:t>
            </a:r>
          </a:p>
          <a:p>
            <a:r>
              <a:rPr lang="en-US" alt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</a:t>
            </a:r>
            <a:r>
              <a:rPr lang="en-US" altLang="en-US" sz="2200" b="1" dirty="0">
                <a:solidFill>
                  <a:srgbClr val="FFFF00"/>
                </a:solidFill>
              </a:rPr>
              <a:t>Expertise, publications, funding, past mentorship</a:t>
            </a:r>
          </a:p>
          <a:p>
            <a:endParaRPr lang="en-US" altLang="en-US" sz="1400" b="1" dirty="0">
              <a:solidFill>
                <a:srgbClr val="FFFF00"/>
              </a:solidFill>
            </a:endParaRPr>
          </a:p>
          <a:p>
            <a:r>
              <a:rPr lang="en-US" alt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Career Development Plan</a:t>
            </a:r>
          </a:p>
          <a:p>
            <a:r>
              <a:rPr lang="en-US" alt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</a:t>
            </a:r>
            <a:r>
              <a:rPr lang="en-US" altLang="en-US" sz="2200" b="1" dirty="0">
                <a:solidFill>
                  <a:srgbClr val="FFFF00"/>
                </a:solidFill>
              </a:rPr>
              <a:t>Personal statement, training plan, advisory committee, mentor’s letter</a:t>
            </a:r>
          </a:p>
          <a:p>
            <a:endParaRPr lang="en-US" altLang="en-US" sz="1400" b="1" dirty="0">
              <a:solidFill>
                <a:srgbClr val="FFFF00"/>
              </a:solidFill>
            </a:endParaRPr>
          </a:p>
          <a:p>
            <a:r>
              <a:rPr lang="en-US" alt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Research</a:t>
            </a:r>
          </a:p>
          <a:p>
            <a:r>
              <a:rPr lang="en-US" altLang="en-US" sz="22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</a:t>
            </a:r>
            <a:r>
              <a:rPr lang="en-US" altLang="en-US" sz="2200" b="1" dirty="0">
                <a:solidFill>
                  <a:srgbClr val="FFFF00"/>
                </a:solidFill>
              </a:rPr>
              <a:t>Significance and innovation, scientific rigor, training value, path to an R</a:t>
            </a:r>
          </a:p>
          <a:p>
            <a:r>
              <a:rPr lang="en-US" altLang="en-US" sz="2200" b="1" dirty="0">
                <a:solidFill>
                  <a:srgbClr val="FFFF00"/>
                </a:solidFill>
              </a:rPr>
              <a:t>     Award</a:t>
            </a:r>
          </a:p>
          <a:p>
            <a:endParaRPr lang="en-US" altLang="en-US" sz="1400" b="1" dirty="0">
              <a:solidFill>
                <a:srgbClr val="FFFF00"/>
              </a:solidFill>
            </a:endParaRPr>
          </a:p>
          <a:p>
            <a:r>
              <a:rPr lang="en-US" alt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Environment / Institutional Commitment</a:t>
            </a:r>
          </a:p>
          <a:p>
            <a:r>
              <a:rPr lang="en-US" alt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</a:t>
            </a:r>
            <a:r>
              <a:rPr lang="en-US" altLang="en-US" sz="2200" b="1" dirty="0">
                <a:solidFill>
                  <a:srgbClr val="FFFF00"/>
                </a:solidFill>
              </a:rPr>
              <a:t>Dept Chair’s letter, protected research time, plans for promotion, start-up</a:t>
            </a:r>
          </a:p>
          <a:p>
            <a:r>
              <a:rPr lang="en-US" altLang="en-US" sz="2200" b="1" dirty="0">
                <a:solidFill>
                  <a:srgbClr val="FFFF00"/>
                </a:solidFill>
              </a:rPr>
              <a:t>     money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5772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85C2528-E2D8-4F43-B9EA-B7C78BB72ECB}"/>
              </a:ext>
            </a:extLst>
          </p:cNvPr>
          <p:cNvSpPr txBox="1"/>
          <p:nvPr/>
        </p:nvSpPr>
        <p:spPr>
          <a:xfrm>
            <a:off x="2463006" y="1021090"/>
            <a:ext cx="8671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Awards vs Early Investigator R01 Funding Rates</a:t>
            </a:r>
            <a:endParaRPr lang="en-NZ" sz="3200" b="1" i="1" u="sng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AC90D4-2A88-4424-9653-00018B8D0E7E}"/>
              </a:ext>
            </a:extLst>
          </p:cNvPr>
          <p:cNvGrpSpPr/>
          <p:nvPr/>
        </p:nvGrpSpPr>
        <p:grpSpPr>
          <a:xfrm>
            <a:off x="294243" y="1980406"/>
            <a:ext cx="12414726" cy="4527233"/>
            <a:chOff x="329406" y="2471419"/>
            <a:chExt cx="12414726" cy="452723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FEF3C6C-316D-4675-B410-D93ED7EC3A24}"/>
                </a:ext>
              </a:extLst>
            </p:cNvPr>
            <p:cNvGrpSpPr/>
            <p:nvPr/>
          </p:nvGrpSpPr>
          <p:grpSpPr>
            <a:xfrm>
              <a:off x="6120606" y="2471420"/>
              <a:ext cx="6623526" cy="4527232"/>
              <a:chOff x="5367092" y="3237705"/>
              <a:chExt cx="6226885" cy="396668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1ABEA81-722F-438A-81BE-171447D261DA}"/>
                  </a:ext>
                </a:extLst>
              </p:cNvPr>
              <p:cNvSpPr/>
              <p:nvPr/>
            </p:nvSpPr>
            <p:spPr>
              <a:xfrm>
                <a:off x="5560749" y="3237705"/>
                <a:ext cx="6033228" cy="38481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/>
              </a:p>
            </p:txBody>
          </p:sp>
          <p:pic>
            <p:nvPicPr>
              <p:cNvPr id="10" name="Picture 9" descr="Chart&#10;&#10;Description automatically generated">
                <a:extLst>
                  <a:ext uri="{FF2B5EF4-FFF2-40B4-BE49-F238E27FC236}">
                    <a16:creationId xmlns:a16="http://schemas.microsoft.com/office/drawing/2014/main" id="{DF5D520F-BBBF-4140-9EDF-D6983035F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67092" y="3241991"/>
                <a:ext cx="6159170" cy="3962400"/>
              </a:xfrm>
              <a:prstGeom prst="rect">
                <a:avLst/>
              </a:prstGeom>
            </p:spPr>
          </p:pic>
        </p:grpSp>
        <p:pic>
          <p:nvPicPr>
            <p:cNvPr id="12" name="Picture 11" descr="Chart, bar chart, histogram&#10;&#10;Description automatically generated">
              <a:extLst>
                <a:ext uri="{FF2B5EF4-FFF2-40B4-BE49-F238E27FC236}">
                  <a16:creationId xmlns:a16="http://schemas.microsoft.com/office/drawing/2014/main" id="{78624F95-0115-4E17-9D92-4A0F8B50A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406" y="2471419"/>
              <a:ext cx="5855852" cy="439188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2C465A1-C4AB-411B-BC62-D436A897FD20}"/>
              </a:ext>
            </a:extLst>
          </p:cNvPr>
          <p:cNvSpPr txBox="1"/>
          <p:nvPr/>
        </p:nvSpPr>
        <p:spPr>
          <a:xfrm>
            <a:off x="3909566" y="6625758"/>
            <a:ext cx="4763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success rates around 30%</a:t>
            </a:r>
            <a:endParaRPr lang="en-NZ" sz="28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662AD-134E-41D2-9CAD-6771B36EC977}"/>
              </a:ext>
            </a:extLst>
          </p:cNvPr>
          <p:cNvSpPr txBox="1"/>
          <p:nvPr/>
        </p:nvSpPr>
        <p:spPr>
          <a:xfrm>
            <a:off x="6730206" y="7267096"/>
            <a:ext cx="5094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 more money</a:t>
            </a:r>
          </a:p>
          <a:p>
            <a:r>
              <a:rPr lang="en-NZ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FTE requirement is much less (20-25%)</a:t>
            </a:r>
          </a:p>
          <a:p>
            <a:r>
              <a:rPr lang="en-NZ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formal mentorship or training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EC1C3-2331-4B45-BC84-52E828C147BF}"/>
              </a:ext>
            </a:extLst>
          </p:cNvPr>
          <p:cNvSpPr txBox="1"/>
          <p:nvPr/>
        </p:nvSpPr>
        <p:spPr>
          <a:xfrm>
            <a:off x="1924390" y="7267096"/>
            <a:ext cx="4223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 money</a:t>
            </a:r>
          </a:p>
          <a:p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75% FTE requirement</a:t>
            </a:r>
          </a:p>
          <a:p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 mentorship and training</a:t>
            </a:r>
          </a:p>
        </p:txBody>
      </p:sp>
    </p:spTree>
    <p:extLst>
      <p:ext uri="{BB962C8B-B14F-4D97-AF65-F5344CB8AC3E}">
        <p14:creationId xmlns:p14="http://schemas.microsoft.com/office/powerpoint/2010/main" val="8904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6E6A64-DAC5-43B0-B867-3739004F68A4}"/>
              </a:ext>
            </a:extLst>
          </p:cNvPr>
          <p:cNvSpPr txBox="1"/>
          <p:nvPr/>
        </p:nvSpPr>
        <p:spPr>
          <a:xfrm>
            <a:off x="1396206" y="456406"/>
            <a:ext cx="7903254" cy="947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FFC000"/>
                </a:solidFill>
              </a:rPr>
              <a:t>NIH Grant Examples</a:t>
            </a:r>
          </a:p>
          <a:p>
            <a:endParaRPr lang="en-US" sz="1000" b="1" i="1" u="sng" dirty="0">
              <a:solidFill>
                <a:srgbClr val="FFC000"/>
              </a:solidFill>
            </a:endParaRPr>
          </a:p>
          <a:p>
            <a:r>
              <a:rPr lang="en-NZ" sz="2000" b="1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https://www.niaid.nih.gov/grants-contracts/sample-applications</a:t>
            </a:r>
            <a:endParaRPr lang="en-NZ" sz="2000" b="1" i="1" u="sng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4D69839-F693-48F5-8EC2-A5E2F359B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853" y="1710939"/>
            <a:ext cx="9957505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2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6C7950-2527-4ED1-9C0B-754EEB389E18}"/>
              </a:ext>
            </a:extLst>
          </p:cNvPr>
          <p:cNvSpPr txBox="1"/>
          <p:nvPr/>
        </p:nvSpPr>
        <p:spPr>
          <a:xfrm>
            <a:off x="1777206" y="8533606"/>
            <a:ext cx="305910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b="1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https://reporter.nih.gov/</a:t>
            </a:r>
            <a:endParaRPr lang="en-NZ" sz="20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NZ" sz="1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C5F45-E049-47FD-AA0C-28ADB31B09C0}"/>
              </a:ext>
            </a:extLst>
          </p:cNvPr>
          <p:cNvSpPr txBox="1"/>
          <p:nvPr/>
        </p:nvSpPr>
        <p:spPr>
          <a:xfrm>
            <a:off x="5206206" y="532606"/>
            <a:ext cx="2389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NIH </a:t>
            </a:r>
            <a:r>
              <a:rPr lang="en-US" sz="2800" b="1" i="1" u="sng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RePORTER</a:t>
            </a:r>
            <a:endParaRPr lang="en-NZ" sz="2800" b="1" i="1" u="sng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663098-C98A-4A1A-8ECE-62237DD7F1F6}"/>
              </a:ext>
            </a:extLst>
          </p:cNvPr>
          <p:cNvGrpSpPr/>
          <p:nvPr/>
        </p:nvGrpSpPr>
        <p:grpSpPr>
          <a:xfrm>
            <a:off x="786606" y="1370806"/>
            <a:ext cx="11621820" cy="6629400"/>
            <a:chOff x="786606" y="1370806"/>
            <a:chExt cx="11621820" cy="6629400"/>
          </a:xfrm>
        </p:grpSpPr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DAB5C5C-AFC3-4BDD-96FD-306E4EC92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6606" y="1370806"/>
              <a:ext cx="11621820" cy="662940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787195E-2424-402E-988D-0ED650FCA368}"/>
                </a:ext>
              </a:extLst>
            </p:cNvPr>
            <p:cNvCxnSpPr/>
            <p:nvPr/>
          </p:nvCxnSpPr>
          <p:spPr>
            <a:xfrm>
              <a:off x="2936197" y="7543006"/>
              <a:ext cx="641583" cy="0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w="lg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316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25895B-0DF7-7341-88E0-40C675F38F77}"/>
                  </a:ext>
                </a:extLst>
              </p14:cNvPr>
              <p14:cNvContentPartPr/>
              <p14:nvPr/>
            </p14:nvContentPartPr>
            <p14:xfrm>
              <a:off x="-2630996" y="231257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25895B-0DF7-7341-88E0-40C675F38F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639636" y="230393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402F9D3-1B74-2342-9AB4-F1F20BBCFC08}"/>
              </a:ext>
            </a:extLst>
          </p:cNvPr>
          <p:cNvSpPr/>
          <p:nvPr/>
        </p:nvSpPr>
        <p:spPr>
          <a:xfrm>
            <a:off x="100806" y="151606"/>
            <a:ext cx="838200" cy="838200"/>
          </a:xfrm>
          <a:prstGeom prst="rect">
            <a:avLst/>
          </a:prstGeom>
          <a:ln>
            <a:solidFill>
              <a:srgbClr val="006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7A62B8-B6E7-E945-95CD-C6DDA7EF70EF}"/>
              </a:ext>
            </a:extLst>
          </p:cNvPr>
          <p:cNvSpPr/>
          <p:nvPr/>
        </p:nvSpPr>
        <p:spPr>
          <a:xfrm>
            <a:off x="10692607" y="151606"/>
            <a:ext cx="2209800" cy="609600"/>
          </a:xfrm>
          <a:prstGeom prst="rect">
            <a:avLst/>
          </a:prstGeom>
          <a:ln>
            <a:solidFill>
              <a:srgbClr val="006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B256D5D-C507-944C-B73E-02E03364D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69" y="346201"/>
            <a:ext cx="1872094" cy="187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C5AF3D-47B3-2449-B288-B3D2C9860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7" y="3224922"/>
            <a:ext cx="3428694" cy="88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F152F21-37FD-E24F-A09F-DC2537E84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518" y="5904992"/>
            <a:ext cx="1765296" cy="176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9793FE6-B01F-BC4B-866C-6A573CB97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181" y="7094057"/>
            <a:ext cx="2041894" cy="204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B6D75D-FE89-D140-A9F4-BBFE299B0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406" y="7094895"/>
            <a:ext cx="2828530" cy="128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25A5CE9C-EDF7-944C-9D74-BDF682C3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13" y="3284006"/>
            <a:ext cx="1923380" cy="184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or: Elbow 9">
            <a:extLst>
              <a:ext uri="{FF2B5EF4-FFF2-40B4-BE49-F238E27FC236}">
                <a16:creationId xmlns:a16="http://schemas.microsoft.com/office/drawing/2014/main" id="{9D3FAA72-D7B4-3A4E-899B-E468B195EE4C}"/>
              </a:ext>
            </a:extLst>
          </p:cNvPr>
          <p:cNvCxnSpPr>
            <a:cxnSpLocks/>
          </p:cNvCxnSpPr>
          <p:nvPr/>
        </p:nvCxnSpPr>
        <p:spPr bwMode="auto">
          <a:xfrm>
            <a:off x="7910231" y="2083590"/>
            <a:ext cx="988746" cy="812668"/>
          </a:xfrm>
          <a:prstGeom prst="bentConnector3">
            <a:avLst>
              <a:gd name="adj1" fmla="val 98838"/>
            </a:avLst>
          </a:prstGeom>
          <a:ln w="57150">
            <a:solidFill>
              <a:srgbClr val="FFCC00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2">
            <a:extLst>
              <a:ext uri="{FF2B5EF4-FFF2-40B4-BE49-F238E27FC236}">
                <a16:creationId xmlns:a16="http://schemas.microsoft.com/office/drawing/2014/main" id="{7C2A3EBC-467B-4B46-9F6B-B3C3161C3EE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98977" y="4495006"/>
            <a:ext cx="0" cy="1146503"/>
          </a:xfrm>
          <a:prstGeom prst="straightConnector1">
            <a:avLst/>
          </a:prstGeom>
          <a:noFill/>
          <a:ln w="57150" algn="ctr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22">
            <a:extLst>
              <a:ext uri="{FF2B5EF4-FFF2-40B4-BE49-F238E27FC236}">
                <a16:creationId xmlns:a16="http://schemas.microsoft.com/office/drawing/2014/main" id="{C2EBD70D-E4FF-4248-8409-790AB5611C5F}"/>
              </a:ext>
            </a:extLst>
          </p:cNvPr>
          <p:cNvCxnSpPr>
            <a:cxnSpLocks/>
          </p:cNvCxnSpPr>
          <p:nvPr/>
        </p:nvCxnSpPr>
        <p:spPr bwMode="auto">
          <a:xfrm flipH="1">
            <a:off x="5845993" y="7693804"/>
            <a:ext cx="1311226" cy="0"/>
          </a:xfrm>
          <a:prstGeom prst="straightConnector1">
            <a:avLst/>
          </a:prstGeom>
          <a:noFill/>
          <a:ln w="57150" algn="ctr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ctor: Elbow 12">
            <a:extLst>
              <a:ext uri="{FF2B5EF4-FFF2-40B4-BE49-F238E27FC236}">
                <a16:creationId xmlns:a16="http://schemas.microsoft.com/office/drawing/2014/main" id="{04BA1CDA-F796-4E4E-A132-900941205626}"/>
              </a:ext>
            </a:extLst>
          </p:cNvPr>
          <p:cNvCxnSpPr>
            <a:cxnSpLocks/>
          </p:cNvCxnSpPr>
          <p:nvPr/>
        </p:nvCxnSpPr>
        <p:spPr bwMode="auto">
          <a:xfrm rot="16200000" flipV="1">
            <a:off x="481093" y="6241740"/>
            <a:ext cx="2266440" cy="722371"/>
          </a:xfrm>
          <a:prstGeom prst="bentConnector3">
            <a:avLst>
              <a:gd name="adj1" fmla="val 2087"/>
            </a:avLst>
          </a:prstGeom>
          <a:ln w="57150">
            <a:solidFill>
              <a:srgbClr val="FFCC00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40">
            <a:extLst>
              <a:ext uri="{FF2B5EF4-FFF2-40B4-BE49-F238E27FC236}">
                <a16:creationId xmlns:a16="http://schemas.microsoft.com/office/drawing/2014/main" id="{7090A61C-1433-1D4B-AB61-830CF17303D0}"/>
              </a:ext>
            </a:extLst>
          </p:cNvPr>
          <p:cNvCxnSpPr>
            <a:cxnSpLocks/>
          </p:cNvCxnSpPr>
          <p:nvPr/>
        </p:nvCxnSpPr>
        <p:spPr bwMode="auto">
          <a:xfrm>
            <a:off x="2767806" y="3885406"/>
            <a:ext cx="2006501" cy="0"/>
          </a:xfrm>
          <a:prstGeom prst="straightConnector1">
            <a:avLst/>
          </a:prstGeom>
          <a:noFill/>
          <a:ln w="57150" algn="ctr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3322">
            <a:extLst>
              <a:ext uri="{FF2B5EF4-FFF2-40B4-BE49-F238E27FC236}">
                <a16:creationId xmlns:a16="http://schemas.microsoft.com/office/drawing/2014/main" id="{67B5E515-B7CD-6349-BA15-4A247B26A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4818" y="848912"/>
            <a:ext cx="477862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B.Sci</a:t>
            </a:r>
            <a:r>
              <a:rPr lang="en-US" alt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. Biology, 1978-1981</a:t>
            </a:r>
          </a:p>
          <a:p>
            <a:r>
              <a:rPr lang="en-US" altLang="en-US" sz="1600" dirty="0">
                <a:solidFill>
                  <a:srgbClr val="FFFF00"/>
                </a:solidFill>
              </a:rPr>
              <a:t>Research Area: Transcriptional regulation</a:t>
            </a:r>
            <a:endParaRPr lang="en-US" altLang="en-US" sz="1600" dirty="0">
              <a:solidFill>
                <a:srgbClr val="00FF99"/>
              </a:solidFill>
            </a:endParaRPr>
          </a:p>
        </p:txBody>
      </p:sp>
      <p:sp>
        <p:nvSpPr>
          <p:cNvPr id="19" name="TextBox 13323">
            <a:extLst>
              <a:ext uri="{FF2B5EF4-FFF2-40B4-BE49-F238E27FC236}">
                <a16:creationId xmlns:a16="http://schemas.microsoft.com/office/drawing/2014/main" id="{A39943F3-C001-A545-8DF9-4A8B64637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3181" y="1917546"/>
            <a:ext cx="376922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Ph.D. Cell &amp; Developmental </a:t>
            </a:r>
          </a:p>
          <a:p>
            <a:r>
              <a:rPr lang="en-US" alt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Biology, 1981-1986</a:t>
            </a:r>
          </a:p>
          <a:p>
            <a:r>
              <a:rPr lang="en-US" altLang="en-US" sz="1600" dirty="0">
                <a:solidFill>
                  <a:srgbClr val="FFFF00"/>
                </a:solidFill>
              </a:rPr>
              <a:t>Research Area: Transcriptional </a:t>
            </a:r>
          </a:p>
          <a:p>
            <a:r>
              <a:rPr lang="en-US" altLang="en-US" sz="1600" dirty="0">
                <a:solidFill>
                  <a:srgbClr val="FFFF00"/>
                </a:solidFill>
              </a:rPr>
              <a:t>regulation</a:t>
            </a:r>
            <a:endParaRPr lang="en-US" altLang="en-US" sz="1600" dirty="0">
              <a:solidFill>
                <a:srgbClr val="00FF99"/>
              </a:solidFill>
            </a:endParaRPr>
          </a:p>
        </p:txBody>
      </p:sp>
      <p:sp>
        <p:nvSpPr>
          <p:cNvPr id="20" name="TextBox 13324">
            <a:extLst>
              <a:ext uri="{FF2B5EF4-FFF2-40B4-BE49-F238E27FC236}">
                <a16:creationId xmlns:a16="http://schemas.microsoft.com/office/drawing/2014/main" id="{32042A4F-4CAC-AD44-B073-6C85E5CC8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2396" y="5271294"/>
            <a:ext cx="259079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Post-docs Developmental </a:t>
            </a:r>
          </a:p>
          <a:p>
            <a:r>
              <a:rPr lang="en-US" alt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Neuroscience, </a:t>
            </a:r>
          </a:p>
          <a:p>
            <a:r>
              <a:rPr lang="en-US" alt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1986-1990</a:t>
            </a:r>
          </a:p>
          <a:p>
            <a:r>
              <a:rPr lang="en-US" altLang="en-US" sz="1600" dirty="0">
                <a:solidFill>
                  <a:srgbClr val="FFFF00"/>
                </a:solidFill>
              </a:rPr>
              <a:t>Research Area: Neural development</a:t>
            </a:r>
            <a:endParaRPr lang="en-NZ" altLang="en-US" sz="1600" dirty="0">
              <a:solidFill>
                <a:srgbClr val="00FF99"/>
              </a:solidFill>
            </a:endParaRPr>
          </a:p>
          <a:p>
            <a:endParaRPr lang="en-NZ" altLang="en-US" sz="2000" dirty="0">
              <a:solidFill>
                <a:srgbClr val="00FF99"/>
              </a:solidFill>
            </a:endParaRPr>
          </a:p>
        </p:txBody>
      </p:sp>
      <p:sp>
        <p:nvSpPr>
          <p:cNvPr id="21" name="TextBox 13325">
            <a:extLst>
              <a:ext uri="{FF2B5EF4-FFF2-40B4-BE49-F238E27FC236}">
                <a16:creationId xmlns:a16="http://schemas.microsoft.com/office/drawing/2014/main" id="{8618AB3A-FB17-3D40-8B9C-33AF74B4B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057" y="8457025"/>
            <a:ext cx="570361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Asst. Prof. of Biological Sciences, 1990-1997</a:t>
            </a:r>
          </a:p>
          <a:p>
            <a:r>
              <a:rPr lang="en-US" altLang="en-US" sz="1600" dirty="0">
                <a:solidFill>
                  <a:srgbClr val="FFFF00"/>
                </a:solidFill>
              </a:rPr>
              <a:t>Research Area: Neural development</a:t>
            </a:r>
            <a:endParaRPr lang="en-NZ" altLang="en-US" sz="1600" dirty="0">
              <a:solidFill>
                <a:srgbClr val="00FF99"/>
              </a:solidFill>
            </a:endParaRPr>
          </a:p>
        </p:txBody>
      </p:sp>
      <p:sp>
        <p:nvSpPr>
          <p:cNvPr id="22" name="TextBox 13326">
            <a:extLst>
              <a:ext uri="{FF2B5EF4-FFF2-40B4-BE49-F238E27FC236}">
                <a16:creationId xmlns:a16="http://schemas.microsoft.com/office/drawing/2014/main" id="{4D72AEE0-81AE-0948-B7E0-98262924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870" y="5271294"/>
            <a:ext cx="633694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Assoc. Prof. of Neurosurgery and Neurology, 1997-2018 Director, Neuroscience Graduate Program</a:t>
            </a:r>
          </a:p>
          <a:p>
            <a:r>
              <a:rPr lang="en-US" altLang="en-US" sz="1600" dirty="0">
                <a:solidFill>
                  <a:srgbClr val="FFFF00"/>
                </a:solidFill>
              </a:rPr>
              <a:t>Research Areas: Neuro-immunology, MS</a:t>
            </a:r>
          </a:p>
          <a:p>
            <a:r>
              <a:rPr lang="en-US" altLang="en-US" sz="1600" dirty="0">
                <a:solidFill>
                  <a:srgbClr val="FFFF00"/>
                </a:solidFill>
              </a:rPr>
              <a:t>Neural engineering, DBS</a:t>
            </a:r>
            <a:endParaRPr lang="en-US" altLang="en-US" sz="1600" dirty="0">
              <a:solidFill>
                <a:srgbClr val="00FF99"/>
              </a:solidFill>
            </a:endParaRPr>
          </a:p>
          <a:p>
            <a:endParaRPr lang="en-US" altLang="en-US" sz="800" dirty="0">
              <a:solidFill>
                <a:srgbClr val="00FF99"/>
              </a:solidFill>
            </a:endParaRPr>
          </a:p>
          <a:p>
            <a:r>
              <a:rPr lang="en-US" altLang="en-US" sz="1600" dirty="0">
                <a:solidFill>
                  <a:srgbClr val="FFFF00"/>
                </a:solidFill>
              </a:rPr>
              <a:t>Grant review: NIH, CDMRP (DoD), NMSS</a:t>
            </a:r>
            <a:endParaRPr lang="en-NZ" altLang="en-US" sz="1600" dirty="0">
              <a:solidFill>
                <a:srgbClr val="FFFF00"/>
              </a:solidFill>
            </a:endParaRPr>
          </a:p>
        </p:txBody>
      </p:sp>
      <p:sp>
        <p:nvSpPr>
          <p:cNvPr id="23" name="TextBox 13329">
            <a:extLst>
              <a:ext uri="{FF2B5EF4-FFF2-40B4-BE49-F238E27FC236}">
                <a16:creationId xmlns:a16="http://schemas.microsoft.com/office/drawing/2014/main" id="{62084061-A64D-E749-85F8-AB3A4E6AE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06" y="987211"/>
            <a:ext cx="38466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i="1" dirty="0">
                <a:solidFill>
                  <a:srgbClr val="FFC000"/>
                </a:solidFill>
              </a:rPr>
              <a:t>Allan Bieber</a:t>
            </a:r>
          </a:p>
          <a:p>
            <a:pPr algn="ctr"/>
            <a:r>
              <a:rPr lang="en-US" altLang="en-US" sz="3600" i="1" dirty="0">
                <a:solidFill>
                  <a:srgbClr val="FFC000"/>
                </a:solidFill>
              </a:rPr>
              <a:t>Career Path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E6B6AC7F-0C7D-4849-95A7-88D400ED1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890" y="4219063"/>
            <a:ext cx="16337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i="1" dirty="0">
                <a:solidFill>
                  <a:srgbClr val="FFFF66"/>
                </a:solidFill>
              </a:rPr>
              <a:t>“The Patient </a:t>
            </a:r>
          </a:p>
          <a:p>
            <a:r>
              <a:rPr lang="en-US" altLang="en-US" sz="1800" i="1" dirty="0">
                <a:solidFill>
                  <a:srgbClr val="FFFF66"/>
                </a:solidFill>
              </a:rPr>
              <a:t>Comes First”</a:t>
            </a:r>
            <a:endParaRPr lang="en-NZ" altLang="en-US" sz="1800" i="1" dirty="0">
              <a:solidFill>
                <a:srgbClr val="FFFF66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8BE861-42B6-F24E-86DA-4EF988378DC8}"/>
              </a:ext>
            </a:extLst>
          </p:cNvPr>
          <p:cNvGrpSpPr/>
          <p:nvPr/>
        </p:nvGrpSpPr>
        <p:grpSpPr>
          <a:xfrm>
            <a:off x="5353322" y="2841488"/>
            <a:ext cx="2121093" cy="2206260"/>
            <a:chOff x="5353322" y="2841488"/>
            <a:chExt cx="2121093" cy="2206260"/>
          </a:xfrm>
        </p:grpSpPr>
        <p:pic>
          <p:nvPicPr>
            <p:cNvPr id="26" name="Picture 25" descr="A picture containing drawing, table&#10;&#10;Description automatically generated">
              <a:extLst>
                <a:ext uri="{FF2B5EF4-FFF2-40B4-BE49-F238E27FC236}">
                  <a16:creationId xmlns:a16="http://schemas.microsoft.com/office/drawing/2014/main" id="{7A196966-BC77-5441-9F97-1358F8C0A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53322" y="2841488"/>
              <a:ext cx="2064288" cy="171788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2E363A8-DCD8-9944-B2C7-3659B7F728FC}"/>
                </a:ext>
              </a:extLst>
            </p:cNvPr>
            <p:cNvSpPr txBox="1"/>
            <p:nvPr/>
          </p:nvSpPr>
          <p:spPr>
            <a:xfrm>
              <a:off x="5353322" y="4647638"/>
              <a:ext cx="21210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GrantGPS</a:t>
              </a:r>
              <a:r>
                <a:rPr lang="en-US" sz="20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, 2019</a:t>
              </a:r>
              <a:endParaRPr lang="en-NZ" sz="2000" b="1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34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F79D45-0E34-C94F-8385-E84D11466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006" y="239391"/>
            <a:ext cx="1940167" cy="19401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84617A-F4BF-3C42-970C-E328E44EF84D}"/>
              </a:ext>
            </a:extLst>
          </p:cNvPr>
          <p:cNvSpPr txBox="1"/>
          <p:nvPr/>
        </p:nvSpPr>
        <p:spPr>
          <a:xfrm flipH="1">
            <a:off x="4215606" y="934854"/>
            <a:ext cx="3764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>
                <a:solidFill>
                  <a:srgbClr val="FFC000"/>
                </a:solidFill>
              </a:rPr>
              <a:t>Dartmouth</a:t>
            </a:r>
            <a:r>
              <a:rPr lang="en-US" b="1" i="1" u="sng" dirty="0">
                <a:solidFill>
                  <a:srgbClr val="FFC000"/>
                </a:solidFill>
              </a:rPr>
              <a:t> </a:t>
            </a:r>
            <a:r>
              <a:rPr lang="en-US" b="1" i="1" u="sng" dirty="0" err="1">
                <a:solidFill>
                  <a:srgbClr val="FFC000"/>
                </a:solidFill>
              </a:rPr>
              <a:t>GrantGPS</a:t>
            </a:r>
            <a:endParaRPr lang="en-US" b="1" i="1" u="sng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9BDA49-61E6-2641-A360-FA25D08B2AC2}"/>
              </a:ext>
            </a:extLst>
          </p:cNvPr>
          <p:cNvSpPr txBox="1"/>
          <p:nvPr/>
        </p:nvSpPr>
        <p:spPr>
          <a:xfrm>
            <a:off x="634206" y="1828006"/>
            <a:ext cx="113157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FF00"/>
                </a:solidFill>
                <a:latin typeface="+mj-lt"/>
              </a:rPr>
              <a:t>Who we are &amp; What we do</a:t>
            </a:r>
          </a:p>
          <a:p>
            <a:endParaRPr lang="en-US" sz="2200" b="1" u="sng" dirty="0">
              <a:solidFill>
                <a:srgbClr val="FFFF00"/>
              </a:solidFill>
              <a:latin typeface="+mj-lt"/>
            </a:endParaRPr>
          </a:p>
          <a:p>
            <a:endParaRPr lang="en-US" sz="2200" b="1" u="sng" dirty="0">
              <a:solidFill>
                <a:srgbClr val="FFFF00"/>
              </a:solidFill>
              <a:latin typeface="+mj-lt"/>
            </a:endParaRPr>
          </a:p>
          <a:p>
            <a:endParaRPr lang="en-US" sz="2200" b="1" u="sng" dirty="0">
              <a:solidFill>
                <a:srgbClr val="FFFF00"/>
              </a:solidFill>
              <a:latin typeface="+mj-lt"/>
            </a:endParaRPr>
          </a:p>
          <a:p>
            <a:endParaRPr lang="en-US" sz="2200" b="1" u="sng" dirty="0">
              <a:solidFill>
                <a:srgbClr val="FFFF00"/>
              </a:solidFill>
              <a:latin typeface="+mj-lt"/>
            </a:endParaRPr>
          </a:p>
          <a:p>
            <a:endParaRPr lang="en-US" sz="2200" b="1" u="sng" dirty="0">
              <a:solidFill>
                <a:srgbClr val="FFFF00"/>
              </a:solidFill>
              <a:latin typeface="+mj-lt"/>
            </a:endParaRPr>
          </a:p>
          <a:p>
            <a:endParaRPr lang="en-US" sz="2200" dirty="0">
              <a:solidFill>
                <a:srgbClr val="FFFF00"/>
              </a:solidFill>
              <a:latin typeface="+mj-lt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NZ" sz="22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We support faculty, postdoctoral fellows, and graduate students during every aspect of their pursuit of funding and intellectual impact. We can help you with:</a:t>
            </a:r>
            <a:endParaRPr lang="en-NZ" sz="2200" b="1" dirty="0">
              <a:solidFill>
                <a:srgbClr val="FFFF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7663"/>
            <a:endParaRPr lang="en-US" sz="2200" b="1" dirty="0">
              <a:solidFill>
                <a:srgbClr val="FFFF00"/>
              </a:solidFill>
              <a:latin typeface="+mj-lt"/>
            </a:endParaRPr>
          </a:p>
          <a:p>
            <a:pPr marL="347663"/>
            <a:r>
              <a:rPr lang="en-US" sz="2200" b="1" i="1" dirty="0">
                <a:solidFill>
                  <a:srgbClr val="FFFF00"/>
                </a:solidFill>
              </a:rPr>
              <a:t>One-on-one consultation</a:t>
            </a:r>
          </a:p>
          <a:p>
            <a:pPr marL="347663"/>
            <a:r>
              <a:rPr lang="en-US" sz="2200" b="1" dirty="0">
                <a:solidFill>
                  <a:srgbClr val="00FFCC"/>
                </a:solidFill>
              </a:rPr>
              <a:t>We meet at your convenience to discuss your research needs and to develop prospect lists, timelines, and proposals for books and grants.</a:t>
            </a:r>
          </a:p>
          <a:p>
            <a:pPr marL="347663"/>
            <a:r>
              <a:rPr lang="en-US" sz="2200" b="1" i="1" dirty="0">
                <a:solidFill>
                  <a:srgbClr val="FFFF00"/>
                </a:solidFill>
              </a:rPr>
              <a:t>Grant-writing training</a:t>
            </a:r>
          </a:p>
          <a:p>
            <a:pPr marL="347663"/>
            <a:r>
              <a:rPr lang="en-US" sz="2200" b="1" dirty="0">
                <a:solidFill>
                  <a:srgbClr val="00FFCC"/>
                </a:solidFill>
              </a:rPr>
              <a:t>We organize workshops that provide training on specific grant mechanisms, including NIH and NSF research proposals.</a:t>
            </a:r>
          </a:p>
          <a:p>
            <a:pPr marL="347663"/>
            <a:r>
              <a:rPr lang="en-US" sz="2200" b="1" i="1" dirty="0">
                <a:solidFill>
                  <a:srgbClr val="FFFF00"/>
                </a:solidFill>
              </a:rPr>
              <a:t>Grant editing and outside review</a:t>
            </a:r>
          </a:p>
          <a:p>
            <a:pPr marL="347663"/>
            <a:r>
              <a:rPr lang="en-US" sz="2200" b="1" dirty="0">
                <a:solidFill>
                  <a:srgbClr val="00FFCC"/>
                </a:solidFill>
              </a:rPr>
              <a:t>We work with you to draft and submit proposals and help to cover costs for professional copy-editing, scientific editing, and outside review of grant and fellowship proposals.</a:t>
            </a:r>
          </a:p>
          <a:p>
            <a:pPr marL="347663"/>
            <a:r>
              <a:rPr lang="en-NZ" sz="2200" b="1" spc="40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en-US" sz="1800" b="1" dirty="0">
              <a:solidFill>
                <a:srgbClr val="00FFCC"/>
              </a:solidFill>
            </a:endParaRP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DAC7C3-DE5C-E442-A8B7-F7A5449F0E17}"/>
              </a:ext>
            </a:extLst>
          </p:cNvPr>
          <p:cNvSpPr txBox="1"/>
          <p:nvPr/>
        </p:nvSpPr>
        <p:spPr>
          <a:xfrm>
            <a:off x="7145567" y="2396203"/>
            <a:ext cx="3788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www.dartmouth.edu</a:t>
            </a:r>
            <a:r>
              <a:rPr 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/</a:t>
            </a:r>
            <a:r>
              <a:rPr lang="en-US" sz="22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gps</a:t>
            </a:r>
            <a:r>
              <a:rPr 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/ </a:t>
            </a:r>
          </a:p>
          <a:p>
            <a:r>
              <a:rPr lang="en-US" sz="22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GrantGPS@dartmouth.edu</a:t>
            </a:r>
            <a:endParaRPr lang="en-US" sz="22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8E2931-87E5-064E-84A2-74F79A232720}"/>
              </a:ext>
            </a:extLst>
          </p:cNvPr>
          <p:cNvSpPr txBox="1"/>
          <p:nvPr/>
        </p:nvSpPr>
        <p:spPr>
          <a:xfrm>
            <a:off x="1167606" y="2437606"/>
            <a:ext cx="5950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Allan.J.Bieber@dartmouth.edu</a:t>
            </a:r>
            <a:endParaRPr lang="en-US" sz="2200" b="1" u="sng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NZ" sz="2200" b="1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Angelika.H.Hofmann@dartmouth.edu</a:t>
            </a:r>
            <a:r>
              <a:rPr 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/>
            </a:r>
            <a:br>
              <a:rPr 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2200" b="1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Charlotte.M.Bacon@dartmouth.edu</a:t>
            </a:r>
            <a:endParaRPr lang="en-US" sz="22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2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Damiano.Benvegnu@dartmouth.edu</a:t>
            </a:r>
            <a:endParaRPr lang="en-NZ" sz="2200" b="1" u="sng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5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2CA833-C1E4-41A7-963C-9B66A1AF5315}"/>
              </a:ext>
            </a:extLst>
          </p:cNvPr>
          <p:cNvSpPr txBox="1"/>
          <p:nvPr/>
        </p:nvSpPr>
        <p:spPr>
          <a:xfrm>
            <a:off x="1015206" y="1447006"/>
            <a:ext cx="5378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>
                <a:solidFill>
                  <a:srgbClr val="FFC000"/>
                </a:solidFill>
              </a:rPr>
              <a:t>What is a Physician-Scientist?</a:t>
            </a:r>
            <a:endParaRPr lang="en-NZ" sz="2800" b="1" i="1" u="sng" dirty="0">
              <a:solidFill>
                <a:srgbClr val="FFC000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6F9A31-30F1-4262-917B-8601EBFFC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806" y="5333206"/>
            <a:ext cx="5034326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A6C56E-E99D-474A-A090-2E7A2BDEA5AD}"/>
              </a:ext>
            </a:extLst>
          </p:cNvPr>
          <p:cNvSpPr txBox="1"/>
          <p:nvPr/>
        </p:nvSpPr>
        <p:spPr>
          <a:xfrm>
            <a:off x="2234406" y="2437606"/>
            <a:ext cx="93244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Professional Training: </a:t>
            </a: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MD, DO, DDS/DMD, DVM/VMD, </a:t>
            </a:r>
          </a:p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                                DNP, PharmD</a:t>
            </a:r>
          </a:p>
          <a:p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sz="2800" b="1" dirty="0">
                <a:solidFill>
                  <a:srgbClr val="FFFF00"/>
                </a:solidFill>
              </a:rPr>
              <a:t>Research Training: </a:t>
            </a: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PhD, Post-doc, K award, (R01)</a:t>
            </a:r>
            <a:endParaRPr lang="en-NZ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1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25895B-0DF7-7341-88E0-40C675F38F77}"/>
                  </a:ext>
                </a:extLst>
              </p14:cNvPr>
              <p14:cNvContentPartPr/>
              <p14:nvPr/>
            </p14:nvContentPartPr>
            <p14:xfrm>
              <a:off x="-2630996" y="231257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25895B-0DF7-7341-88E0-40C675F38F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639636" y="230393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7C853BB-CA4F-4AE4-B898-92881EFBD1B5}"/>
              </a:ext>
            </a:extLst>
          </p:cNvPr>
          <p:cNvGrpSpPr/>
          <p:nvPr/>
        </p:nvGrpSpPr>
        <p:grpSpPr>
          <a:xfrm>
            <a:off x="1075655" y="1957845"/>
            <a:ext cx="10925115" cy="7400458"/>
            <a:chOff x="1525797" y="1432260"/>
            <a:chExt cx="10925115" cy="740045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D7D954-AECD-42D7-8CFF-F907DFF0B3C8}"/>
                </a:ext>
              </a:extLst>
            </p:cNvPr>
            <p:cNvSpPr txBox="1"/>
            <p:nvPr/>
          </p:nvSpPr>
          <p:spPr>
            <a:xfrm>
              <a:off x="4970705" y="1432260"/>
              <a:ext cx="3061800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MD     MD/PhD</a:t>
              </a:r>
            </a:p>
            <a:p>
              <a:pPr algn="ctr"/>
              <a:r>
                <a:rPr lang="en-US" sz="2400" b="1" u="sng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Training</a:t>
              </a:r>
              <a:r>
                <a:rPr lang="en-US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u="sng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Publications</a:t>
              </a:r>
              <a:r>
                <a:rPr lang="en-US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</a:p>
            <a:p>
              <a:pPr algn="ctr"/>
              <a:r>
                <a:rPr lang="en-US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Recommendations</a:t>
              </a:r>
              <a:endParaRPr lang="en-NZ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871D5C-A72B-4D33-B973-61FB515DDB5D}"/>
                </a:ext>
              </a:extLst>
            </p:cNvPr>
            <p:cNvSpPr txBox="1"/>
            <p:nvPr/>
          </p:nvSpPr>
          <p:spPr>
            <a:xfrm>
              <a:off x="4486663" y="6524394"/>
              <a:ext cx="4029886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Residency, Fellowship,</a:t>
              </a:r>
            </a:p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Clinical Practice,</a:t>
              </a:r>
            </a:p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Research Faculty</a:t>
              </a:r>
            </a:p>
            <a:p>
              <a:pPr algn="ctr"/>
              <a:r>
                <a:rPr lang="en-US" sz="2400" b="1" u="sng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Clinical Practice</a:t>
              </a:r>
              <a:r>
                <a:rPr lang="en-US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u="sng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Publications</a:t>
              </a:r>
              <a:r>
                <a:rPr lang="en-US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</a:p>
            <a:p>
              <a:pPr algn="ctr"/>
              <a:r>
                <a:rPr lang="en-US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Teaching, Administration,</a:t>
              </a:r>
            </a:p>
            <a:p>
              <a:pPr algn="ctr"/>
              <a:r>
                <a:rPr lang="en-US" sz="2400" b="1" u="sng" dirty="0">
                  <a:solidFill>
                    <a:srgbClr val="FF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Grants</a:t>
              </a:r>
              <a:r>
                <a:rPr lang="en-US" sz="2400" b="1" dirty="0">
                  <a:solidFill>
                    <a:srgbClr val="FF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(R01, R21)</a:t>
              </a:r>
              <a:endParaRPr lang="en-NZ" sz="2400" b="1" dirty="0">
                <a:solidFill>
                  <a:srgbClr val="FF66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9B1EE-1AD9-497F-A8E9-BCA8A4C5BC48}"/>
                </a:ext>
              </a:extLst>
            </p:cNvPr>
            <p:cNvSpPr txBox="1"/>
            <p:nvPr/>
          </p:nvSpPr>
          <p:spPr>
            <a:xfrm>
              <a:off x="7873206" y="3675676"/>
              <a:ext cx="152400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NZ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422005-76D3-4394-9A78-0A438B9DD64C}"/>
                </a:ext>
              </a:extLst>
            </p:cNvPr>
            <p:cNvSpPr txBox="1"/>
            <p:nvPr/>
          </p:nvSpPr>
          <p:spPr>
            <a:xfrm>
              <a:off x="1525797" y="4057738"/>
              <a:ext cx="229845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Biotechnology &amp;</a:t>
              </a:r>
            </a:p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Pharmaceutical</a:t>
              </a:r>
            </a:p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Companies</a:t>
              </a:r>
              <a:endParaRPr lang="en-NZ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360C47-9DF8-40B2-BEC3-DB466AF34CFF}"/>
                </a:ext>
              </a:extLst>
            </p:cNvPr>
            <p:cNvSpPr txBox="1"/>
            <p:nvPr/>
          </p:nvSpPr>
          <p:spPr>
            <a:xfrm>
              <a:off x="4891960" y="4114630"/>
              <a:ext cx="326025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Post-doctoral Training??</a:t>
              </a:r>
            </a:p>
            <a:p>
              <a:pPr algn="ctr"/>
              <a:r>
                <a:rPr lang="en-US" sz="2400" b="1" u="sng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Publications</a:t>
              </a:r>
              <a:r>
                <a:rPr lang="en-US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Training, </a:t>
              </a:r>
            </a:p>
            <a:p>
              <a:pPr algn="ctr"/>
              <a:r>
                <a:rPr lang="en-US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Recommendations,</a:t>
              </a:r>
            </a:p>
            <a:p>
              <a:pPr algn="ctr"/>
              <a:r>
                <a:rPr lang="en-US" sz="2400" b="1" dirty="0">
                  <a:solidFill>
                    <a:srgbClr val="FF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Grants (F32, K99/R00)</a:t>
              </a:r>
              <a:endParaRPr lang="en-NZ" sz="2400" b="1" dirty="0">
                <a:solidFill>
                  <a:srgbClr val="FF66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4629C1C-DCA1-4598-A4CC-AEE8157948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3406" y="2726009"/>
              <a:ext cx="2238380" cy="1281585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87E38CE-7DAF-4DAE-BBE0-E75ACEB2E509}"/>
                </a:ext>
              </a:extLst>
            </p:cNvPr>
            <p:cNvCxnSpPr>
              <a:cxnSpLocks/>
            </p:cNvCxnSpPr>
            <p:nvPr/>
          </p:nvCxnSpPr>
          <p:spPr>
            <a:xfrm>
              <a:off x="6501606" y="2819826"/>
              <a:ext cx="0" cy="1098993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95F816E-FCF0-494C-B3A1-5E580371147E}"/>
                </a:ext>
              </a:extLst>
            </p:cNvPr>
            <p:cNvCxnSpPr>
              <a:cxnSpLocks/>
            </p:cNvCxnSpPr>
            <p:nvPr/>
          </p:nvCxnSpPr>
          <p:spPr>
            <a:xfrm>
              <a:off x="6489727" y="5743724"/>
              <a:ext cx="0" cy="664097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37D9C2-5F41-4564-9290-6C64EE4FA219}"/>
                </a:ext>
              </a:extLst>
            </p:cNvPr>
            <p:cNvSpPr txBox="1"/>
            <p:nvPr/>
          </p:nvSpPr>
          <p:spPr>
            <a:xfrm>
              <a:off x="8421026" y="3999261"/>
              <a:ext cx="4029886" cy="2702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Residency, Fellowship,</a:t>
              </a:r>
            </a:p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Clinical Practice,</a:t>
              </a:r>
            </a:p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Research Faculty</a:t>
              </a:r>
            </a:p>
            <a:p>
              <a:pPr algn="ctr"/>
              <a:r>
                <a:rPr lang="en-US" sz="2400" b="1" u="sng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Clinical Practice</a:t>
              </a:r>
              <a:r>
                <a:rPr lang="en-US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u="sng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Publications</a:t>
              </a:r>
              <a:r>
                <a:rPr lang="en-US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</a:p>
            <a:p>
              <a:pPr algn="ctr"/>
              <a:r>
                <a:rPr lang="en-US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Teaching, Administration,</a:t>
              </a:r>
            </a:p>
            <a:p>
              <a:pPr algn="ctr"/>
              <a:r>
                <a:rPr lang="en-US" sz="2400" b="1" u="sng" dirty="0">
                  <a:solidFill>
                    <a:srgbClr val="FF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Grants</a:t>
              </a:r>
              <a:r>
                <a:rPr lang="en-US" sz="2400" b="1" dirty="0">
                  <a:solidFill>
                    <a:srgbClr val="FF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(K08, K23)</a:t>
              </a:r>
              <a:endParaRPr lang="en-NZ" sz="2400" b="1" dirty="0">
                <a:solidFill>
                  <a:srgbClr val="FF66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NZ" dirty="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4CED47A-AC02-4DD4-A44D-5995D239857C}"/>
                </a:ext>
              </a:extLst>
            </p:cNvPr>
            <p:cNvCxnSpPr>
              <a:cxnSpLocks/>
            </p:cNvCxnSpPr>
            <p:nvPr/>
          </p:nvCxnSpPr>
          <p:spPr>
            <a:xfrm>
              <a:off x="6958806" y="2686338"/>
              <a:ext cx="1848116" cy="1213611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425A6D9-BB69-4193-8FC5-8EE8F720BD2E}"/>
              </a:ext>
            </a:extLst>
          </p:cNvPr>
          <p:cNvSpPr txBox="1"/>
          <p:nvPr/>
        </p:nvSpPr>
        <p:spPr>
          <a:xfrm>
            <a:off x="401221" y="2219186"/>
            <a:ext cx="244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 School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632A8A-3C7E-4E0B-BED0-5C300B933215}"/>
              </a:ext>
            </a:extLst>
          </p:cNvPr>
          <p:cNvCxnSpPr>
            <a:cxnSpLocks/>
          </p:cNvCxnSpPr>
          <p:nvPr/>
        </p:nvCxnSpPr>
        <p:spPr>
          <a:xfrm>
            <a:off x="3226347" y="2460665"/>
            <a:ext cx="984723" cy="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5518761-CBF3-46F7-BCA9-FBE6EA6E8F0F}"/>
              </a:ext>
            </a:extLst>
          </p:cNvPr>
          <p:cNvSpPr txBox="1"/>
          <p:nvPr/>
        </p:nvSpPr>
        <p:spPr>
          <a:xfrm>
            <a:off x="10448200" y="2311070"/>
            <a:ext cx="14879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MD/PhD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</a:t>
            </a:r>
            <a:endParaRPr lang="en-NZ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9784F-0929-4C53-9EFC-34F1A6B5A532}"/>
              </a:ext>
            </a:extLst>
          </p:cNvPr>
          <p:cNvSpPr txBox="1"/>
          <p:nvPr/>
        </p:nvSpPr>
        <p:spPr>
          <a:xfrm>
            <a:off x="7797006" y="1628410"/>
            <a:ext cx="244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 School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81DF9F-A69B-47AC-978C-1FE334E5570A}"/>
              </a:ext>
            </a:extLst>
          </p:cNvPr>
          <p:cNvSpPr txBox="1"/>
          <p:nvPr/>
        </p:nvSpPr>
        <p:spPr>
          <a:xfrm>
            <a:off x="10087254" y="88051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PhD Program</a:t>
            </a:r>
            <a:endParaRPr lang="en-NZ" sz="2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297787B-90EB-491F-9589-2B2525ADACAB}"/>
              </a:ext>
            </a:extLst>
          </p:cNvPr>
          <p:cNvCxnSpPr>
            <a:cxnSpLocks/>
          </p:cNvCxnSpPr>
          <p:nvPr/>
        </p:nvCxnSpPr>
        <p:spPr>
          <a:xfrm flipH="1" flipV="1">
            <a:off x="7720806" y="2531305"/>
            <a:ext cx="2544521" cy="26161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98CD9AC-098C-4B52-8F30-D00DFAE4AFBF}"/>
              </a:ext>
            </a:extLst>
          </p:cNvPr>
          <p:cNvCxnSpPr>
            <a:cxnSpLocks/>
          </p:cNvCxnSpPr>
          <p:nvPr/>
        </p:nvCxnSpPr>
        <p:spPr>
          <a:xfrm flipH="1">
            <a:off x="9473406" y="1370806"/>
            <a:ext cx="506704" cy="24753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268F650-6D05-45CA-95CE-54A87D084C40}"/>
              </a:ext>
            </a:extLst>
          </p:cNvPr>
          <p:cNvCxnSpPr>
            <a:cxnSpLocks/>
          </p:cNvCxnSpPr>
          <p:nvPr/>
        </p:nvCxnSpPr>
        <p:spPr>
          <a:xfrm flipH="1">
            <a:off x="7709157" y="2135430"/>
            <a:ext cx="529577" cy="21665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784BE13-AE10-4140-8C0B-6525C7458F50}"/>
              </a:ext>
            </a:extLst>
          </p:cNvPr>
          <p:cNvSpPr txBox="1"/>
          <p:nvPr/>
        </p:nvSpPr>
        <p:spPr>
          <a:xfrm>
            <a:off x="1233798" y="369763"/>
            <a:ext cx="56054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 Pathways of the </a:t>
            </a:r>
          </a:p>
          <a:p>
            <a:r>
              <a:rPr lang="en-US" sz="32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</a:t>
            </a:r>
            <a:r>
              <a:rPr lang="en-US" sz="3200" b="1" i="1" u="sng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Physician Scientist</a:t>
            </a:r>
            <a:endParaRPr lang="en-US" sz="3200" b="1" i="1" u="sng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16362D7-A897-BC2F-FA2F-7C5B631A9AC3}"/>
              </a:ext>
            </a:extLst>
          </p:cNvPr>
          <p:cNvCxnSpPr>
            <a:cxnSpLocks/>
          </p:cNvCxnSpPr>
          <p:nvPr/>
        </p:nvCxnSpPr>
        <p:spPr>
          <a:xfrm>
            <a:off x="7516503" y="3020929"/>
            <a:ext cx="908761" cy="374405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60E2A62-5D1F-755D-D2C8-F77C451628E6}"/>
              </a:ext>
            </a:extLst>
          </p:cNvPr>
          <p:cNvSpPr txBox="1"/>
          <p:nvPr/>
        </p:nvSpPr>
        <p:spPr>
          <a:xfrm>
            <a:off x="8559006" y="3275806"/>
            <a:ext cx="74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R01</a:t>
            </a:r>
            <a:endParaRPr lang="en-NZ" sz="2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7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3158C16-B4C2-4BA2-9145-3B6345040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" y="2478408"/>
            <a:ext cx="4666457" cy="388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C5693-8806-4B68-9755-B3EFFE4488B9}"/>
              </a:ext>
            </a:extLst>
          </p:cNvPr>
          <p:cNvSpPr txBox="1"/>
          <p:nvPr/>
        </p:nvSpPr>
        <p:spPr>
          <a:xfrm>
            <a:off x="5892006" y="2396804"/>
            <a:ext cx="609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u="none" strike="noStrike" baseline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word, I consider hospitals only as the entrance to scientific medicine; they are the first field of observation which a physician enters; but the true sanctuary of medical science is a laboratory; only there can he seek explanations of life in the normal and pathological states by means of experimental analysis.</a:t>
            </a:r>
          </a:p>
          <a:p>
            <a:endParaRPr lang="en-NZ" sz="2000" b="1" i="0" u="none" strike="noStrike" baseline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2000" b="1" i="0" u="none" strike="noStrike" baseline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Claude Bernard, 1865</a:t>
            </a:r>
          </a:p>
          <a:p>
            <a:endParaRPr lang="en-NZ" sz="20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0" i="1" u="sng" strike="noStrike" baseline="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From</a:t>
            </a:r>
            <a:r>
              <a:rPr lang="en-US" sz="1800" b="0" i="1" u="none" strike="noStrike" baseline="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: An Introduction to the Study of Experimental Medicine </a:t>
            </a:r>
            <a:r>
              <a:rPr lang="en-US" sz="1800" b="0" i="0" u="none" strike="noStrike" baseline="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(Dover edition 1957; originally published in 1865; first English translation by Henry Copley Greene, published by Macmillan &amp; Co., Ltd., 1927)</a:t>
            </a:r>
            <a:endParaRPr lang="en-NZ" sz="20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388544-294D-4C06-824E-F6150E9252E6}"/>
              </a:ext>
            </a:extLst>
          </p:cNvPr>
          <p:cNvSpPr txBox="1"/>
          <p:nvPr/>
        </p:nvSpPr>
        <p:spPr>
          <a:xfrm>
            <a:off x="2040178" y="1100449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>
                <a:solidFill>
                  <a:srgbClr val="FFC000"/>
                </a:solidFill>
              </a:rPr>
              <a:t>Why bother with a medical research career?</a:t>
            </a:r>
            <a:endParaRPr lang="en-NZ" sz="3200" b="1" i="1" u="sng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F304C-8079-45AA-8575-5D55AF5B7559}"/>
              </a:ext>
            </a:extLst>
          </p:cNvPr>
          <p:cNvSpPr txBox="1"/>
          <p:nvPr/>
        </p:nvSpPr>
        <p:spPr>
          <a:xfrm>
            <a:off x="2147868" y="7320745"/>
            <a:ext cx="85549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Doing research will make you a better doctor.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</a:rPr>
              <a:t>Being a doctor will make you a better researcher.</a:t>
            </a:r>
          </a:p>
          <a:p>
            <a:pPr algn="ctr"/>
            <a:endParaRPr lang="en-US" sz="1200" b="1" dirty="0">
              <a:solidFill>
                <a:srgbClr val="FFFF00"/>
              </a:solidFill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</a:rPr>
              <a:t>Personal benefits.</a:t>
            </a:r>
            <a:endParaRPr lang="en-NZ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7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2927484-8C3F-4598-90E9-B5CE1FF7C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406" y="5548887"/>
            <a:ext cx="6110280" cy="3108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73E842-E387-4568-8A72-38B185CB0A6C}"/>
              </a:ext>
            </a:extLst>
          </p:cNvPr>
          <p:cNvSpPr txBox="1"/>
          <p:nvPr/>
        </p:nvSpPr>
        <p:spPr>
          <a:xfrm>
            <a:off x="2158206" y="1447006"/>
            <a:ext cx="7797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>
                <a:solidFill>
                  <a:srgbClr val="FFC000"/>
                </a:solidFill>
              </a:rPr>
              <a:t>Challenges to the Physician Scientist Career</a:t>
            </a:r>
            <a:endParaRPr lang="en-NZ" sz="2800" b="1" i="1" u="sng" dirty="0">
              <a:solidFill>
                <a:srgbClr val="FFC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E291F5-1494-4CF4-8427-65381BED94CF}"/>
              </a:ext>
            </a:extLst>
          </p:cNvPr>
          <p:cNvSpPr txBox="1"/>
          <p:nvPr/>
        </p:nvSpPr>
        <p:spPr>
          <a:xfrm>
            <a:off x="1701006" y="2440344"/>
            <a:ext cx="990264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Personal (Money, time, mental and emotional bandwidth)</a:t>
            </a:r>
          </a:p>
          <a:p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>
                <a:solidFill>
                  <a:srgbClr val="FFFF00"/>
                </a:solidFill>
              </a:rPr>
              <a:t>Residency (Research time)</a:t>
            </a:r>
          </a:p>
          <a:p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>
                <a:solidFill>
                  <a:srgbClr val="FFFF00"/>
                </a:solidFill>
              </a:rPr>
              <a:t>Institutional challenges (Research time)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NZ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DEDA1A-5405-4ED2-B6E7-13F2E91051B3}"/>
              </a:ext>
            </a:extLst>
          </p:cNvPr>
          <p:cNvSpPr txBox="1"/>
          <p:nvPr/>
        </p:nvSpPr>
        <p:spPr>
          <a:xfrm>
            <a:off x="2573645" y="2271134"/>
            <a:ext cx="98298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NZ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the last 25 years, 37 percent of Nobel Laureates in Physiology or Medicine had an MD degree.</a:t>
            </a:r>
            <a:endParaRPr lang="en-NZ" sz="1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NZ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NZ" sz="1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NZ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the last 30 years of Lasker Awards, 41 percent of the Basic Awards and 65 percent of the Clinical Awards have gone to MDs.</a:t>
            </a:r>
            <a:endParaRPr lang="en-NZ" sz="1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NZ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NZ" sz="1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NZ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69 percent of NIH Institute Directors have an MD degree.</a:t>
            </a:r>
            <a:endParaRPr lang="en-NZ" sz="1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NZ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NZ" sz="1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NZ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 percent of the National Academy of Sciences Class IV (Biomedical Sciences) members have an MD degree.</a:t>
            </a:r>
            <a:endParaRPr lang="en-NZ" sz="1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NZ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NZ" sz="1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NZ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 percent of the chief scientific officers at the top pharmaceutical companies have an MD degree.</a:t>
            </a:r>
            <a:endParaRPr lang="en-NZ" sz="1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E89C1-BA0F-4FE6-8DC0-7F9AB31D0879}"/>
              </a:ext>
            </a:extLst>
          </p:cNvPr>
          <p:cNvSpPr txBox="1"/>
          <p:nvPr/>
        </p:nvSpPr>
        <p:spPr>
          <a:xfrm>
            <a:off x="1301692" y="1211671"/>
            <a:ext cx="680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b="1" i="1" u="sng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Importance of Physician-Scientists</a:t>
            </a:r>
            <a:r>
              <a:rPr lang="en-NZ" sz="36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NZ" sz="3600" b="1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close-up of a coin&#10;&#10;Description automatically generated">
            <a:extLst>
              <a:ext uri="{FF2B5EF4-FFF2-40B4-BE49-F238E27FC236}">
                <a16:creationId xmlns:a16="http://schemas.microsoft.com/office/drawing/2014/main" id="{1BD53862-82B1-13D1-BAE0-CDE331FB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006" y="2271134"/>
            <a:ext cx="1066800" cy="1066800"/>
          </a:xfrm>
          <a:prstGeom prst="rect">
            <a:avLst/>
          </a:prstGeom>
        </p:spPr>
      </p:pic>
      <p:pic>
        <p:nvPicPr>
          <p:cNvPr id="7" name="Picture 6" descr="A golden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8817F222-44AD-BC84-579C-B2BB50EBE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692" y="3517867"/>
            <a:ext cx="1085114" cy="1066800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3340BEA2-D13D-DBA0-929F-BD90ECAB4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848" y="5714206"/>
            <a:ext cx="1085115" cy="92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0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54B26EC-0FA6-47D4-AD58-6C776A9ECE05}"/>
              </a:ext>
            </a:extLst>
          </p:cNvPr>
          <p:cNvGrpSpPr/>
          <p:nvPr/>
        </p:nvGrpSpPr>
        <p:grpSpPr>
          <a:xfrm>
            <a:off x="2694881" y="1370806"/>
            <a:ext cx="7613449" cy="5410200"/>
            <a:chOff x="1929606" y="1370806"/>
            <a:chExt cx="7613449" cy="5410200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4DBC5F7D-C056-41B1-BA92-3E776E259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9606" y="1370806"/>
              <a:ext cx="7613449" cy="54102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5F7E16-F9D6-4DFC-BBF3-C46628CB6814}"/>
                </a:ext>
              </a:extLst>
            </p:cNvPr>
            <p:cNvSpPr txBox="1"/>
            <p:nvPr/>
          </p:nvSpPr>
          <p:spPr>
            <a:xfrm>
              <a:off x="7416006" y="6095206"/>
              <a:ext cx="1718740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June 2014</a:t>
              </a:r>
              <a:endParaRPr lang="en-NZ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C5D961E-3D73-40C8-80D9-A5CCBC9021C8}"/>
              </a:ext>
            </a:extLst>
          </p:cNvPr>
          <p:cNvSpPr txBox="1"/>
          <p:nvPr/>
        </p:nvSpPr>
        <p:spPr>
          <a:xfrm>
            <a:off x="1472406" y="7390606"/>
            <a:ext cx="102531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200" b="1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https://acd.od.nih.gov/documents/reports/PSW_Report_ACD_06042014.pdf</a:t>
            </a:r>
            <a:endParaRPr lang="en-NZ" sz="22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8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artmouth">
  <a:themeElements>
    <a:clrScheme name="Custom 1 1">
      <a:dk1>
        <a:srgbClr val="000000"/>
      </a:dk1>
      <a:lt1>
        <a:srgbClr val="FFFFFF"/>
      </a:lt1>
      <a:dk2>
        <a:srgbClr val="797979"/>
      </a:dk2>
      <a:lt2>
        <a:srgbClr val="D9D9D9"/>
      </a:lt2>
      <a:accent1>
        <a:srgbClr val="00693E"/>
      </a:accent1>
      <a:accent2>
        <a:srgbClr val="12312B"/>
      </a:accent2>
      <a:accent3>
        <a:srgbClr val="A4D55D"/>
      </a:accent3>
      <a:accent4>
        <a:srgbClr val="6EAA8D"/>
      </a:accent4>
      <a:accent5>
        <a:srgbClr val="797979"/>
      </a:accent5>
      <a:accent6>
        <a:srgbClr val="EBF3EF"/>
      </a:accent6>
      <a:hlink>
        <a:srgbClr val="00693E"/>
      </a:hlink>
      <a:folHlink>
        <a:srgbClr val="12312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0" id="{14D2ECF2-1E51-2645-BC61-CA4771FB93FB}" vid="{81A66CC6-93B0-444C-B5D0-7FB4462EDF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Dartmouth</Template>
  <TotalTime>266</TotalTime>
  <Words>1370</Words>
  <Application>Microsoft Office PowerPoint</Application>
  <PresentationFormat>Custom</PresentationFormat>
  <Paragraphs>228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Dartmouth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Allan J. Bieber</dc:creator>
  <cp:lastModifiedBy>Timothy B. Gardner</cp:lastModifiedBy>
  <cp:revision>283</cp:revision>
  <dcterms:created xsi:type="dcterms:W3CDTF">2019-09-26T19:18:31Z</dcterms:created>
  <dcterms:modified xsi:type="dcterms:W3CDTF">2023-12-07T15:13:01Z</dcterms:modified>
</cp:coreProperties>
</file>