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68" r:id="rId4"/>
    <p:sldId id="271" r:id="rId5"/>
    <p:sldId id="272" r:id="rId6"/>
    <p:sldId id="258" r:id="rId7"/>
    <p:sldId id="257" r:id="rId8"/>
    <p:sldId id="259" r:id="rId9"/>
    <p:sldId id="260" r:id="rId10"/>
    <p:sldId id="270" r:id="rId11"/>
    <p:sldId id="269" r:id="rId12"/>
    <p:sldId id="261" r:id="rId13"/>
    <p:sldId id="262" r:id="rId14"/>
    <p:sldId id="263" r:id="rId15"/>
    <p:sldId id="275" r:id="rId16"/>
    <p:sldId id="276" r:id="rId17"/>
    <p:sldId id="264" r:id="rId18"/>
    <p:sldId id="274" r:id="rId19"/>
    <p:sldId id="267" r:id="rId20"/>
    <p:sldId id="273" r:id="rId21"/>
    <p:sldId id="26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7" d="100"/>
          <a:sy n="67" d="100"/>
        </p:scale>
        <p:origin x="8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F2F0CF4-C24F-4C1C-A80F-25643653CB60}" type="datetimeFigureOut">
              <a:rPr lang="en-US" smtClean="0"/>
              <a:t>11/29/2023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896BBB-F432-41F1-A3DD-0C4F3800DB0E}" type="slidenum">
              <a:rPr lang="en-US" smtClean="0"/>
              <a:t>‹#›</a:t>
            </a:fld>
            <a:endParaRPr lang="en-US"/>
          </a:p>
        </p:txBody>
      </p:sp>
    </p:spTree>
    <p:extLst>
      <p:ext uri="{BB962C8B-B14F-4D97-AF65-F5344CB8AC3E}">
        <p14:creationId xmlns:p14="http://schemas.microsoft.com/office/powerpoint/2010/main" val="686335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2F0CF4-C24F-4C1C-A80F-25643653CB60}" type="datetimeFigureOut">
              <a:rPr lang="en-US" smtClean="0"/>
              <a:t>11/29/2023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896BBB-F432-41F1-A3DD-0C4F3800DB0E}" type="slidenum">
              <a:rPr lang="en-US" smtClean="0"/>
              <a:t>‹#›</a:t>
            </a:fld>
            <a:endParaRPr lang="en-US"/>
          </a:p>
        </p:txBody>
      </p:sp>
    </p:spTree>
    <p:extLst>
      <p:ext uri="{BB962C8B-B14F-4D97-AF65-F5344CB8AC3E}">
        <p14:creationId xmlns:p14="http://schemas.microsoft.com/office/powerpoint/2010/main" val="1190755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2F0CF4-C24F-4C1C-A80F-25643653CB60}" type="datetimeFigureOut">
              <a:rPr lang="en-US" smtClean="0"/>
              <a:t>11/29/2023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896BBB-F432-41F1-A3DD-0C4F3800DB0E}" type="slidenum">
              <a:rPr lang="en-US" smtClean="0"/>
              <a:t>‹#›</a:t>
            </a:fld>
            <a:endParaRPr lang="en-US"/>
          </a:p>
        </p:txBody>
      </p:sp>
    </p:spTree>
    <p:extLst>
      <p:ext uri="{BB962C8B-B14F-4D97-AF65-F5344CB8AC3E}">
        <p14:creationId xmlns:p14="http://schemas.microsoft.com/office/powerpoint/2010/main" val="2967864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2F0CF4-C24F-4C1C-A80F-25643653CB60}" type="datetimeFigureOut">
              <a:rPr lang="en-US" smtClean="0"/>
              <a:t>11/29/2023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896BBB-F432-41F1-A3DD-0C4F3800DB0E}" type="slidenum">
              <a:rPr lang="en-US" smtClean="0"/>
              <a:t>‹#›</a:t>
            </a:fld>
            <a:endParaRPr lang="en-US"/>
          </a:p>
        </p:txBody>
      </p:sp>
    </p:spTree>
    <p:extLst>
      <p:ext uri="{BB962C8B-B14F-4D97-AF65-F5344CB8AC3E}">
        <p14:creationId xmlns:p14="http://schemas.microsoft.com/office/powerpoint/2010/main" val="1805450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F2F0CF4-C24F-4C1C-A80F-25643653CB60}" type="datetimeFigureOut">
              <a:rPr lang="en-US" smtClean="0"/>
              <a:t>11/29/2023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896BBB-F432-41F1-A3DD-0C4F3800DB0E}" type="slidenum">
              <a:rPr lang="en-US" smtClean="0"/>
              <a:t>‹#›</a:t>
            </a:fld>
            <a:endParaRPr lang="en-US"/>
          </a:p>
        </p:txBody>
      </p:sp>
    </p:spTree>
    <p:extLst>
      <p:ext uri="{BB962C8B-B14F-4D97-AF65-F5344CB8AC3E}">
        <p14:creationId xmlns:p14="http://schemas.microsoft.com/office/powerpoint/2010/main" val="348524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F2F0CF4-C24F-4C1C-A80F-25643653CB60}" type="datetimeFigureOut">
              <a:rPr lang="en-US" smtClean="0"/>
              <a:t>11/29/2023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896BBB-F432-41F1-A3DD-0C4F3800DB0E}" type="slidenum">
              <a:rPr lang="en-US" smtClean="0"/>
              <a:t>‹#›</a:t>
            </a:fld>
            <a:endParaRPr lang="en-US"/>
          </a:p>
        </p:txBody>
      </p:sp>
    </p:spTree>
    <p:extLst>
      <p:ext uri="{BB962C8B-B14F-4D97-AF65-F5344CB8AC3E}">
        <p14:creationId xmlns:p14="http://schemas.microsoft.com/office/powerpoint/2010/main" val="947826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F2F0CF4-C24F-4C1C-A80F-25643653CB60}" type="datetimeFigureOut">
              <a:rPr lang="en-US" smtClean="0"/>
              <a:t>11/29/2023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896BBB-F432-41F1-A3DD-0C4F3800DB0E}" type="slidenum">
              <a:rPr lang="en-US" smtClean="0"/>
              <a:t>‹#›</a:t>
            </a:fld>
            <a:endParaRPr lang="en-US"/>
          </a:p>
        </p:txBody>
      </p:sp>
    </p:spTree>
    <p:extLst>
      <p:ext uri="{BB962C8B-B14F-4D97-AF65-F5344CB8AC3E}">
        <p14:creationId xmlns:p14="http://schemas.microsoft.com/office/powerpoint/2010/main" val="2066564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F2F0CF4-C24F-4C1C-A80F-25643653CB60}" type="datetimeFigureOut">
              <a:rPr lang="en-US" smtClean="0"/>
              <a:t>11/29/2023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896BBB-F432-41F1-A3DD-0C4F3800DB0E}" type="slidenum">
              <a:rPr lang="en-US" smtClean="0"/>
              <a:t>‹#›</a:t>
            </a:fld>
            <a:endParaRPr lang="en-US"/>
          </a:p>
        </p:txBody>
      </p:sp>
    </p:spTree>
    <p:extLst>
      <p:ext uri="{BB962C8B-B14F-4D97-AF65-F5344CB8AC3E}">
        <p14:creationId xmlns:p14="http://schemas.microsoft.com/office/powerpoint/2010/main" val="1640074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2F0CF4-C24F-4C1C-A80F-25643653CB60}" type="datetimeFigureOut">
              <a:rPr lang="en-US" smtClean="0"/>
              <a:t>11/29/2023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896BBB-F432-41F1-A3DD-0C4F3800DB0E}" type="slidenum">
              <a:rPr lang="en-US" smtClean="0"/>
              <a:t>‹#›</a:t>
            </a:fld>
            <a:endParaRPr lang="en-US"/>
          </a:p>
        </p:txBody>
      </p:sp>
    </p:spTree>
    <p:extLst>
      <p:ext uri="{BB962C8B-B14F-4D97-AF65-F5344CB8AC3E}">
        <p14:creationId xmlns:p14="http://schemas.microsoft.com/office/powerpoint/2010/main" val="1667708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F2F0CF4-C24F-4C1C-A80F-25643653CB60}" type="datetimeFigureOut">
              <a:rPr lang="en-US" smtClean="0"/>
              <a:t>11/29/2023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896BBB-F432-41F1-A3DD-0C4F3800DB0E}" type="slidenum">
              <a:rPr lang="en-US" smtClean="0"/>
              <a:t>‹#›</a:t>
            </a:fld>
            <a:endParaRPr lang="en-US"/>
          </a:p>
        </p:txBody>
      </p:sp>
    </p:spTree>
    <p:extLst>
      <p:ext uri="{BB962C8B-B14F-4D97-AF65-F5344CB8AC3E}">
        <p14:creationId xmlns:p14="http://schemas.microsoft.com/office/powerpoint/2010/main" val="1934550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F2F0CF4-C24F-4C1C-A80F-25643653CB60}" type="datetimeFigureOut">
              <a:rPr lang="en-US" smtClean="0"/>
              <a:t>11/29/2023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896BBB-F432-41F1-A3DD-0C4F3800DB0E}" type="slidenum">
              <a:rPr lang="en-US" smtClean="0"/>
              <a:t>‹#›</a:t>
            </a:fld>
            <a:endParaRPr lang="en-US"/>
          </a:p>
        </p:txBody>
      </p:sp>
    </p:spTree>
    <p:extLst>
      <p:ext uri="{BB962C8B-B14F-4D97-AF65-F5344CB8AC3E}">
        <p14:creationId xmlns:p14="http://schemas.microsoft.com/office/powerpoint/2010/main" val="2187443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2F0CF4-C24F-4C1C-A80F-25643653CB60}" type="datetimeFigureOut">
              <a:rPr lang="en-US" smtClean="0"/>
              <a:t>11/29/2023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896BBB-F432-41F1-A3DD-0C4F3800DB0E}" type="slidenum">
              <a:rPr lang="en-US" smtClean="0"/>
              <a:t>‹#›</a:t>
            </a:fld>
            <a:endParaRPr lang="en-US"/>
          </a:p>
        </p:txBody>
      </p:sp>
    </p:spTree>
    <p:extLst>
      <p:ext uri="{BB962C8B-B14F-4D97-AF65-F5344CB8AC3E}">
        <p14:creationId xmlns:p14="http://schemas.microsoft.com/office/powerpoint/2010/main" val="1105753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Curriculum Vitae</a:t>
            </a:r>
            <a:endParaRPr lang="en-US" dirty="0"/>
          </a:p>
        </p:txBody>
      </p:sp>
      <p:sp>
        <p:nvSpPr>
          <p:cNvPr id="3" name="Subtitle 2"/>
          <p:cNvSpPr>
            <a:spLocks noGrp="1"/>
          </p:cNvSpPr>
          <p:nvPr>
            <p:ph type="subTitle" idx="1"/>
          </p:nvPr>
        </p:nvSpPr>
        <p:spPr>
          <a:xfrm>
            <a:off x="1478279" y="3509963"/>
            <a:ext cx="9144000" cy="3056457"/>
          </a:xfrm>
        </p:spPr>
        <p:txBody>
          <a:bodyPr>
            <a:normAutofit/>
          </a:bodyPr>
          <a:lstStyle/>
          <a:p>
            <a:r>
              <a:rPr lang="en-US" dirty="0" smtClean="0"/>
              <a:t>Graham Atkins</a:t>
            </a:r>
          </a:p>
          <a:p>
            <a:endParaRPr lang="en-US" dirty="0" smtClean="0"/>
          </a:p>
          <a:p>
            <a:endParaRPr lang="en-US" dirty="0"/>
          </a:p>
          <a:p>
            <a:endParaRPr lang="en-US" dirty="0" smtClean="0"/>
          </a:p>
          <a:p>
            <a:endParaRPr lang="en-US" dirty="0"/>
          </a:p>
          <a:p>
            <a:r>
              <a:rPr lang="en-US" dirty="0" smtClean="0"/>
              <a:t>October 19, 2023</a:t>
            </a:r>
            <a:endParaRPr lang="en-US" dirty="0"/>
          </a:p>
        </p:txBody>
      </p:sp>
      <p:sp>
        <p:nvSpPr>
          <p:cNvPr id="4" name="TextBox 3"/>
          <p:cNvSpPr txBox="1"/>
          <p:nvPr/>
        </p:nvSpPr>
        <p:spPr>
          <a:xfrm>
            <a:off x="4462548" y="4116011"/>
            <a:ext cx="3117273" cy="369332"/>
          </a:xfrm>
          <a:prstGeom prst="rect">
            <a:avLst/>
          </a:prstGeom>
          <a:noFill/>
          <a:ln w="38100">
            <a:solidFill>
              <a:schemeClr val="tx1"/>
            </a:solidFill>
          </a:ln>
        </p:spPr>
        <p:txBody>
          <a:bodyPr wrap="square" rtlCol="0">
            <a:spAutoFit/>
          </a:bodyPr>
          <a:lstStyle/>
          <a:p>
            <a:r>
              <a:rPr lang="en-US" dirty="0" smtClean="0"/>
              <a:t>BSc (Hons), </a:t>
            </a:r>
            <a:r>
              <a:rPr lang="en-US" dirty="0" err="1" smtClean="0"/>
              <a:t>MBChB</a:t>
            </a:r>
            <a:r>
              <a:rPr lang="en-US" dirty="0" smtClean="0"/>
              <a:t>, MRCP(UK)</a:t>
            </a:r>
            <a:endParaRPr lang="en-US" dirty="0"/>
          </a:p>
        </p:txBody>
      </p:sp>
      <p:sp>
        <p:nvSpPr>
          <p:cNvPr id="5" name="TextBox 4"/>
          <p:cNvSpPr txBox="1"/>
          <p:nvPr/>
        </p:nvSpPr>
        <p:spPr>
          <a:xfrm>
            <a:off x="4462548" y="4679541"/>
            <a:ext cx="3175462" cy="923330"/>
          </a:xfrm>
          <a:prstGeom prst="rect">
            <a:avLst/>
          </a:prstGeom>
          <a:noFill/>
          <a:ln w="38100">
            <a:solidFill>
              <a:schemeClr val="tx1"/>
            </a:solidFill>
          </a:ln>
        </p:spPr>
        <p:txBody>
          <a:bodyPr wrap="square" rtlCol="0">
            <a:spAutoFit/>
          </a:bodyPr>
          <a:lstStyle/>
          <a:p>
            <a:r>
              <a:rPr lang="en-US" dirty="0" smtClean="0"/>
              <a:t>Assistant Professor of Medicine</a:t>
            </a:r>
          </a:p>
          <a:p>
            <a:r>
              <a:rPr lang="en-US" dirty="0" smtClean="0"/>
              <a:t>Attending Physician, PCCM</a:t>
            </a:r>
          </a:p>
          <a:p>
            <a:r>
              <a:rPr lang="en-US" dirty="0" smtClean="0"/>
              <a:t>Program Director IM Residency</a:t>
            </a:r>
            <a:endParaRPr lang="en-US" dirty="0"/>
          </a:p>
        </p:txBody>
      </p:sp>
    </p:spTree>
    <p:extLst>
      <p:ext uri="{BB962C8B-B14F-4D97-AF65-F5344CB8AC3E}">
        <p14:creationId xmlns:p14="http://schemas.microsoft.com/office/powerpoint/2010/main" val="2444240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NIH </a:t>
            </a:r>
            <a:r>
              <a:rPr lang="en-US" dirty="0" err="1" smtClean="0"/>
              <a:t>BioSketch</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843185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4770" y="123263"/>
            <a:ext cx="10400174" cy="6555407"/>
          </a:xfrm>
          <a:prstGeom prst="rect">
            <a:avLst/>
          </a:prstGeom>
        </p:spPr>
      </p:pic>
    </p:spTree>
    <p:extLst>
      <p:ext uri="{BB962C8B-B14F-4D97-AF65-F5344CB8AC3E}">
        <p14:creationId xmlns:p14="http://schemas.microsoft.com/office/powerpoint/2010/main" val="25115684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ERAS CV Template</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608664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15389" y="315072"/>
            <a:ext cx="11055928" cy="6237128"/>
          </a:xfrm>
          <a:prstGeom prst="rect">
            <a:avLst/>
          </a:prstGeom>
        </p:spPr>
      </p:pic>
    </p:spTree>
    <p:extLst>
      <p:ext uri="{BB962C8B-B14F-4D97-AF65-F5344CB8AC3E}">
        <p14:creationId xmlns:p14="http://schemas.microsoft.com/office/powerpoint/2010/main" val="15236045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19967" y="451072"/>
            <a:ext cx="11404712" cy="5825036"/>
          </a:xfrm>
          <a:prstGeom prst="rect">
            <a:avLst/>
          </a:prstGeom>
        </p:spPr>
      </p:pic>
      <p:sp>
        <p:nvSpPr>
          <p:cNvPr id="3" name="Rectangle 2"/>
          <p:cNvSpPr/>
          <p:nvPr/>
        </p:nvSpPr>
        <p:spPr>
          <a:xfrm>
            <a:off x="698268" y="1521229"/>
            <a:ext cx="10848109" cy="714894"/>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5868352" y="2496655"/>
            <a:ext cx="5210175" cy="1619250"/>
          </a:xfrm>
          <a:prstGeom prst="rect">
            <a:avLst/>
          </a:prstGeom>
          <a:ln w="38100">
            <a:solidFill>
              <a:schemeClr val="tx1"/>
            </a:solidFill>
          </a:ln>
        </p:spPr>
      </p:pic>
    </p:spTree>
    <p:extLst>
      <p:ext uri="{BB962C8B-B14F-4D97-AF65-F5344CB8AC3E}">
        <p14:creationId xmlns:p14="http://schemas.microsoft.com/office/powerpoint/2010/main" val="2454110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38150" y="1323975"/>
            <a:ext cx="11315700" cy="4210050"/>
          </a:xfrm>
          <a:prstGeom prst="rect">
            <a:avLst/>
          </a:prstGeom>
        </p:spPr>
      </p:pic>
      <p:pic>
        <p:nvPicPr>
          <p:cNvPr id="3" name="Picture 2"/>
          <p:cNvPicPr>
            <a:picLocks noChangeAspect="1"/>
          </p:cNvPicPr>
          <p:nvPr/>
        </p:nvPicPr>
        <p:blipFill>
          <a:blip r:embed="rId3"/>
          <a:stretch>
            <a:fillRect/>
          </a:stretch>
        </p:blipFill>
        <p:spPr>
          <a:xfrm>
            <a:off x="3709499" y="2343050"/>
            <a:ext cx="3002945" cy="200646"/>
          </a:xfrm>
          <a:prstGeom prst="rect">
            <a:avLst/>
          </a:prstGeom>
        </p:spPr>
      </p:pic>
      <p:pic>
        <p:nvPicPr>
          <p:cNvPr id="4" name="Picture 3"/>
          <p:cNvPicPr>
            <a:picLocks noChangeAspect="1"/>
          </p:cNvPicPr>
          <p:nvPr/>
        </p:nvPicPr>
        <p:blipFill>
          <a:blip r:embed="rId3"/>
          <a:stretch>
            <a:fillRect/>
          </a:stretch>
        </p:blipFill>
        <p:spPr>
          <a:xfrm>
            <a:off x="3709498" y="2620141"/>
            <a:ext cx="3002945" cy="200646"/>
          </a:xfrm>
          <a:prstGeom prst="rect">
            <a:avLst/>
          </a:prstGeom>
        </p:spPr>
      </p:pic>
    </p:spTree>
    <p:extLst>
      <p:ext uri="{BB962C8B-B14F-4D97-AF65-F5344CB8AC3E}">
        <p14:creationId xmlns:p14="http://schemas.microsoft.com/office/powerpoint/2010/main" val="27038226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19112" y="1400175"/>
            <a:ext cx="11153775" cy="4057650"/>
          </a:xfrm>
          <a:prstGeom prst="rect">
            <a:avLst/>
          </a:prstGeom>
        </p:spPr>
      </p:pic>
      <p:pic>
        <p:nvPicPr>
          <p:cNvPr id="3" name="Picture 2"/>
          <p:cNvPicPr>
            <a:picLocks noChangeAspect="1"/>
          </p:cNvPicPr>
          <p:nvPr/>
        </p:nvPicPr>
        <p:blipFill>
          <a:blip r:embed="rId3"/>
          <a:stretch>
            <a:fillRect/>
          </a:stretch>
        </p:blipFill>
        <p:spPr>
          <a:xfrm>
            <a:off x="3698480" y="1981745"/>
            <a:ext cx="2999492" cy="201185"/>
          </a:xfrm>
          <a:prstGeom prst="rect">
            <a:avLst/>
          </a:prstGeom>
        </p:spPr>
      </p:pic>
      <p:pic>
        <p:nvPicPr>
          <p:cNvPr id="4" name="Picture 3"/>
          <p:cNvPicPr>
            <a:picLocks noChangeAspect="1"/>
          </p:cNvPicPr>
          <p:nvPr/>
        </p:nvPicPr>
        <p:blipFill>
          <a:blip r:embed="rId3"/>
          <a:stretch>
            <a:fillRect/>
          </a:stretch>
        </p:blipFill>
        <p:spPr>
          <a:xfrm>
            <a:off x="3698480" y="2250523"/>
            <a:ext cx="2999492" cy="201185"/>
          </a:xfrm>
          <a:prstGeom prst="rect">
            <a:avLst/>
          </a:prstGeom>
        </p:spPr>
      </p:pic>
    </p:spTree>
    <p:extLst>
      <p:ext uri="{BB962C8B-B14F-4D97-AF65-F5344CB8AC3E}">
        <p14:creationId xmlns:p14="http://schemas.microsoft.com/office/powerpoint/2010/main" val="24619972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39833" y="162635"/>
            <a:ext cx="10631977" cy="6535564"/>
          </a:xfrm>
          <a:prstGeom prst="rect">
            <a:avLst/>
          </a:prstGeom>
        </p:spPr>
      </p:pic>
    </p:spTree>
    <p:extLst>
      <p:ext uri="{BB962C8B-B14F-4D97-AF65-F5344CB8AC3E}">
        <p14:creationId xmlns:p14="http://schemas.microsoft.com/office/powerpoint/2010/main" val="18899951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“Bad” CV templates</a:t>
            </a:r>
            <a:endParaRPr lang="en-US" dirty="0"/>
          </a:p>
        </p:txBody>
      </p:sp>
      <p:pic>
        <p:nvPicPr>
          <p:cNvPr id="4" name="Content Placeholder 3"/>
          <p:cNvPicPr>
            <a:picLocks noGrp="1" noChangeAspect="1"/>
          </p:cNvPicPr>
          <p:nvPr>
            <p:ph idx="1"/>
          </p:nvPr>
        </p:nvPicPr>
        <p:blipFill>
          <a:blip r:embed="rId2"/>
          <a:stretch>
            <a:fillRect/>
          </a:stretch>
        </p:blipFill>
        <p:spPr>
          <a:xfrm>
            <a:off x="838200" y="1690688"/>
            <a:ext cx="3321191" cy="4351338"/>
          </a:xfrm>
          <a:prstGeom prst="rect">
            <a:avLst/>
          </a:prstGeom>
        </p:spPr>
      </p:pic>
      <p:pic>
        <p:nvPicPr>
          <p:cNvPr id="5" name="Picture 4"/>
          <p:cNvPicPr>
            <a:picLocks noChangeAspect="1"/>
          </p:cNvPicPr>
          <p:nvPr/>
        </p:nvPicPr>
        <p:blipFill>
          <a:blip r:embed="rId3"/>
          <a:stretch>
            <a:fillRect/>
          </a:stretch>
        </p:blipFill>
        <p:spPr>
          <a:xfrm>
            <a:off x="4405745" y="1696650"/>
            <a:ext cx="3045055" cy="4345376"/>
          </a:xfrm>
          <a:prstGeom prst="rect">
            <a:avLst/>
          </a:prstGeom>
        </p:spPr>
      </p:pic>
      <p:pic>
        <p:nvPicPr>
          <p:cNvPr id="6" name="Picture 5"/>
          <p:cNvPicPr>
            <a:picLocks noChangeAspect="1"/>
          </p:cNvPicPr>
          <p:nvPr/>
        </p:nvPicPr>
        <p:blipFill>
          <a:blip r:embed="rId4"/>
          <a:stretch>
            <a:fillRect/>
          </a:stretch>
        </p:blipFill>
        <p:spPr>
          <a:xfrm>
            <a:off x="7697154" y="1690688"/>
            <a:ext cx="3395492" cy="4426715"/>
          </a:xfrm>
          <a:prstGeom prst="rect">
            <a:avLst/>
          </a:prstGeom>
        </p:spPr>
      </p:pic>
    </p:spTree>
    <p:extLst>
      <p:ext uri="{BB962C8B-B14F-4D97-AF65-F5344CB8AC3E}">
        <p14:creationId xmlns:p14="http://schemas.microsoft.com/office/powerpoint/2010/main" val="34700827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33254" y="231025"/>
            <a:ext cx="7277100" cy="6362700"/>
          </a:xfrm>
          <a:prstGeom prst="rect">
            <a:avLst/>
          </a:prstGeom>
        </p:spPr>
      </p:pic>
    </p:spTree>
    <p:extLst>
      <p:ext uri="{BB962C8B-B14F-4D97-AF65-F5344CB8AC3E}">
        <p14:creationId xmlns:p14="http://schemas.microsoft.com/office/powerpoint/2010/main" val="34635153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759826" y="398349"/>
            <a:ext cx="6295332" cy="2729834"/>
          </a:xfrm>
          <a:prstGeom prst="rect">
            <a:avLst/>
          </a:prstGeom>
        </p:spPr>
      </p:pic>
      <p:sp>
        <p:nvSpPr>
          <p:cNvPr id="3" name="Content Placeholder 2"/>
          <p:cNvSpPr>
            <a:spLocks noGrp="1"/>
          </p:cNvSpPr>
          <p:nvPr>
            <p:ph idx="1"/>
          </p:nvPr>
        </p:nvSpPr>
        <p:spPr>
          <a:xfrm>
            <a:off x="1187335" y="3496209"/>
            <a:ext cx="9860279" cy="2655210"/>
          </a:xfrm>
        </p:spPr>
        <p:txBody>
          <a:bodyPr/>
          <a:lstStyle/>
          <a:p>
            <a:pPr marL="0" indent="0">
              <a:buNone/>
            </a:pPr>
            <a:r>
              <a:rPr lang="en-US" dirty="0" smtClean="0"/>
              <a:t>In English, a curriculum vitae, Latin for "course of life", often shortened to CV) is a short written summary of a person's career, qualifications, and education. </a:t>
            </a:r>
          </a:p>
          <a:p>
            <a:pPr marL="0" indent="0">
              <a:buNone/>
            </a:pPr>
            <a:endParaRPr lang="en-US" dirty="0" smtClean="0"/>
          </a:p>
          <a:p>
            <a:pPr marL="0" indent="0">
              <a:buNone/>
            </a:pPr>
            <a:r>
              <a:rPr lang="en-US" dirty="0" smtClean="0"/>
              <a:t>In North America, the term résumé (also spelled resume) is used, referring to a short career summary.</a:t>
            </a:r>
            <a:endParaRPr lang="en-US" dirty="0"/>
          </a:p>
        </p:txBody>
      </p:sp>
    </p:spTree>
    <p:extLst>
      <p:ext uri="{BB962C8B-B14F-4D97-AF65-F5344CB8AC3E}">
        <p14:creationId xmlns:p14="http://schemas.microsoft.com/office/powerpoint/2010/main" val="593118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Make it easy for the reader</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dirty="0" smtClean="0"/>
              <a:t>Literally make it easy to read.  Keep it concise but I think 3 pages of clear and well spaced text is better than 2 pages that are cramped</a:t>
            </a:r>
          </a:p>
          <a:p>
            <a:pPr marL="0" indent="0">
              <a:buNone/>
            </a:pPr>
            <a:endParaRPr lang="en-US" dirty="0"/>
          </a:p>
          <a:p>
            <a:pPr marL="0" indent="0">
              <a:buNone/>
            </a:pPr>
            <a:r>
              <a:rPr lang="en-US" dirty="0" smtClean="0"/>
              <a:t>Make it easy to understand chronologically, no gaps in the timeline</a:t>
            </a:r>
            <a:endParaRPr lang="en-US" dirty="0"/>
          </a:p>
        </p:txBody>
      </p:sp>
    </p:spTree>
    <p:extLst>
      <p:ext uri="{BB962C8B-B14F-4D97-AF65-F5344CB8AC3E}">
        <p14:creationId xmlns:p14="http://schemas.microsoft.com/office/powerpoint/2010/main" val="33788042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Write down </a:t>
            </a:r>
            <a:r>
              <a:rPr lang="en-US" u="sng" dirty="0" smtClean="0"/>
              <a:t>everything</a:t>
            </a:r>
            <a:r>
              <a:rPr lang="en-US" dirty="0" smtClean="0"/>
              <a:t> you do in med school  </a:t>
            </a:r>
          </a:p>
          <a:p>
            <a:pPr marL="0" indent="0">
              <a:buNone/>
            </a:pPr>
            <a:endParaRPr lang="en-US" dirty="0"/>
          </a:p>
          <a:p>
            <a:pPr marL="0" indent="0">
              <a:buNone/>
            </a:pPr>
            <a:r>
              <a:rPr lang="en-US" dirty="0" smtClean="0"/>
              <a:t>Pick a format that works for you. “master” CV.  AAMC template a good place to start.  </a:t>
            </a:r>
          </a:p>
          <a:p>
            <a:pPr marL="0" indent="0">
              <a:buNone/>
            </a:pPr>
            <a:endParaRPr lang="en-US" dirty="0"/>
          </a:p>
          <a:p>
            <a:pPr marL="0" indent="0">
              <a:buNone/>
            </a:pPr>
            <a:r>
              <a:rPr lang="en-US" dirty="0" smtClean="0"/>
              <a:t>No graphics or fancy layouts, avoid noise, maximize signal</a:t>
            </a:r>
          </a:p>
          <a:p>
            <a:pPr marL="0" indent="0">
              <a:buNone/>
            </a:pPr>
            <a:endParaRPr lang="en-US" dirty="0"/>
          </a:p>
          <a:p>
            <a:pPr marL="0" indent="0">
              <a:buNone/>
            </a:pPr>
            <a:r>
              <a:rPr lang="en-US" dirty="0" smtClean="0"/>
              <a:t>Add one or more miscellaneous sections to help you capture things that don’t fall neatly under the headings (right now you might add “Experiences” and “Personal Statement” thinking ahead to the ERAS application)</a:t>
            </a:r>
          </a:p>
          <a:p>
            <a:pPr marL="0" indent="0">
              <a:buNone/>
            </a:pPr>
            <a:endParaRPr lang="en-US" dirty="0"/>
          </a:p>
          <a:p>
            <a:pPr marL="0" indent="0">
              <a:buNone/>
            </a:pPr>
            <a:r>
              <a:rPr lang="en-US" dirty="0" smtClean="0"/>
              <a:t>Be prepared to edit and reformat on a regular basis</a:t>
            </a:r>
          </a:p>
          <a:p>
            <a:pPr marL="0" indent="0">
              <a:buNone/>
            </a:pPr>
            <a:endParaRPr lang="en-US" dirty="0"/>
          </a:p>
          <a:p>
            <a:pPr marL="0" indent="0">
              <a:buNone/>
            </a:pPr>
            <a:endParaRPr lang="en-US" dirty="0" smtClean="0"/>
          </a:p>
          <a:p>
            <a:pPr marL="0" indent="0">
              <a:buNone/>
            </a:pPr>
            <a:endParaRPr lang="en-US" u="sng" dirty="0"/>
          </a:p>
          <a:p>
            <a:pPr marL="0" indent="0">
              <a:buNone/>
            </a:pPr>
            <a:endParaRPr lang="en-US" u="sng" dirty="0"/>
          </a:p>
        </p:txBody>
      </p:sp>
    </p:spTree>
    <p:extLst>
      <p:ext uri="{BB962C8B-B14F-4D97-AF65-F5344CB8AC3E}">
        <p14:creationId xmlns:p14="http://schemas.microsoft.com/office/powerpoint/2010/main" val="41881629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TL:DR</a:t>
            </a:r>
            <a:endParaRPr lang="en-US" dirty="0"/>
          </a:p>
        </p:txBody>
      </p:sp>
      <p:sp>
        <p:nvSpPr>
          <p:cNvPr id="3" name="Content Placeholder 2"/>
          <p:cNvSpPr>
            <a:spLocks noGrp="1"/>
          </p:cNvSpPr>
          <p:nvPr>
            <p:ph idx="1"/>
          </p:nvPr>
        </p:nvSpPr>
        <p:spPr/>
        <p:txBody>
          <a:bodyPr/>
          <a:lstStyle/>
          <a:p>
            <a:pPr marL="0" indent="0" algn="ctr">
              <a:buNone/>
            </a:pPr>
            <a:r>
              <a:rPr lang="en-US" dirty="0" smtClean="0"/>
              <a:t/>
            </a:r>
            <a:br>
              <a:rPr lang="en-US" dirty="0" smtClean="0"/>
            </a:br>
            <a:r>
              <a:rPr lang="en-US" sz="5400" dirty="0" smtClean="0"/>
              <a:t>Capture everything</a:t>
            </a:r>
          </a:p>
          <a:p>
            <a:pPr marL="0" indent="0" algn="ctr">
              <a:buNone/>
            </a:pPr>
            <a:endParaRPr lang="en-US" sz="5400" dirty="0"/>
          </a:p>
          <a:p>
            <a:pPr marL="0" indent="0" algn="ctr">
              <a:buNone/>
            </a:pPr>
            <a:r>
              <a:rPr lang="en-US" sz="5400" dirty="0" smtClean="0"/>
              <a:t>Edit / format for the audience</a:t>
            </a:r>
            <a:endParaRPr lang="en-US" sz="5400" dirty="0"/>
          </a:p>
        </p:txBody>
      </p:sp>
    </p:spTree>
    <p:extLst>
      <p:ext uri="{BB962C8B-B14F-4D97-AF65-F5344CB8AC3E}">
        <p14:creationId xmlns:p14="http://schemas.microsoft.com/office/powerpoint/2010/main" val="24237462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2193" y="462338"/>
            <a:ext cx="10957560" cy="5980026"/>
          </a:xfrm>
        </p:spPr>
        <p:txBody>
          <a:bodyPr>
            <a:normAutofit fontScale="92500"/>
          </a:bodyPr>
          <a:lstStyle/>
          <a:p>
            <a:pPr marL="0" indent="0">
              <a:buNone/>
            </a:pPr>
            <a:r>
              <a:rPr lang="en-US" dirty="0" smtClean="0">
                <a:solidFill>
                  <a:srgbClr val="0070C0"/>
                </a:solidFill>
              </a:rPr>
              <a:t>You:	“Capture everything – does that include my job as a dog walker and 	my 	grades in high school?”</a:t>
            </a:r>
          </a:p>
          <a:p>
            <a:pPr marL="0" indent="0">
              <a:buNone/>
            </a:pPr>
            <a:r>
              <a:rPr lang="en-US" dirty="0" smtClean="0">
                <a:solidFill>
                  <a:srgbClr val="C00000"/>
                </a:solidFill>
              </a:rPr>
              <a:t>Me:	“Probably not” </a:t>
            </a:r>
            <a:endParaRPr lang="en-US" dirty="0">
              <a:solidFill>
                <a:srgbClr val="C00000"/>
              </a:solidFill>
            </a:endParaRPr>
          </a:p>
          <a:p>
            <a:pPr marL="0" indent="0">
              <a:buNone/>
            </a:pPr>
            <a:r>
              <a:rPr lang="en-US" dirty="0" smtClean="0">
                <a:solidFill>
                  <a:srgbClr val="0070C0"/>
                </a:solidFill>
              </a:rPr>
              <a:t>You: </a:t>
            </a:r>
            <a:r>
              <a:rPr lang="en-US" dirty="0" smtClean="0"/>
              <a:t>	</a:t>
            </a:r>
            <a:r>
              <a:rPr lang="en-US" dirty="0" smtClean="0">
                <a:solidFill>
                  <a:srgbClr val="0070C0"/>
                </a:solidFill>
              </a:rPr>
              <a:t>“What about being captain of the basketball team or my volunteer 	work?”</a:t>
            </a:r>
          </a:p>
          <a:p>
            <a:pPr marL="0" indent="0">
              <a:buNone/>
            </a:pPr>
            <a:r>
              <a:rPr lang="en-US" dirty="0" smtClean="0">
                <a:solidFill>
                  <a:srgbClr val="C00000"/>
                </a:solidFill>
              </a:rPr>
              <a:t>Me:	“Maybe”</a:t>
            </a:r>
            <a:endParaRPr lang="en-US" dirty="0">
              <a:solidFill>
                <a:srgbClr val="C00000"/>
              </a:solidFill>
            </a:endParaRPr>
          </a:p>
          <a:p>
            <a:pPr marL="0" indent="0">
              <a:buNone/>
            </a:pPr>
            <a:r>
              <a:rPr lang="en-US" dirty="0" smtClean="0">
                <a:solidFill>
                  <a:srgbClr val="0070C0"/>
                </a:solidFill>
              </a:rPr>
              <a:t>You:	[Thinks to self this guy’s not much help]</a:t>
            </a:r>
          </a:p>
          <a:p>
            <a:pPr marL="0" indent="0">
              <a:buNone/>
            </a:pPr>
            <a:r>
              <a:rPr lang="en-US" dirty="0">
                <a:solidFill>
                  <a:srgbClr val="0070C0"/>
                </a:solidFill>
              </a:rPr>
              <a:t>	</a:t>
            </a:r>
            <a:r>
              <a:rPr lang="en-US" dirty="0" smtClean="0">
                <a:solidFill>
                  <a:srgbClr val="0070C0"/>
                </a:solidFill>
              </a:rPr>
              <a:t>“Ok, well reformatting is a pain, do I really have to do it?”</a:t>
            </a:r>
          </a:p>
          <a:p>
            <a:pPr marL="0" indent="0">
              <a:buNone/>
            </a:pPr>
            <a:r>
              <a:rPr lang="en-US" dirty="0" smtClean="0">
                <a:solidFill>
                  <a:srgbClr val="C00000"/>
                </a:solidFill>
              </a:rPr>
              <a:t>Me: 	“Yes”</a:t>
            </a:r>
          </a:p>
          <a:p>
            <a:pPr marL="0" indent="0">
              <a:buNone/>
            </a:pPr>
            <a:r>
              <a:rPr lang="en-US" dirty="0" smtClean="0">
                <a:solidFill>
                  <a:srgbClr val="0070C0"/>
                </a:solidFill>
              </a:rPr>
              <a:t>You:	“This isn’t really helping me”</a:t>
            </a:r>
          </a:p>
          <a:p>
            <a:pPr marL="0" indent="0">
              <a:buNone/>
            </a:pPr>
            <a:r>
              <a:rPr lang="en-US" dirty="0" smtClean="0">
                <a:solidFill>
                  <a:srgbClr val="C00000"/>
                </a:solidFill>
              </a:rPr>
              <a:t>Me:	[My taciturn responses were the perfect set up to drop this great quote 	about 	wisdom and starting at the finish but now I’ve forgotten it!]</a:t>
            </a:r>
          </a:p>
          <a:p>
            <a:pPr marL="0" indent="0">
              <a:buNone/>
            </a:pPr>
            <a:r>
              <a:rPr lang="en-US" dirty="0">
                <a:solidFill>
                  <a:srgbClr val="C00000"/>
                </a:solidFill>
              </a:rPr>
              <a:t>	</a:t>
            </a:r>
            <a:r>
              <a:rPr lang="en-US" dirty="0" smtClean="0">
                <a:solidFill>
                  <a:srgbClr val="C00000"/>
                </a:solidFill>
              </a:rPr>
              <a:t>“Let’s look at some CV templates”</a:t>
            </a:r>
            <a:endParaRPr lang="en-US" dirty="0">
              <a:solidFill>
                <a:srgbClr val="C00000"/>
              </a:solidFill>
            </a:endParaRPr>
          </a:p>
        </p:txBody>
      </p:sp>
    </p:spTree>
    <p:extLst>
      <p:ext uri="{BB962C8B-B14F-4D97-AF65-F5344CB8AC3E}">
        <p14:creationId xmlns:p14="http://schemas.microsoft.com/office/powerpoint/2010/main" val="747511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57200" y="559100"/>
            <a:ext cx="5189046" cy="2122792"/>
          </a:xfrm>
          <a:prstGeom prst="rect">
            <a:avLst/>
          </a:prstGeom>
        </p:spPr>
      </p:pic>
      <p:pic>
        <p:nvPicPr>
          <p:cNvPr id="6" name="Picture 5"/>
          <p:cNvPicPr>
            <a:picLocks noChangeAspect="1"/>
          </p:cNvPicPr>
          <p:nvPr/>
        </p:nvPicPr>
        <p:blipFill>
          <a:blip r:embed="rId3"/>
          <a:stretch>
            <a:fillRect/>
          </a:stretch>
        </p:blipFill>
        <p:spPr>
          <a:xfrm>
            <a:off x="5646246" y="1189341"/>
            <a:ext cx="6362700" cy="3552825"/>
          </a:xfrm>
          <a:prstGeom prst="rect">
            <a:avLst/>
          </a:prstGeom>
        </p:spPr>
      </p:pic>
      <p:pic>
        <p:nvPicPr>
          <p:cNvPr id="5" name="Picture 4"/>
          <p:cNvPicPr>
            <a:picLocks noChangeAspect="1"/>
          </p:cNvPicPr>
          <p:nvPr/>
        </p:nvPicPr>
        <p:blipFill>
          <a:blip r:embed="rId4"/>
          <a:stretch>
            <a:fillRect/>
          </a:stretch>
        </p:blipFill>
        <p:spPr>
          <a:xfrm>
            <a:off x="147725" y="4182755"/>
            <a:ext cx="6560646" cy="2569083"/>
          </a:xfrm>
          <a:prstGeom prst="rect">
            <a:avLst/>
          </a:prstGeom>
        </p:spPr>
      </p:pic>
    </p:spTree>
    <p:extLst>
      <p:ext uri="{BB962C8B-B14F-4D97-AF65-F5344CB8AC3E}">
        <p14:creationId xmlns:p14="http://schemas.microsoft.com/office/powerpoint/2010/main" val="37621665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AAMC CV Template</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0130799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763905" y="365125"/>
            <a:ext cx="10200582" cy="6276107"/>
          </a:xfrm>
          <a:prstGeom prst="rect">
            <a:avLst/>
          </a:prstGeom>
        </p:spPr>
      </p:pic>
    </p:spTree>
    <p:extLst>
      <p:ext uri="{BB962C8B-B14F-4D97-AF65-F5344CB8AC3E}">
        <p14:creationId xmlns:p14="http://schemas.microsoft.com/office/powerpoint/2010/main" val="14265830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Geisel Faculty CV Template</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8585790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65511" y="193420"/>
            <a:ext cx="10839797" cy="6576862"/>
          </a:xfrm>
          <a:prstGeom prst="rect">
            <a:avLst/>
          </a:prstGeom>
        </p:spPr>
      </p:pic>
    </p:spTree>
    <p:extLst>
      <p:ext uri="{BB962C8B-B14F-4D97-AF65-F5344CB8AC3E}">
        <p14:creationId xmlns:p14="http://schemas.microsoft.com/office/powerpoint/2010/main" val="30856899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TotalTime>
  <Words>392</Words>
  <Application>Microsoft Office PowerPoint</Application>
  <PresentationFormat>Widescreen</PresentationFormat>
  <Paragraphs>50</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Curriculum Vitae</vt:lpstr>
      <vt:lpstr>PowerPoint Presentation</vt:lpstr>
      <vt:lpstr>TL:DR</vt:lpstr>
      <vt:lpstr>PowerPoint Presentation</vt:lpstr>
      <vt:lpstr>PowerPoint Presentation</vt:lpstr>
      <vt:lpstr>AAMC CV Template</vt:lpstr>
      <vt:lpstr>PowerPoint Presentation</vt:lpstr>
      <vt:lpstr>Geisel Faculty CV Template</vt:lpstr>
      <vt:lpstr>PowerPoint Presentation</vt:lpstr>
      <vt:lpstr>NIH BioSketch</vt:lpstr>
      <vt:lpstr>PowerPoint Presentation</vt:lpstr>
      <vt:lpstr>ERAS CV Template</vt:lpstr>
      <vt:lpstr>PowerPoint Presentation</vt:lpstr>
      <vt:lpstr>PowerPoint Presentation</vt:lpstr>
      <vt:lpstr>PowerPoint Presentation</vt:lpstr>
      <vt:lpstr>PowerPoint Presentation</vt:lpstr>
      <vt:lpstr>PowerPoint Presentation</vt:lpstr>
      <vt:lpstr>“Bad” CV templates</vt:lpstr>
      <vt:lpstr>PowerPoint Presentation</vt:lpstr>
      <vt:lpstr>Make it easy for the reader</vt:lpstr>
      <vt:lpstr>Summary</vt:lpstr>
    </vt:vector>
  </TitlesOfParts>
  <Company>Dartmouth-Hitchcock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Curriculum Vitae</dc:title>
  <dc:creator>Graham T. Atkins</dc:creator>
  <cp:lastModifiedBy>Timothy B. Gardner</cp:lastModifiedBy>
  <cp:revision>21</cp:revision>
  <dcterms:created xsi:type="dcterms:W3CDTF">2023-10-16T17:49:18Z</dcterms:created>
  <dcterms:modified xsi:type="dcterms:W3CDTF">2023-11-29T16:24:45Z</dcterms:modified>
</cp:coreProperties>
</file>