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00" r:id="rId15"/>
    <p:sldId id="269" r:id="rId16"/>
    <p:sldId id="270" r:id="rId17"/>
    <p:sldId id="271" r:id="rId18"/>
    <p:sldId id="272" r:id="rId19"/>
    <p:sldId id="273" r:id="rId20"/>
    <p:sldId id="301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6" r:id="rId33"/>
    <p:sldId id="297" r:id="rId34"/>
    <p:sldId id="298" r:id="rId35"/>
    <p:sldId id="299" r:id="rId36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Garamond" panose="02020404030301010803" pitchFamily="18" charset="0"/>
      <p:regular r:id="rId46"/>
      <p:bold r:id="rId47"/>
      <p:italic r:id="rId48"/>
      <p:boldItalic r:id="rId49"/>
    </p:embeddedFont>
    <p:embeddedFont>
      <p:font typeface="Constantia" panose="02030602050306030303" pitchFamily="18" charset="0"/>
      <p:regular r:id="rId50"/>
      <p:bold r:id="rId51"/>
      <p:italic r:id="rId52"/>
      <p:boldItalic r:id="rId53"/>
    </p:embeddedFont>
    <p:embeddedFont>
      <p:font typeface="Cambria" panose="02040503050406030204" pitchFamily="18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9" roundtripDataSignature="AMtx7mgf9UAFUpO+RKaJlj7CbmPLQzPX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76" d="100"/>
          <a:sy n="76" d="100"/>
        </p:scale>
        <p:origin x="1000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9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Alison and Tim about these slides</a:t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8215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8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 check with Scottie/Tim/Alison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Tina for updated list</a:t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Tina for updated list</a:t>
            </a: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6547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8b8ed59f3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8b8ed59f32_0_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8b8ed59f3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8b8ed59f32_0_1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Alison and Tim about these slides</a:t>
            </a:r>
            <a:endParaRPr/>
          </a:p>
        </p:txBody>
      </p:sp>
      <p:sp>
        <p:nvSpPr>
          <p:cNvPr id="103" name="Google Shape;1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OBJECT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6"/>
          <p:cNvSpPr/>
          <p:nvPr/>
        </p:nvSpPr>
        <p:spPr>
          <a:xfrm>
            <a:off x="0" y="0"/>
            <a:ext cx="9144000" cy="466390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6"/>
          <p:cNvSpPr/>
          <p:nvPr/>
        </p:nvSpPr>
        <p:spPr>
          <a:xfrm>
            <a:off x="0" y="3957828"/>
            <a:ext cx="9144000" cy="2900680"/>
          </a:xfrm>
          <a:custGeom>
            <a:avLst/>
            <a:gdLst/>
            <a:ahLst/>
            <a:cxnLst/>
            <a:rect l="l" t="t" r="r" b="b"/>
            <a:pathLst>
              <a:path w="9144000" h="2900679" extrusionOk="0">
                <a:moveTo>
                  <a:pt x="9144000" y="0"/>
                </a:moveTo>
                <a:lnTo>
                  <a:pt x="0" y="0"/>
                </a:lnTo>
                <a:lnTo>
                  <a:pt x="0" y="2900172"/>
                </a:lnTo>
                <a:lnTo>
                  <a:pt x="9144000" y="2900172"/>
                </a:lnTo>
                <a:lnTo>
                  <a:pt x="9144000" y="0"/>
                </a:lnTo>
                <a:close/>
              </a:path>
            </a:pathLst>
          </a:custGeom>
          <a:solidFill>
            <a:srgbClr val="0046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6"/>
          <p:cNvSpPr/>
          <p:nvPr/>
        </p:nvSpPr>
        <p:spPr>
          <a:xfrm>
            <a:off x="0" y="3957828"/>
            <a:ext cx="9144000" cy="2900680"/>
          </a:xfrm>
          <a:custGeom>
            <a:avLst/>
            <a:gdLst/>
            <a:ahLst/>
            <a:cxnLst/>
            <a:rect l="l" t="t" r="r" b="b"/>
            <a:pathLst>
              <a:path w="9144000" h="2900679" extrusionOk="0">
                <a:moveTo>
                  <a:pt x="0" y="0"/>
                </a:moveTo>
                <a:lnTo>
                  <a:pt x="9144000" y="0"/>
                </a:lnTo>
                <a:lnTo>
                  <a:pt x="9144000" y="2900172"/>
                </a:lnTo>
                <a:lnTo>
                  <a:pt x="0" y="2900172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44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6"/>
          <p:cNvSpPr/>
          <p:nvPr/>
        </p:nvSpPr>
        <p:spPr>
          <a:xfrm>
            <a:off x="0" y="3922776"/>
            <a:ext cx="9144000" cy="11125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6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6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6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7"/>
          <p:cNvSpPr txBox="1">
            <a:spLocks noGrp="1"/>
          </p:cNvSpPr>
          <p:nvPr>
            <p:ph type="title"/>
          </p:nvPr>
        </p:nvSpPr>
        <p:spPr>
          <a:xfrm>
            <a:off x="804291" y="1204721"/>
            <a:ext cx="7535417" cy="148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7"/>
          <p:cNvSpPr txBox="1">
            <a:spLocks noGrp="1"/>
          </p:cNvSpPr>
          <p:nvPr>
            <p:ph type="body" idx="1"/>
          </p:nvPr>
        </p:nvSpPr>
        <p:spPr>
          <a:xfrm>
            <a:off x="343013" y="1130400"/>
            <a:ext cx="8457973" cy="447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7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7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7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8"/>
          <p:cNvSpPr txBox="1">
            <a:spLocks noGrp="1"/>
          </p:cNvSpPr>
          <p:nvPr>
            <p:ph type="title"/>
          </p:nvPr>
        </p:nvSpPr>
        <p:spPr>
          <a:xfrm>
            <a:off x="804291" y="1204721"/>
            <a:ext cx="7535417" cy="148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8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8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 txBox="1">
            <a:spLocks noGrp="1"/>
          </p:cNvSpPr>
          <p:nvPr>
            <p:ph type="title"/>
          </p:nvPr>
        </p:nvSpPr>
        <p:spPr>
          <a:xfrm>
            <a:off x="804291" y="1204721"/>
            <a:ext cx="7535417" cy="148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body" idx="1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9"/>
          <p:cNvSpPr txBox="1">
            <a:spLocks noGrp="1"/>
          </p:cNvSpPr>
          <p:nvPr>
            <p:ph type="body" idx="2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9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9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0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5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50"/>
          <p:cNvSpPr/>
          <p:nvPr/>
        </p:nvSpPr>
        <p:spPr>
          <a:xfrm>
            <a:off x="627887" y="6068567"/>
            <a:ext cx="7923275" cy="53949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50"/>
          <p:cNvSpPr/>
          <p:nvPr/>
        </p:nvSpPr>
        <p:spPr>
          <a:xfrm>
            <a:off x="627887" y="522731"/>
            <a:ext cx="7903463" cy="592226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50"/>
          <p:cNvSpPr/>
          <p:nvPr/>
        </p:nvSpPr>
        <p:spPr>
          <a:xfrm>
            <a:off x="731519" y="576072"/>
            <a:ext cx="7696200" cy="5715000"/>
          </a:xfrm>
          <a:custGeom>
            <a:avLst/>
            <a:gdLst/>
            <a:ahLst/>
            <a:cxnLst/>
            <a:rect l="l" t="t" r="r" b="b"/>
            <a:pathLst>
              <a:path w="7696200" h="5715000" extrusionOk="0">
                <a:moveTo>
                  <a:pt x="7696200" y="0"/>
                </a:moveTo>
                <a:lnTo>
                  <a:pt x="0" y="0"/>
                </a:lnTo>
                <a:lnTo>
                  <a:pt x="0" y="5715000"/>
                </a:lnTo>
                <a:lnTo>
                  <a:pt x="7696200" y="5715000"/>
                </a:lnTo>
                <a:lnTo>
                  <a:pt x="76962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50"/>
          <p:cNvSpPr/>
          <p:nvPr/>
        </p:nvSpPr>
        <p:spPr>
          <a:xfrm>
            <a:off x="627887" y="522731"/>
            <a:ext cx="7903463" cy="592226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50"/>
          <p:cNvSpPr/>
          <p:nvPr/>
        </p:nvSpPr>
        <p:spPr>
          <a:xfrm>
            <a:off x="731519" y="576072"/>
            <a:ext cx="7696200" cy="57150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0"/>
          <p:cNvSpPr/>
          <p:nvPr/>
        </p:nvSpPr>
        <p:spPr>
          <a:xfrm>
            <a:off x="452988" y="182338"/>
            <a:ext cx="749332" cy="74933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0"/>
          <p:cNvSpPr/>
          <p:nvPr/>
        </p:nvSpPr>
        <p:spPr>
          <a:xfrm>
            <a:off x="8030273" y="213359"/>
            <a:ext cx="736536" cy="736523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0"/>
          <p:cNvSpPr txBox="1">
            <a:spLocks noGrp="1"/>
          </p:cNvSpPr>
          <p:nvPr>
            <p:ph type="ctrTitle"/>
          </p:nvPr>
        </p:nvSpPr>
        <p:spPr>
          <a:xfrm>
            <a:off x="3700016" y="2901481"/>
            <a:ext cx="1743966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subTitle" idx="1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/>
          <p:nvPr/>
        </p:nvSpPr>
        <p:spPr>
          <a:xfrm>
            <a:off x="0" y="908303"/>
            <a:ext cx="9144000" cy="70103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45"/>
          <p:cNvSpPr/>
          <p:nvPr/>
        </p:nvSpPr>
        <p:spPr>
          <a:xfrm>
            <a:off x="0" y="0"/>
            <a:ext cx="9144000" cy="908685"/>
          </a:xfrm>
          <a:custGeom>
            <a:avLst/>
            <a:gdLst/>
            <a:ahLst/>
            <a:cxnLst/>
            <a:rect l="l" t="t" r="r" b="b"/>
            <a:pathLst>
              <a:path w="9144000" h="908685" extrusionOk="0">
                <a:moveTo>
                  <a:pt x="9144000" y="0"/>
                </a:moveTo>
                <a:lnTo>
                  <a:pt x="0" y="0"/>
                </a:lnTo>
                <a:lnTo>
                  <a:pt x="0" y="908303"/>
                </a:lnTo>
                <a:lnTo>
                  <a:pt x="9144000" y="908303"/>
                </a:lnTo>
                <a:lnTo>
                  <a:pt x="9144000" y="0"/>
                </a:lnTo>
                <a:close/>
              </a:path>
            </a:pathLst>
          </a:custGeom>
          <a:solidFill>
            <a:srgbClr val="0046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45"/>
          <p:cNvSpPr/>
          <p:nvPr/>
        </p:nvSpPr>
        <p:spPr>
          <a:xfrm>
            <a:off x="0" y="0"/>
            <a:ext cx="9144000" cy="908685"/>
          </a:xfrm>
          <a:custGeom>
            <a:avLst/>
            <a:gdLst/>
            <a:ahLst/>
            <a:cxnLst/>
            <a:rect l="l" t="t" r="r" b="b"/>
            <a:pathLst>
              <a:path w="9144000" h="908685" extrusionOk="0">
                <a:moveTo>
                  <a:pt x="0" y="0"/>
                </a:moveTo>
                <a:lnTo>
                  <a:pt x="9144000" y="0"/>
                </a:lnTo>
                <a:lnTo>
                  <a:pt x="9144000" y="908303"/>
                </a:lnTo>
                <a:lnTo>
                  <a:pt x="0" y="908303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44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45"/>
          <p:cNvSpPr/>
          <p:nvPr/>
        </p:nvSpPr>
        <p:spPr>
          <a:xfrm>
            <a:off x="0" y="6256020"/>
            <a:ext cx="7114031" cy="60198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45"/>
          <p:cNvSpPr/>
          <p:nvPr/>
        </p:nvSpPr>
        <p:spPr>
          <a:xfrm>
            <a:off x="0" y="6280404"/>
            <a:ext cx="7066915" cy="577850"/>
          </a:xfrm>
          <a:custGeom>
            <a:avLst/>
            <a:gdLst/>
            <a:ahLst/>
            <a:cxnLst/>
            <a:rect l="l" t="t" r="r" b="b"/>
            <a:pathLst>
              <a:path w="7066915" h="577850" extrusionOk="0">
                <a:moveTo>
                  <a:pt x="7066788" y="0"/>
                </a:moveTo>
                <a:lnTo>
                  <a:pt x="0" y="0"/>
                </a:lnTo>
                <a:lnTo>
                  <a:pt x="0" y="577596"/>
                </a:lnTo>
                <a:lnTo>
                  <a:pt x="7066788" y="577596"/>
                </a:lnTo>
                <a:lnTo>
                  <a:pt x="7066788" y="0"/>
                </a:lnTo>
                <a:close/>
              </a:path>
            </a:pathLst>
          </a:custGeom>
          <a:solidFill>
            <a:srgbClr val="0046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45"/>
          <p:cNvSpPr/>
          <p:nvPr/>
        </p:nvSpPr>
        <p:spPr>
          <a:xfrm>
            <a:off x="0" y="6280404"/>
            <a:ext cx="7066915" cy="577850"/>
          </a:xfrm>
          <a:custGeom>
            <a:avLst/>
            <a:gdLst/>
            <a:ahLst/>
            <a:cxnLst/>
            <a:rect l="l" t="t" r="r" b="b"/>
            <a:pathLst>
              <a:path w="7066915" h="577850" extrusionOk="0">
                <a:moveTo>
                  <a:pt x="0" y="0"/>
                </a:moveTo>
                <a:lnTo>
                  <a:pt x="7066788" y="0"/>
                </a:lnTo>
                <a:lnTo>
                  <a:pt x="7066788" y="577596"/>
                </a:lnTo>
                <a:lnTo>
                  <a:pt x="0" y="577596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44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45"/>
          <p:cNvSpPr/>
          <p:nvPr/>
        </p:nvSpPr>
        <p:spPr>
          <a:xfrm>
            <a:off x="0" y="6245352"/>
            <a:ext cx="9144000" cy="111251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45"/>
          <p:cNvSpPr/>
          <p:nvPr/>
        </p:nvSpPr>
        <p:spPr>
          <a:xfrm>
            <a:off x="761" y="6281166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120000" extrusionOk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noFill/>
          <a:ln w="259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45"/>
          <p:cNvSpPr/>
          <p:nvPr/>
        </p:nvSpPr>
        <p:spPr>
          <a:xfrm>
            <a:off x="7011923" y="6259068"/>
            <a:ext cx="111251" cy="598932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45"/>
          <p:cNvSpPr/>
          <p:nvPr/>
        </p:nvSpPr>
        <p:spPr>
          <a:xfrm>
            <a:off x="7054596" y="6281166"/>
            <a:ext cx="26034" cy="577215"/>
          </a:xfrm>
          <a:custGeom>
            <a:avLst/>
            <a:gdLst/>
            <a:ahLst/>
            <a:cxnLst/>
            <a:rect l="l" t="t" r="r" b="b"/>
            <a:pathLst>
              <a:path w="26034" h="577215" extrusionOk="0">
                <a:moveTo>
                  <a:pt x="25907" y="0"/>
                </a:moveTo>
                <a:lnTo>
                  <a:pt x="0" y="0"/>
                </a:lnTo>
                <a:lnTo>
                  <a:pt x="0" y="576833"/>
                </a:lnTo>
                <a:lnTo>
                  <a:pt x="25907" y="576833"/>
                </a:lnTo>
                <a:lnTo>
                  <a:pt x="25907" y="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45"/>
          <p:cNvSpPr/>
          <p:nvPr/>
        </p:nvSpPr>
        <p:spPr>
          <a:xfrm>
            <a:off x="711708" y="6294120"/>
            <a:ext cx="2262263" cy="563879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45"/>
          <p:cNvSpPr txBox="1">
            <a:spLocks noGrp="1"/>
          </p:cNvSpPr>
          <p:nvPr>
            <p:ph type="title"/>
          </p:nvPr>
        </p:nvSpPr>
        <p:spPr>
          <a:xfrm>
            <a:off x="804291" y="1204721"/>
            <a:ext cx="7535417" cy="148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body" idx="1"/>
          </p:nvPr>
        </p:nvSpPr>
        <p:spPr>
          <a:xfrm>
            <a:off x="343013" y="1130400"/>
            <a:ext cx="8457973" cy="447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45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45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45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u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artmouth.sharepoint.com/sites/MedicalEducation/CHE/Lists/Opportunity/Opportunities%20Year%201%20Summer%20Only.asp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artmouth.instructure.com/courses/29418/pages/how-to-create-a-medical-curriculum-vita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hyperlink" Target="mailto:Kate.E.Adams@Dartmouth.ed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geiselmed.dartmouth.edu/admin/registrar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eisel.Registrar@Dartmouth.ed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eiselmed.dartmouth.edu/admin/registrar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mc.org/ci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amc.org/cim/explore-options/what-do-during-summer-vaca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apps.aamc.org/cim-cr-web/#/use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/>
          <p:nvPr/>
        </p:nvSpPr>
        <p:spPr>
          <a:xfrm>
            <a:off x="761" y="395859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120000" extrusionOk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noFill/>
          <a:ln w="25900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"/>
          <p:cNvSpPr txBox="1"/>
          <p:nvPr/>
        </p:nvSpPr>
        <p:spPr>
          <a:xfrm>
            <a:off x="381000" y="4267200"/>
            <a:ext cx="5859145" cy="18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What Will I Do for First Year  Summer?</a:t>
            </a:r>
            <a:endParaRPr sz="4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43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Advice for our first year students</a:t>
            </a:r>
            <a:endParaRPr sz="2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69" name="Google Shape;69;p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000" y="4229043"/>
            <a:ext cx="2593854" cy="2593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"/>
          <p:cNvSpPr txBox="1">
            <a:spLocks noGrp="1"/>
          </p:cNvSpPr>
          <p:nvPr>
            <p:ph type="title"/>
          </p:nvPr>
        </p:nvSpPr>
        <p:spPr>
          <a:xfrm>
            <a:off x="535940" y="69002"/>
            <a:ext cx="7194550" cy="69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>
                <a:latin typeface="Garamond"/>
                <a:ea typeface="Garamond"/>
                <a:cs typeface="Garamond"/>
                <a:sym typeface="Garamond"/>
              </a:rPr>
              <a:t>Summer Opportunities Database</a:t>
            </a:r>
            <a:endParaRPr sz="44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0" name="Google Shape;140;p12"/>
          <p:cNvSpPr txBox="1"/>
          <p:nvPr/>
        </p:nvSpPr>
        <p:spPr>
          <a:xfrm>
            <a:off x="7234325" y="6471175"/>
            <a:ext cx="18462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1" name="Google Shape;141;p12"/>
          <p:cNvSpPr txBox="1"/>
          <p:nvPr/>
        </p:nvSpPr>
        <p:spPr>
          <a:xfrm>
            <a:off x="535940" y="1414386"/>
            <a:ext cx="2347595" cy="36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View opportunities: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2" name="Google Shape;142;p12"/>
          <p:cNvSpPr txBox="1"/>
          <p:nvPr/>
        </p:nvSpPr>
        <p:spPr>
          <a:xfrm>
            <a:off x="535940" y="1749666"/>
            <a:ext cx="2311400" cy="3973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Alphabetically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By deadline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Year specific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Specialty Interest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</a:pPr>
            <a:r>
              <a:rPr lang="en-US" sz="1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Family Medicine</a:t>
            </a:r>
            <a:endParaRPr sz="19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</a:pPr>
            <a:r>
              <a:rPr lang="en-US" sz="1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Pediatrics</a:t>
            </a:r>
            <a:endParaRPr sz="19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</a:pPr>
            <a:r>
              <a:rPr lang="en-US" sz="1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Surgery</a:t>
            </a:r>
            <a:endParaRPr sz="19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</a:pPr>
            <a:r>
              <a:rPr lang="en-US" sz="1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Psychiatry</a:t>
            </a:r>
            <a:endParaRPr sz="19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</a:pPr>
            <a:r>
              <a:rPr lang="en-US" sz="1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OB/GYN</a:t>
            </a:r>
            <a:endParaRPr sz="19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</a:pPr>
            <a:r>
              <a:rPr lang="en-US" sz="1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Oncology</a:t>
            </a:r>
            <a:endParaRPr sz="19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</a:pPr>
            <a:r>
              <a:rPr lang="en-US" sz="1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Global Health</a:t>
            </a:r>
            <a:endParaRPr sz="19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</a:pPr>
            <a:r>
              <a:rPr lang="en-US" sz="1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Public Health</a:t>
            </a:r>
            <a:endParaRPr sz="19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</a:pPr>
            <a:r>
              <a:rPr lang="en-US" sz="1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Health Policy</a:t>
            </a:r>
            <a:endParaRPr sz="19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3" name="Google Shape;143;p12"/>
          <p:cNvSpPr txBox="1"/>
          <p:nvPr/>
        </p:nvSpPr>
        <p:spPr>
          <a:xfrm>
            <a:off x="4942490" y="1414386"/>
            <a:ext cx="3449320" cy="160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How to access:</a:t>
            </a:r>
            <a:endParaRPr sz="22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sz="1600" b="1" u="sng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https://dartmouth.sharepoint.com/sites/MedicalEducation/CHE/Lists/Opportunity/Opportunities%20Year%201%20Summer%20Only.aspx</a:t>
            </a:r>
            <a:endParaRPr sz="16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4" name="Google Shape;144;p12"/>
          <p:cNvSpPr txBox="1"/>
          <p:nvPr/>
        </p:nvSpPr>
        <p:spPr>
          <a:xfrm>
            <a:off x="4800600" y="3200400"/>
            <a:ext cx="3522345" cy="17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Geisel Student Affairs site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↓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63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Student Resources page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↓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Student Opportunities Database</a:t>
            </a:r>
            <a:endParaRPr sz="2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3"/>
          <p:cNvSpPr txBox="1">
            <a:spLocks noGrp="1"/>
          </p:cNvSpPr>
          <p:nvPr>
            <p:ph type="title"/>
          </p:nvPr>
        </p:nvSpPr>
        <p:spPr>
          <a:xfrm>
            <a:off x="535940" y="69002"/>
            <a:ext cx="4957445" cy="69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>
                <a:latin typeface="Garamond"/>
                <a:ea typeface="Garamond"/>
                <a:cs typeface="Garamond"/>
                <a:sym typeface="Garamond"/>
              </a:rPr>
              <a:t>Application Assistance</a:t>
            </a:r>
            <a:endParaRPr sz="44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50" name="Google Shape;150;p13"/>
          <p:cNvSpPr txBox="1"/>
          <p:nvPr/>
        </p:nvSpPr>
        <p:spPr>
          <a:xfrm>
            <a:off x="7234325" y="6471175"/>
            <a:ext cx="17826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1" name="Google Shape;151;p13"/>
          <p:cNvSpPr txBox="1"/>
          <p:nvPr/>
        </p:nvSpPr>
        <p:spPr>
          <a:xfrm>
            <a:off x="535940" y="957629"/>
            <a:ext cx="3959860" cy="68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Letters of recommendation and applications: </a:t>
            </a:r>
            <a:endParaRPr sz="2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2" name="Google Shape;152;p13"/>
          <p:cNvSpPr txBox="1"/>
          <p:nvPr/>
        </p:nvSpPr>
        <p:spPr>
          <a:xfrm>
            <a:off x="609600" y="3962400"/>
            <a:ext cx="3581400" cy="312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355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Support with CV</a:t>
            </a:r>
            <a:endParaRPr/>
          </a:p>
          <a:p>
            <a:pPr marL="299085" marR="0" lvl="0" indent="-2870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Go to canvas advising link for workshop recordings, examples and more</a:t>
            </a:r>
            <a:endParaRPr/>
          </a:p>
          <a:p>
            <a:pPr marL="299085" marR="0" lvl="0" indent="-28701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 u="sng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https://dartmouth.instructure.com/courses/29418/pages/how-to-create-a-medical-curriculum-vitae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99085" marR="0" lvl="0" indent="-28701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Email Kate Adams to review</a:t>
            </a:r>
            <a:endParaRPr/>
          </a:p>
          <a:p>
            <a:pPr marL="12065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99085" marR="0" lvl="0" indent="-198120" algn="l" rtl="0">
              <a:lnSpc>
                <a:spcPct val="102857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299085" marR="0" lvl="0" indent="-198120" algn="l" rtl="0">
              <a:lnSpc>
                <a:spcPct val="10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55600" marR="0" lvl="0" indent="-276225" algn="l" rtl="0">
              <a:lnSpc>
                <a:spcPct val="100000"/>
              </a:lnSpc>
              <a:spcBef>
                <a:spcPts val="158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13"/>
          <p:cNvSpPr txBox="1"/>
          <p:nvPr/>
        </p:nvSpPr>
        <p:spPr>
          <a:xfrm>
            <a:off x="5181600" y="2438400"/>
            <a:ext cx="3383154" cy="1681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800" rIns="0" bIns="0" anchor="t" anchorCtr="0">
            <a:spAutoFit/>
          </a:bodyPr>
          <a:lstStyle/>
          <a:p>
            <a:pPr marL="312420" marR="304165" lvl="0" indent="-1904" algn="ctr" rtl="0">
              <a:lnSpc>
                <a:spcPct val="80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Kate Adams</a:t>
            </a:r>
            <a:endParaRPr/>
          </a:p>
          <a:p>
            <a:pPr marL="312420" marR="304165" lvl="0" indent="-1904" algn="ctr" rtl="0">
              <a:lnSpc>
                <a:spcPct val="80400"/>
              </a:lnSpc>
              <a:spcBef>
                <a:spcPts val="715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Student Affairs Program Coordinator</a:t>
            </a:r>
            <a:endParaRPr sz="2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r>
              <a:rPr lang="en-US" sz="1900" u="sng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Kate.E.Adams@Dartmouth.edu</a:t>
            </a:r>
            <a:endParaRPr sz="19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endParaRPr sz="22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4" name="Google Shape;154;p13"/>
          <p:cNvSpPr txBox="1"/>
          <p:nvPr/>
        </p:nvSpPr>
        <p:spPr>
          <a:xfrm>
            <a:off x="685800" y="1676400"/>
            <a:ext cx="3475354" cy="191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Start by writing your first draft of letter/application</a:t>
            </a:r>
            <a:endParaRPr/>
          </a:p>
          <a:p>
            <a:pPr marL="299085" marR="0" lvl="0" indent="-287019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Send to coach or trusted faculty for revisions</a:t>
            </a:r>
            <a:endParaRPr/>
          </a:p>
          <a:p>
            <a:pPr marL="299085" marR="0" lvl="0" indent="-287019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Send to Kate Adams for revisions</a:t>
            </a:r>
            <a:endParaRPr/>
          </a:p>
          <a:p>
            <a:pPr marL="299085" marR="0" lvl="0" indent="-287019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</a:pP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Submit the LOR draft, the due date, the link or email for submission </a:t>
            </a:r>
            <a:r>
              <a:rPr lang="en-US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an updated copy of your CV</a:t>
            </a: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 to </a:t>
            </a:r>
            <a:r>
              <a:rPr lang="en-US" sz="1200" u="sng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Kate.E.Adams@Dartmouth.edu</a:t>
            </a:r>
            <a:r>
              <a:rPr lang="en-US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  at least two weeks before the program deadline. 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55" name="Google Shape;15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33472" y="4879547"/>
            <a:ext cx="1410528" cy="129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 extrusionOk="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46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4"/>
          <p:cNvSpPr/>
          <p:nvPr/>
        </p:nvSpPr>
        <p:spPr>
          <a:xfrm>
            <a:off x="2540507" y="5198364"/>
            <a:ext cx="3526535" cy="10972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861186" y="2122170"/>
            <a:ext cx="7423150" cy="136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751840" marR="5080" lvl="0" indent="-739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>
                <a:latin typeface="Garamond"/>
                <a:ea typeface="Garamond"/>
                <a:cs typeface="Garamond"/>
                <a:sym typeface="Garamond"/>
              </a:rPr>
              <a:t>Three ways to find a project at Geisel</a:t>
            </a:r>
            <a:endParaRPr sz="44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3" name="Google Shape;16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3472" y="5563875"/>
            <a:ext cx="1410528" cy="129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"/>
          <p:cNvSpPr txBox="1">
            <a:spLocks noGrp="1"/>
          </p:cNvSpPr>
          <p:nvPr>
            <p:ph type="title"/>
          </p:nvPr>
        </p:nvSpPr>
        <p:spPr>
          <a:xfrm>
            <a:off x="804291" y="152400"/>
            <a:ext cx="753541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Pick a Department</a:t>
            </a:r>
            <a:endParaRPr/>
          </a:p>
        </p:txBody>
      </p:sp>
      <p:pic>
        <p:nvPicPr>
          <p:cNvPr id="170" name="Google Shape;1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9062" y="4976497"/>
            <a:ext cx="1410528" cy="12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CD3E1-115C-01BB-27EC-C73B68289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05" y="995813"/>
            <a:ext cx="6875813" cy="486637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"/>
          <p:cNvSpPr txBox="1">
            <a:spLocks noGrp="1"/>
          </p:cNvSpPr>
          <p:nvPr>
            <p:ph type="title"/>
          </p:nvPr>
        </p:nvSpPr>
        <p:spPr>
          <a:xfrm>
            <a:off x="804291" y="152400"/>
            <a:ext cx="753541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Pick a Department</a:t>
            </a:r>
            <a:endParaRPr/>
          </a:p>
        </p:txBody>
      </p:sp>
      <p:pic>
        <p:nvPicPr>
          <p:cNvPr id="170" name="Google Shape;1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9062" y="4976497"/>
            <a:ext cx="1410528" cy="12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585DA-F7D3-1D44-3CDD-2896F0C2B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64" y="1045029"/>
            <a:ext cx="6444442" cy="497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93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18730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Pick a project in February</a:t>
            </a:r>
            <a:endParaRPr/>
          </a:p>
        </p:txBody>
      </p:sp>
      <p:sp>
        <p:nvSpPr>
          <p:cNvPr id="177" name="Google Shape;177;p16"/>
          <p:cNvSpPr txBox="1"/>
          <p:nvPr/>
        </p:nvSpPr>
        <p:spPr>
          <a:xfrm>
            <a:off x="914400" y="5562600"/>
            <a:ext cx="663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be reaching out to Faculty for new projects in Jan 2023.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Stay tuned for list later in February. </a:t>
            </a:r>
            <a:endParaRPr/>
          </a:p>
        </p:txBody>
      </p:sp>
      <p:pic>
        <p:nvPicPr>
          <p:cNvPr id="178" name="Google Shape;17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3472" y="4903023"/>
            <a:ext cx="1410528" cy="129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6"/>
          <p:cNvSpPr txBox="1"/>
          <p:nvPr/>
        </p:nvSpPr>
        <p:spPr>
          <a:xfrm>
            <a:off x="228600" y="990600"/>
            <a:ext cx="8686800" cy="464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1.Faculty name</a:t>
            </a:r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 Isabella Martin, MD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Department: Pathology and Laboratory Medicine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 description:  Chart review project to determine treatment practices for Lyme disease in response to Lyme serology test results.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Faculty Name: Matthew A. Roginski, MD, MPH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Departments:</a:t>
            </a:r>
            <a:r>
              <a:rPr lang="en-US" sz="1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DHART, Emergency Medicine, Critical Care Medicine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Description: This summer project involves evaluation of the sedation in critically ill patients who are mechanically ventilated and transported by the Dartmouth-Hitchcock Advance Response Team (DHART).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Faculty Name: Joseph Paydarfar MD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Department:  Surgery – Otolaryngology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 description: Developing and testing technologies for image guided surgical navigation for throat cancer surgery. 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18730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3. Use the new database</a:t>
            </a:r>
            <a:endParaRPr/>
          </a:p>
        </p:txBody>
      </p:sp>
      <p:pic>
        <p:nvPicPr>
          <p:cNvPr id="185" name="Google Shape;18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3472" y="4903023"/>
            <a:ext cx="1410528" cy="129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7"/>
          <p:cNvSpPr txBox="1"/>
          <p:nvPr/>
        </p:nvSpPr>
        <p:spPr>
          <a:xfrm>
            <a:off x="0" y="0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</a:rPr>
              <a:t>1797</a:t>
            </a:r>
            <a:endParaRPr sz="90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B02C90-ED84-648B-8F86-BB356307C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34" y="1043464"/>
            <a:ext cx="6852062" cy="4707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 txBox="1">
            <a:spLocks noGrp="1"/>
          </p:cNvSpPr>
          <p:nvPr>
            <p:ph type="title"/>
          </p:nvPr>
        </p:nvSpPr>
        <p:spPr>
          <a:xfrm>
            <a:off x="804291" y="152400"/>
            <a:ext cx="753541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do list:</a:t>
            </a:r>
            <a:endParaRPr/>
          </a:p>
        </p:txBody>
      </p:sp>
      <p:pic>
        <p:nvPicPr>
          <p:cNvPr id="192" name="Google Shape;192;p18" descr="Checkbox Checked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2192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8" descr="Checkbox Checked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3622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8" descr="Checkbox Checked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4290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8"/>
          <p:cNvSpPr txBox="1"/>
          <p:nvPr/>
        </p:nvSpPr>
        <p:spPr>
          <a:xfrm>
            <a:off x="1676400" y="1491734"/>
            <a:ext cx="13310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 Training</a:t>
            </a: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1676400" y="2634734"/>
            <a:ext cx="12410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eDH access</a:t>
            </a:r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1752600" y="3669269"/>
            <a:ext cx="11944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IRB system</a:t>
            </a:r>
            <a:endParaRPr/>
          </a:p>
        </p:txBody>
      </p:sp>
      <p:pic>
        <p:nvPicPr>
          <p:cNvPr id="198" name="Google Shape;198;p18" descr="Checkbox Checked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4490852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8"/>
          <p:cNvSpPr txBox="1"/>
          <p:nvPr/>
        </p:nvSpPr>
        <p:spPr>
          <a:xfrm>
            <a:off x="1752600" y="4763386"/>
            <a:ext cx="28707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Clinical system requirements</a:t>
            </a:r>
            <a:endParaRPr/>
          </a:p>
        </p:txBody>
      </p:sp>
      <p:pic>
        <p:nvPicPr>
          <p:cNvPr id="200" name="Google Shape;20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3472" y="4879547"/>
            <a:ext cx="1410528" cy="129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 extrusionOk="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46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9"/>
          <p:cNvSpPr txBox="1">
            <a:spLocks noGrp="1"/>
          </p:cNvSpPr>
          <p:nvPr>
            <p:ph type="title"/>
          </p:nvPr>
        </p:nvSpPr>
        <p:spPr>
          <a:xfrm>
            <a:off x="861186" y="2122170"/>
            <a:ext cx="7423150" cy="13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751840" marR="5080" lvl="0" indent="-739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>
                <a:latin typeface="Garamond"/>
                <a:ea typeface="Garamond"/>
                <a:cs typeface="Garamond"/>
                <a:sym typeface="Garamond"/>
              </a:rPr>
              <a:t>What types of projects have other  Geisel students completed?</a:t>
            </a:r>
            <a:endParaRPr sz="4400" dirty="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07" name="Google Shape;207;p19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1400" y="5143443"/>
            <a:ext cx="1679454" cy="167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>
            <a:spLocks noGrp="1"/>
          </p:cNvSpPr>
          <p:nvPr>
            <p:ph type="title"/>
          </p:nvPr>
        </p:nvSpPr>
        <p:spPr>
          <a:xfrm>
            <a:off x="535940" y="69002"/>
            <a:ext cx="860806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>
                <a:latin typeface="Garamond"/>
                <a:ea typeface="Garamond"/>
                <a:cs typeface="Garamond"/>
                <a:sym typeface="Garamond"/>
              </a:rPr>
              <a:t>Sample of 2022 Poster Presentations</a:t>
            </a:r>
            <a:endParaRPr sz="4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3" name="Google Shape;213;p20"/>
          <p:cNvSpPr txBox="1"/>
          <p:nvPr/>
        </p:nvSpPr>
        <p:spPr>
          <a:xfrm>
            <a:off x="7234325" y="6471175"/>
            <a:ext cx="18336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FFDDE1-69D3-6EFE-7563-76266E31E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4" y="1082800"/>
            <a:ext cx="7766463" cy="50645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/>
          <p:nvPr/>
        </p:nvSpPr>
        <p:spPr>
          <a:xfrm>
            <a:off x="7234323" y="6461736"/>
            <a:ext cx="17430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5" name="Google Shape;75;p2"/>
          <p:cNvSpPr txBox="1">
            <a:spLocks noGrp="1"/>
          </p:cNvSpPr>
          <p:nvPr>
            <p:ph type="title"/>
          </p:nvPr>
        </p:nvSpPr>
        <p:spPr>
          <a:xfrm>
            <a:off x="535940" y="104054"/>
            <a:ext cx="8441383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dirty="0">
                <a:latin typeface="Garamond"/>
                <a:ea typeface="Garamond"/>
                <a:cs typeface="Garamond"/>
                <a:sym typeface="Garamond"/>
              </a:rPr>
              <a:t>Frequent First Year Summer Questions</a:t>
            </a:r>
            <a:endParaRPr sz="40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6" name="Google Shape;76;p2"/>
          <p:cNvSpPr txBox="1"/>
          <p:nvPr/>
        </p:nvSpPr>
        <p:spPr>
          <a:xfrm>
            <a:off x="535940" y="1165905"/>
            <a:ext cx="7712709" cy="41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0950" rIns="0" bIns="0" anchor="t" anchorCtr="0">
            <a:spAutoFit/>
          </a:bodyPr>
          <a:lstStyle/>
          <a:p>
            <a:pPr marL="355600" marR="659130" lvl="0" indent="-34290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 definitely want to do research or gain  exposure to a specialty. What are my next  steps?</a:t>
            </a:r>
            <a:endParaRPr sz="3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3650"/>
              <a:buFont typeface="Arial"/>
              <a:buNone/>
            </a:pPr>
            <a:endParaRPr sz="36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55600" marR="5080" lvl="0" indent="-34290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I’m not sure if I want to do research, but I feel  like I should…</a:t>
            </a:r>
            <a:endParaRPr sz="3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3650"/>
              <a:buFont typeface="Arial"/>
              <a:buNone/>
            </a:pPr>
            <a:endParaRPr sz="36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55600" marR="147320" lvl="0" indent="-34290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 do NOT want to work this summer. I need a  break! Will that hurt me when applying to  residency programs?</a:t>
            </a:r>
            <a:endParaRPr sz="3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>
            <a:spLocks noGrp="1"/>
          </p:cNvSpPr>
          <p:nvPr>
            <p:ph type="title"/>
          </p:nvPr>
        </p:nvSpPr>
        <p:spPr>
          <a:xfrm>
            <a:off x="535940" y="69002"/>
            <a:ext cx="8608060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>
                <a:latin typeface="Garamond"/>
                <a:ea typeface="Garamond"/>
                <a:cs typeface="Garamond"/>
                <a:sym typeface="Garamond"/>
              </a:rPr>
              <a:t>Sample of 2022 Poster Presentations</a:t>
            </a:r>
            <a:endParaRPr sz="44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3" name="Google Shape;213;p20"/>
          <p:cNvSpPr txBox="1"/>
          <p:nvPr/>
        </p:nvSpPr>
        <p:spPr>
          <a:xfrm>
            <a:off x="7234325" y="6471175"/>
            <a:ext cx="18336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1BB8B3-BF79-1384-D930-05836BA66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6418"/>
            <a:ext cx="9144000" cy="462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84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 extrusionOk="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46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1"/>
          <p:cNvSpPr txBox="1">
            <a:spLocks noGrp="1"/>
          </p:cNvSpPr>
          <p:nvPr>
            <p:ph type="body" idx="1"/>
          </p:nvPr>
        </p:nvSpPr>
        <p:spPr>
          <a:xfrm>
            <a:off x="343013" y="1130400"/>
            <a:ext cx="8457973" cy="447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000" rIns="0" bIns="0" anchor="t" anchorCtr="0">
            <a:spAutoFit/>
          </a:bodyPr>
          <a:lstStyle/>
          <a:p>
            <a:pPr marL="3100070" marR="5080" lvl="0" indent="-21793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Financial Aid Work Study  Program</a:t>
            </a:r>
            <a:endParaRPr sz="48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0" name="Google Shape;220;p21"/>
          <p:cNvSpPr txBox="1"/>
          <p:nvPr/>
        </p:nvSpPr>
        <p:spPr>
          <a:xfrm>
            <a:off x="1738890" y="3289554"/>
            <a:ext cx="56643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0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Michelle Chamley</a:t>
            </a:r>
            <a:endParaRPr sz="3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Assistant Director of	 Financial Aid</a:t>
            </a:r>
            <a:endParaRPr sz="3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21" name="Google Shape;221;p2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0230" y="4876799"/>
            <a:ext cx="1983769" cy="1983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"/>
          <p:cNvSpPr txBox="1"/>
          <p:nvPr/>
        </p:nvSpPr>
        <p:spPr>
          <a:xfrm>
            <a:off x="6896100" y="6461725"/>
            <a:ext cx="2081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7" name="Google Shape;227;p22"/>
          <p:cNvSpPr txBox="1">
            <a:spLocks noGrp="1"/>
          </p:cNvSpPr>
          <p:nvPr>
            <p:ph type="title"/>
          </p:nvPr>
        </p:nvSpPr>
        <p:spPr>
          <a:xfrm>
            <a:off x="535951" y="69000"/>
            <a:ext cx="8441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>
                <a:solidFill>
                  <a:srgbClr val="FFFFFF"/>
                </a:solidFill>
              </a:rPr>
              <a:t>Work Study Program Requirements</a:t>
            </a:r>
            <a:endParaRPr sz="44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535950" y="1175702"/>
            <a:ext cx="7531200" cy="45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25400" lvl="0" indent="-431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Char char="●"/>
            </a:pPr>
            <a:r>
              <a:rPr lang="en-US" sz="3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Must be a current financial aid recipient</a:t>
            </a:r>
            <a:endParaRPr sz="3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marR="254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Char char="●"/>
            </a:pPr>
            <a:r>
              <a:rPr lang="en-US" sz="3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Complete aid application</a:t>
            </a:r>
            <a:endParaRPr sz="3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marR="254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Char char="●"/>
            </a:pPr>
            <a:r>
              <a:rPr lang="en-US" sz="3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Complete funding application </a:t>
            </a:r>
            <a:endParaRPr sz="3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Char char="●"/>
            </a:pPr>
            <a:r>
              <a:rPr lang="en-US" sz="3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One job– on campus</a:t>
            </a:r>
            <a:endParaRPr sz="3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Char char="●"/>
            </a:pPr>
            <a:r>
              <a:rPr lang="en-US" sz="3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Applications available in February, due back  by April 1st </a:t>
            </a:r>
            <a:endParaRPr sz="3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mbria"/>
              <a:buChar char="●"/>
            </a:pPr>
            <a:r>
              <a:rPr lang="en-US" sz="3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200 hours to earn the full stipend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 extrusionOk="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46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3"/>
          <p:cNvSpPr txBox="1">
            <a:spLocks noGrp="1"/>
          </p:cNvSpPr>
          <p:nvPr>
            <p:ph type="title"/>
          </p:nvPr>
        </p:nvSpPr>
        <p:spPr>
          <a:xfrm>
            <a:off x="1752600" y="899921"/>
            <a:ext cx="5638800" cy="149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39725" marR="5080" lvl="0" indent="-327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Information from the  Registrar’s Office</a:t>
            </a:r>
            <a:endParaRPr/>
          </a:p>
        </p:txBody>
      </p:sp>
      <p:sp>
        <p:nvSpPr>
          <p:cNvPr id="235" name="Google Shape;235;p23"/>
          <p:cNvSpPr txBox="1"/>
          <p:nvPr/>
        </p:nvSpPr>
        <p:spPr>
          <a:xfrm>
            <a:off x="2298166" y="2984753"/>
            <a:ext cx="4547235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Stephanie Cummings</a:t>
            </a:r>
            <a:endParaRPr sz="3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Records and Service Specialist</a:t>
            </a:r>
            <a:endParaRPr sz="3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36" name="Google Shape;236;p23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0" y="4991043"/>
            <a:ext cx="1831854" cy="1831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>
            <a:spLocks noGrp="1"/>
          </p:cNvSpPr>
          <p:nvPr>
            <p:ph type="title"/>
          </p:nvPr>
        </p:nvSpPr>
        <p:spPr>
          <a:xfrm>
            <a:off x="535940" y="104054"/>
            <a:ext cx="860806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dirty="0">
                <a:latin typeface="Garamond"/>
                <a:ea typeface="Garamond"/>
                <a:cs typeface="Garamond"/>
                <a:sym typeface="Garamond"/>
              </a:rPr>
              <a:t>Know Your Application Requirements</a:t>
            </a:r>
            <a:endParaRPr sz="4000" dirty="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7234325" y="6471175"/>
            <a:ext cx="1909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3" name="Google Shape;243;p24"/>
          <p:cNvSpPr txBox="1"/>
          <p:nvPr/>
        </p:nvSpPr>
        <p:spPr>
          <a:xfrm>
            <a:off x="535940" y="1261917"/>
            <a:ext cx="7850505" cy="437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55600" marR="502284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Read the application requirements carefully and plan ahead to allow time for requesting and  receiving the necessary information you need for submission.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54965" marR="113664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You may need a letter stating that you are a full-time matriculated medical student enrolled at the  Geisel School of Medicine (enrollment letter, </a:t>
            </a:r>
            <a:r>
              <a:rPr lang="en-US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letter of good standing</a:t>
            </a:r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etc.).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is different than a letter of recommendation</a:t>
            </a:r>
            <a:endParaRPr sz="14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is no fee for this letter</a:t>
            </a:r>
            <a:endParaRPr sz="14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56285" marR="111125" lvl="1" indent="-287019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request a letter, complete the online “</a:t>
            </a:r>
            <a:r>
              <a:rPr lang="en-US" sz="1400" b="0" i="1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Letter Request Form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” found on the</a:t>
            </a:r>
            <a:r>
              <a:rPr lang="en-US" sz="1400" b="0" i="0" u="none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b="0" i="0" u="sng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Geisel Registrar’s 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webpage</a:t>
            </a:r>
            <a:endParaRPr sz="14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Allow 3-5 business days for processing</a:t>
            </a:r>
            <a:endParaRPr sz="14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55600" marR="508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You may need a transcript, which you can order through DartHub. Please see “</a:t>
            </a:r>
            <a:r>
              <a:rPr lang="en-US" sz="14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Geisel Transcript</a:t>
            </a:r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” on  the</a:t>
            </a:r>
            <a:r>
              <a:rPr lang="en-US" sz="14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u="sng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Geisel Registrar’s </a:t>
            </a:r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webpage for details regarding ordering transcripts.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55600" marR="335280" lvl="0" indent="-34290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Contact the Geisel Registrar’s Office if you have any questions about letters of good standing or  transcript requests.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756285" marR="0" lvl="1" indent="-287019" algn="l" rtl="0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Email:</a:t>
            </a:r>
            <a:r>
              <a:rPr lang="en-US" sz="1400" b="0" i="0" u="none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400" b="0" i="0" u="sng" strike="noStrike" cap="none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Geisel.Registrar@Dartmouth.edu</a:t>
            </a:r>
            <a:endParaRPr sz="1400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69900" marR="0" lvl="0" indent="0" algn="l" rtl="0">
              <a:lnSpc>
                <a:spcPct val="100000"/>
              </a:lnSpc>
              <a:spcBef>
                <a:spcPts val="335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	</a:t>
            </a:r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Phone: 603-650-2248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5"/>
          <p:cNvSpPr txBox="1">
            <a:spLocks noGrp="1"/>
          </p:cNvSpPr>
          <p:nvPr>
            <p:ph type="title"/>
          </p:nvPr>
        </p:nvSpPr>
        <p:spPr>
          <a:xfrm>
            <a:off x="535952" y="104050"/>
            <a:ext cx="90492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>
                <a:latin typeface="Garamond"/>
                <a:ea typeface="Garamond"/>
                <a:cs typeface="Garamond"/>
                <a:sym typeface="Garamond"/>
              </a:rPr>
              <a:t>Requesting Letters of	Good Standing</a:t>
            </a:r>
            <a:endParaRPr sz="4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1667919" y="1204154"/>
            <a:ext cx="5808162" cy="4038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5"/>
          <p:cNvSpPr txBox="1"/>
          <p:nvPr/>
        </p:nvSpPr>
        <p:spPr>
          <a:xfrm>
            <a:off x="940083" y="5432044"/>
            <a:ext cx="807847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Requesting Letters of Good Standing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Complete the online “</a:t>
            </a:r>
            <a:r>
              <a:rPr lang="en-US" sz="18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Letter Request Form</a:t>
            </a: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” found on the </a:t>
            </a:r>
            <a:r>
              <a:rPr lang="en-US" sz="1800" u="sng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Geisel Registrar’s </a:t>
            </a:r>
            <a:r>
              <a:rPr lang="en-US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webpage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1" name="Google Shape;251;p25"/>
          <p:cNvSpPr txBox="1"/>
          <p:nvPr/>
        </p:nvSpPr>
        <p:spPr>
          <a:xfrm>
            <a:off x="7234325" y="6471175"/>
            <a:ext cx="1909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 extrusionOk="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46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1207135" y="1570482"/>
            <a:ext cx="6728459" cy="7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Residency Considerations</a:t>
            </a:r>
            <a:endParaRPr/>
          </a:p>
        </p:txBody>
      </p:sp>
      <p:sp>
        <p:nvSpPr>
          <p:cNvPr id="258" name="Google Shape;258;p26"/>
          <p:cNvSpPr txBox="1"/>
          <p:nvPr/>
        </p:nvSpPr>
        <p:spPr>
          <a:xfrm>
            <a:off x="1319249" y="2947500"/>
            <a:ext cx="65055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Alison Holmes, MD, MPH</a:t>
            </a:r>
            <a:endParaRPr sz="3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127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Associate Dean for Student Affairs</a:t>
            </a:r>
            <a:endParaRPr sz="3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59" name="Google Shape;259;p2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956" y="4952999"/>
            <a:ext cx="1869897" cy="1869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804291" y="1204721"/>
            <a:ext cx="7535417" cy="7509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Very few . . .</a:t>
            </a:r>
            <a:br>
              <a:rPr lang="en-US">
                <a:solidFill>
                  <a:schemeClr val="dk1"/>
                </a:solidFill>
              </a:rPr>
            </a:br>
            <a:r>
              <a:rPr lang="en-US" sz="3600" b="0">
                <a:solidFill>
                  <a:schemeClr val="dk1"/>
                </a:solidFill>
              </a:rPr>
              <a:t>ENT</a:t>
            </a:r>
            <a:br>
              <a:rPr lang="en-US" sz="3600" b="0">
                <a:solidFill>
                  <a:schemeClr val="dk1"/>
                </a:solidFill>
              </a:rPr>
            </a:br>
            <a:r>
              <a:rPr lang="en-US" sz="3600" b="0">
                <a:solidFill>
                  <a:schemeClr val="dk1"/>
                </a:solidFill>
              </a:rPr>
              <a:t>Dermatology</a:t>
            </a:r>
            <a:br>
              <a:rPr lang="en-US" sz="3600" b="0">
                <a:solidFill>
                  <a:schemeClr val="dk1"/>
                </a:solidFill>
              </a:rPr>
            </a:br>
            <a:r>
              <a:rPr lang="en-US" sz="3600" b="0">
                <a:solidFill>
                  <a:schemeClr val="dk1"/>
                </a:solidFill>
              </a:rPr>
              <a:t>Ophthalmology</a:t>
            </a:r>
            <a:br>
              <a:rPr lang="en-US" sz="3600" b="0">
                <a:solidFill>
                  <a:schemeClr val="dk1"/>
                </a:solidFill>
              </a:rPr>
            </a:br>
            <a:r>
              <a:rPr lang="en-US" sz="3600" b="0">
                <a:solidFill>
                  <a:schemeClr val="dk1"/>
                </a:solidFill>
              </a:rPr>
              <a:t>Orthopaedics</a:t>
            </a:r>
            <a:br>
              <a:rPr lang="en-US" sz="3600" b="0">
                <a:solidFill>
                  <a:schemeClr val="dk1"/>
                </a:solidFill>
              </a:rPr>
            </a:br>
            <a:r>
              <a:rPr lang="en-US" sz="3600" b="0">
                <a:solidFill>
                  <a:schemeClr val="dk1"/>
                </a:solidFill>
              </a:rPr>
              <a:t>Plastic Surgery</a:t>
            </a:r>
            <a:br>
              <a:rPr lang="en-US" sz="3600" b="0">
                <a:solidFill>
                  <a:schemeClr val="dk1"/>
                </a:solidFill>
              </a:rPr>
            </a:br>
            <a:r>
              <a:rPr lang="en-US" sz="3600" b="0">
                <a:solidFill>
                  <a:schemeClr val="dk1"/>
                </a:solidFill>
              </a:rPr>
              <a:t>Neurosurgery</a:t>
            </a:r>
            <a:r>
              <a:rPr lang="en-US">
                <a:solidFill>
                  <a:schemeClr val="dk1"/>
                </a:solidFill>
              </a:rPr>
              <a:t/>
            </a:r>
            <a:br>
              <a:rPr lang="en-US">
                <a:solidFill>
                  <a:schemeClr val="dk1"/>
                </a:solidFill>
              </a:rPr>
            </a:br>
            <a:r>
              <a:rPr lang="en-US" sz="3200">
                <a:solidFill>
                  <a:schemeClr val="dk1"/>
                </a:solidFill>
              </a:rPr>
              <a:t>Should I cover all the bases?  No . . .</a:t>
            </a:r>
            <a:r>
              <a:rPr lang="en-US">
                <a:solidFill>
                  <a:schemeClr val="dk1"/>
                </a:solidFill>
              </a:rPr>
              <a:t/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/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/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/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  <p:sp>
        <p:nvSpPr>
          <p:cNvPr id="265" name="Google Shape;265;p27"/>
          <p:cNvSpPr txBox="1">
            <a:spLocks noGrp="1"/>
          </p:cNvSpPr>
          <p:nvPr>
            <p:ph type="body" idx="1"/>
          </p:nvPr>
        </p:nvSpPr>
        <p:spPr>
          <a:xfrm>
            <a:off x="343012" y="304800"/>
            <a:ext cx="845797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Which specialties prefer research IN the specialty?</a:t>
            </a:r>
            <a:endParaRPr/>
          </a:p>
        </p:txBody>
      </p:sp>
      <p:pic>
        <p:nvPicPr>
          <p:cNvPr id="266" name="Google Shape;26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3472" y="4879547"/>
            <a:ext cx="1410528" cy="129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8"/>
          <p:cNvSpPr txBox="1">
            <a:spLocks noGrp="1"/>
          </p:cNvSpPr>
          <p:nvPr>
            <p:ph type="title"/>
          </p:nvPr>
        </p:nvSpPr>
        <p:spPr>
          <a:xfrm>
            <a:off x="1425457" y="1353225"/>
            <a:ext cx="596874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Publications graph</a:t>
            </a:r>
            <a:endParaRPr/>
          </a:p>
        </p:txBody>
      </p:sp>
      <p:pic>
        <p:nvPicPr>
          <p:cNvPr id="272" name="Google Shape;27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469" y="1403638"/>
            <a:ext cx="6959074" cy="469909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8"/>
          <p:cNvSpPr/>
          <p:nvPr/>
        </p:nvSpPr>
        <p:spPr>
          <a:xfrm>
            <a:off x="2743200" y="1600438"/>
            <a:ext cx="3867963" cy="3877618"/>
          </a:xfrm>
          <a:prstGeom prst="noSmoking">
            <a:avLst>
              <a:gd name="adj" fmla="val 7477"/>
            </a:avLst>
          </a:prstGeom>
          <a:solidFill>
            <a:schemeClr val="accent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3390" y="5018491"/>
            <a:ext cx="1070610" cy="98225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8"/>
          <p:cNvSpPr txBox="1"/>
          <p:nvPr/>
        </p:nvSpPr>
        <p:spPr>
          <a:xfrm>
            <a:off x="759469" y="152400"/>
            <a:ext cx="67475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Interpreting the NRMP publications data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9766" y="990600"/>
            <a:ext cx="4844468" cy="518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3390" y="5018491"/>
            <a:ext cx="1070610" cy="982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 extrusionOk="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46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1402651" y="1957200"/>
            <a:ext cx="63387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Careers in Medicine</a:t>
            </a:r>
            <a:endParaRPr sz="5500"/>
          </a:p>
        </p:txBody>
      </p:sp>
      <p:pic>
        <p:nvPicPr>
          <p:cNvPr id="83" name="Google Shape;83;p3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800" y="4572000"/>
            <a:ext cx="22098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 txBox="1"/>
          <p:nvPr/>
        </p:nvSpPr>
        <p:spPr>
          <a:xfrm>
            <a:off x="1049250" y="3311850"/>
            <a:ext cx="70455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Alison Holmes, MD, MPH</a:t>
            </a:r>
            <a:endParaRPr sz="3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i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Associate Dean of Student Affairs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" name="Google Shape;116;p10">
            <a:extLst>
              <a:ext uri="{FF2B5EF4-FFF2-40B4-BE49-F238E27FC236}">
                <a16:creationId xmlns:a16="http://schemas.microsoft.com/office/drawing/2014/main" id="{8289E8AD-718B-B970-0131-F0304AABA9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1800" y="4639650"/>
            <a:ext cx="2362200" cy="220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0531" y="990600"/>
            <a:ext cx="5520573" cy="341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1496" y="4463415"/>
            <a:ext cx="5520573" cy="178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3390" y="5018491"/>
            <a:ext cx="1070610" cy="982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D8CE72-4816-73BD-97E8-1577A4818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09" y="596735"/>
            <a:ext cx="4112604" cy="56645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 txBox="1">
            <a:spLocks noGrp="1"/>
          </p:cNvSpPr>
          <p:nvPr>
            <p:ph type="title"/>
          </p:nvPr>
        </p:nvSpPr>
        <p:spPr>
          <a:xfrm>
            <a:off x="535940" y="69002"/>
            <a:ext cx="7718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/>
              <a:t>Med Ed Projects</a:t>
            </a:r>
            <a:endParaRPr sz="44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82" name="Google Shape;382;p42"/>
          <p:cNvSpPr txBox="1"/>
          <p:nvPr/>
        </p:nvSpPr>
        <p:spPr>
          <a:xfrm>
            <a:off x="187922" y="923723"/>
            <a:ext cx="7889278" cy="445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LCME student projects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 Simplifying Student Access to Research Opportunities and Onboarding for Research Projects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Faculty: Dr. Sonia Chimienti, Dr. Taryn Weinstein, Dr. Gardner- Assistant Dean for Career Advising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Students: Kenneth Greco, Shahin Shahsavari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 Creating a Campaign for a Positive Learning Environment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Faculty: Dr. Sonia Chimienti, Director for the Learning Environment (TBD)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UME Staff: Amy Rose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Student: Constance Fontanet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83" name="Google Shape;383;p42"/>
          <p:cNvSpPr txBox="1"/>
          <p:nvPr/>
        </p:nvSpPr>
        <p:spPr>
          <a:xfrm>
            <a:off x="7234325" y="6471175"/>
            <a:ext cx="1909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3"/>
          <p:cNvSpPr txBox="1">
            <a:spLocks noGrp="1"/>
          </p:cNvSpPr>
          <p:nvPr>
            <p:ph type="title"/>
          </p:nvPr>
        </p:nvSpPr>
        <p:spPr>
          <a:xfrm>
            <a:off x="535940" y="69002"/>
            <a:ext cx="7718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/>
              <a:t>Med Ed Projects</a:t>
            </a:r>
            <a:endParaRPr sz="44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89" name="Google Shape;389;p43"/>
          <p:cNvSpPr txBox="1"/>
          <p:nvPr/>
        </p:nvSpPr>
        <p:spPr>
          <a:xfrm>
            <a:off x="187922" y="923723"/>
            <a:ext cx="7203478" cy="517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LCME student projects continued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 Phase 1 and Phase 2 Self-Directed Learning: an audit and alignment of expected time to prepare for in-person learning – too much, too little or just right?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Faculty: Dr. Virginia Lyons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Students: Tamar Mosulishvili, John Emery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Student Mistreatment: Promoting Learning Resource Equity at Geisel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Faculty: Dr. Bill Eidtson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UME Staff: Amy Rose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Student: Macri Gil Diaz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90" name="Google Shape;390;p43"/>
          <p:cNvSpPr txBox="1"/>
          <p:nvPr/>
        </p:nvSpPr>
        <p:spPr>
          <a:xfrm>
            <a:off x="7234325" y="6471175"/>
            <a:ext cx="19098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4"/>
          <p:cNvSpPr txBox="1">
            <a:spLocks noGrp="1"/>
          </p:cNvSpPr>
          <p:nvPr>
            <p:ph type="title"/>
          </p:nvPr>
        </p:nvSpPr>
        <p:spPr>
          <a:xfrm>
            <a:off x="535940" y="69002"/>
            <a:ext cx="7718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400" b="0"/>
              <a:t>Med Ed Projects</a:t>
            </a:r>
            <a:endParaRPr sz="44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96" name="Google Shape;396;p44"/>
          <p:cNvSpPr txBox="1"/>
          <p:nvPr/>
        </p:nvSpPr>
        <p:spPr>
          <a:xfrm>
            <a:off x="187922" y="923723"/>
            <a:ext cx="8575078" cy="577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LCME student projects continued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 Integrating and Expanding Education in Clinical and Translational Research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Faculty: Dr. Virginia Lyons, Dr. David Mullins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Student: Michelle Dong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 Expanding and Integrating the RHE Curriculum at Geisel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Faculty: Dr. David Mullins, Dr. Roshini Pinto-Powell, Dr. Leah Matthew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UME Staff: Stephanie Gardner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Students: Allison Booher, Chinmayee Balachandra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 Creating SMART Surveys to Positively Impact Program 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Faculty: Dr. Nancy Barbour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UME Staff: Alayna Sharp, Amy Rose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Student: Helen Thomason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97" name="Google Shape;397;p44"/>
          <p:cNvSpPr txBox="1"/>
          <p:nvPr/>
        </p:nvSpPr>
        <p:spPr>
          <a:xfrm>
            <a:off x="7234325" y="6471175"/>
            <a:ext cx="18462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7850D9A-8D51-59E8-B5D2-994DD07F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291" y="1204721"/>
            <a:ext cx="7535417" cy="148843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6707C9B-CABF-804F-8048-9466A1706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0576" y="3013501"/>
            <a:ext cx="8457973" cy="830997"/>
          </a:xfrm>
        </p:spPr>
        <p:txBody>
          <a:bodyPr/>
          <a:lstStyle/>
          <a:p>
            <a:r>
              <a:rPr lang="en-US" sz="5400" dirty="0"/>
              <a:t>Students!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title"/>
          </p:nvPr>
        </p:nvSpPr>
        <p:spPr>
          <a:xfrm>
            <a:off x="535940" y="69002"/>
            <a:ext cx="7260590" cy="69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>
                <a:latin typeface="Garamond"/>
                <a:ea typeface="Garamond"/>
                <a:cs typeface="Garamond"/>
                <a:sym typeface="Garamond"/>
              </a:rPr>
              <a:t>AAMC CiM</a:t>
            </a:r>
            <a:endParaRPr sz="44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0" name="Google Shape;90;p4"/>
          <p:cNvSpPr txBox="1"/>
          <p:nvPr/>
        </p:nvSpPr>
        <p:spPr>
          <a:xfrm>
            <a:off x="7234325" y="6471175"/>
            <a:ext cx="18336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1752600" y="6019800"/>
            <a:ext cx="5638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https://www.aamc.org/cim/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4"/>
          <p:cNvPicPr preferRelativeResize="0"/>
          <p:nvPr/>
        </p:nvPicPr>
        <p:blipFill rotWithShape="1">
          <a:blip r:embed="rId4">
            <a:alphaModFix/>
          </a:blip>
          <a:srcRect t="4833" r="5410" b="6161"/>
          <a:stretch/>
        </p:blipFill>
        <p:spPr>
          <a:xfrm>
            <a:off x="609600" y="1066800"/>
            <a:ext cx="80772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535950" y="69000"/>
            <a:ext cx="79686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>
                <a:latin typeface="Garamond"/>
                <a:ea typeface="Garamond"/>
                <a:cs typeface="Garamond"/>
                <a:sym typeface="Garamond"/>
              </a:rPr>
              <a:t>AAMC CiM: Careers i</a:t>
            </a:r>
            <a:r>
              <a:rPr lang="en-US" sz="4400" b="0"/>
              <a:t>n </a:t>
            </a:r>
            <a:r>
              <a:rPr lang="en-US" sz="4400" b="0">
                <a:latin typeface="Garamond"/>
                <a:ea typeface="Garamond"/>
                <a:cs typeface="Garamond"/>
                <a:sym typeface="Garamond"/>
              </a:rPr>
              <a:t>Medicine</a:t>
            </a:r>
            <a:endParaRPr sz="44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7234325" y="6471175"/>
            <a:ext cx="18207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 l="11004" t="4368" r="20406" b="5413"/>
          <a:stretch/>
        </p:blipFill>
        <p:spPr>
          <a:xfrm>
            <a:off x="1447800" y="1066800"/>
            <a:ext cx="57150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/>
          <p:cNvSpPr txBox="1"/>
          <p:nvPr/>
        </p:nvSpPr>
        <p:spPr>
          <a:xfrm>
            <a:off x="1752600" y="6019800"/>
            <a:ext cx="5638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https://www.aamc.org/cim/explore-options/what-do-during-summer-vacation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 extrusionOk="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46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body" idx="1"/>
          </p:nvPr>
        </p:nvSpPr>
        <p:spPr>
          <a:xfrm>
            <a:off x="343013" y="1130400"/>
            <a:ext cx="8457973" cy="447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7000" rIns="0" bIns="0" anchor="t" anchorCtr="0">
            <a:spAutoFit/>
          </a:bodyPr>
          <a:lstStyle/>
          <a:p>
            <a:pPr marL="819150" marR="5080" lvl="0" indent="-346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Where to Find Opportunities  and Help with the Process</a:t>
            </a:r>
            <a:endParaRPr sz="48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08" name="Google Shape;108;p8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4756" y="4876799"/>
            <a:ext cx="1946097" cy="194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6;p10">
            <a:extLst>
              <a:ext uri="{FF2B5EF4-FFF2-40B4-BE49-F238E27FC236}">
                <a16:creationId xmlns:a16="http://schemas.microsoft.com/office/drawing/2014/main" id="{5AFA7023-BC58-511E-C641-2126183175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5190" y="4894090"/>
            <a:ext cx="2208810" cy="1946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 extrusionOk="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462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0"/>
          <p:cNvSpPr/>
          <p:nvPr/>
        </p:nvSpPr>
        <p:spPr>
          <a:xfrm>
            <a:off x="2540507" y="5198364"/>
            <a:ext cx="3526535" cy="10972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1952115" y="1295400"/>
            <a:ext cx="5238750" cy="149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project away from Geisel </a:t>
            </a:r>
            <a:endParaRPr/>
          </a:p>
        </p:txBody>
      </p:sp>
      <p:pic>
        <p:nvPicPr>
          <p:cNvPr id="116" name="Google Shape;11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3472" y="5546062"/>
            <a:ext cx="1410528" cy="129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>
            <a:off x="535940" y="69002"/>
            <a:ext cx="7915528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/>
              <a:t>AAMC </a:t>
            </a:r>
            <a:r>
              <a:rPr lang="en-US" sz="4400" b="0">
                <a:latin typeface="Garamond"/>
                <a:ea typeface="Garamond"/>
                <a:cs typeface="Garamond"/>
                <a:sym typeface="Garamond"/>
              </a:rPr>
              <a:t>CiM Research Database</a:t>
            </a:r>
            <a:endParaRPr sz="44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2" name="Google Shape;122;p9"/>
          <p:cNvSpPr/>
          <p:nvPr/>
        </p:nvSpPr>
        <p:spPr>
          <a:xfrm>
            <a:off x="190331" y="1059858"/>
            <a:ext cx="7915529" cy="454494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9"/>
          <p:cNvSpPr txBox="1"/>
          <p:nvPr/>
        </p:nvSpPr>
        <p:spPr>
          <a:xfrm>
            <a:off x="7234323" y="6471184"/>
            <a:ext cx="1743075" cy="18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2438400" y="5867400"/>
            <a:ext cx="41230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https://apps.aamc.org/cim-cr-web/#/user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6200" y="4962346"/>
            <a:ext cx="1410528" cy="129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 txBox="1">
            <a:spLocks noGrp="1"/>
          </p:cNvSpPr>
          <p:nvPr>
            <p:ph type="title"/>
          </p:nvPr>
        </p:nvSpPr>
        <p:spPr>
          <a:xfrm>
            <a:off x="535939" y="69002"/>
            <a:ext cx="8417729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/>
              <a:t>Geisel Summer</a:t>
            </a:r>
            <a:r>
              <a:rPr lang="en-US" sz="4400" b="0">
                <a:latin typeface="Garamond"/>
                <a:ea typeface="Garamond"/>
                <a:cs typeface="Garamond"/>
                <a:sym typeface="Garamond"/>
              </a:rPr>
              <a:t> Research Database</a:t>
            </a:r>
            <a:endParaRPr sz="44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1" name="Google Shape;131;p11"/>
          <p:cNvSpPr txBox="1"/>
          <p:nvPr/>
        </p:nvSpPr>
        <p:spPr>
          <a:xfrm>
            <a:off x="7234325" y="6471175"/>
            <a:ext cx="18723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462D"/>
                </a:solidFill>
                <a:latin typeface="Arial Narrow"/>
                <a:ea typeface="Arial Narrow"/>
                <a:cs typeface="Arial Narrow"/>
                <a:sym typeface="Arial Narrow"/>
              </a:rPr>
              <a:t>GEISELMED.DARTMOUTH.EDU</a:t>
            </a:r>
            <a:endParaRPr sz="1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32" name="Google Shape;13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6200" y="4724400"/>
            <a:ext cx="1410528" cy="129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1"/>
          <p:cNvSpPr txBox="1"/>
          <p:nvPr/>
        </p:nvSpPr>
        <p:spPr>
          <a:xfrm>
            <a:off x="-102955" y="5887139"/>
            <a:ext cx="92469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https://dartmouth.sharepoint.com/sites/MedicalEducation/CHE/Lists/Opportunity/AllItems.aspx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730" y="872971"/>
            <a:ext cx="8066712" cy="4003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1125</Words>
  <Application>Microsoft Office PowerPoint</Application>
  <PresentationFormat>On-screen Show (4:3)</PresentationFormat>
  <Paragraphs>198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Calibri</vt:lpstr>
      <vt:lpstr>Arial Narrow</vt:lpstr>
      <vt:lpstr>Garamond</vt:lpstr>
      <vt:lpstr>Constantia</vt:lpstr>
      <vt:lpstr>Cambria</vt:lpstr>
      <vt:lpstr>Arial</vt:lpstr>
      <vt:lpstr>Office Theme</vt:lpstr>
      <vt:lpstr>PowerPoint Presentation</vt:lpstr>
      <vt:lpstr>Frequent First Year Summer Questions</vt:lpstr>
      <vt:lpstr>Careers in Medicine</vt:lpstr>
      <vt:lpstr>AAMC CiM</vt:lpstr>
      <vt:lpstr>AAMC CiM: Careers in Medicine</vt:lpstr>
      <vt:lpstr>PowerPoint Presentation</vt:lpstr>
      <vt:lpstr>A project away from Geisel </vt:lpstr>
      <vt:lpstr>AAMC CiM Research Database</vt:lpstr>
      <vt:lpstr>Geisel Summer Research Database</vt:lpstr>
      <vt:lpstr>Summer Opportunities Database</vt:lpstr>
      <vt:lpstr>Application Assistance</vt:lpstr>
      <vt:lpstr>Three ways to find a project at Geisel</vt:lpstr>
      <vt:lpstr>Pick a Department</vt:lpstr>
      <vt:lpstr>Pick a Department</vt:lpstr>
      <vt:lpstr>2. Pick a project in February</vt:lpstr>
      <vt:lpstr>3. Use the new database</vt:lpstr>
      <vt:lpstr>To do list:</vt:lpstr>
      <vt:lpstr>What types of projects have other  Geisel students completed?</vt:lpstr>
      <vt:lpstr>Sample of 2022 Poster Presentations</vt:lpstr>
      <vt:lpstr>Sample of 2022 Poster Presentations</vt:lpstr>
      <vt:lpstr>PowerPoint Presentation</vt:lpstr>
      <vt:lpstr>Work Study Program Requirements</vt:lpstr>
      <vt:lpstr>Information from the  Registrar’s Office</vt:lpstr>
      <vt:lpstr>Know Your Application Requirements</vt:lpstr>
      <vt:lpstr>Requesting Letters of Good Standing</vt:lpstr>
      <vt:lpstr>Residency Considerations</vt:lpstr>
      <vt:lpstr>Very few . . . ENT Dermatology Ophthalmology Orthopaedics Plastic Surgery Neurosurgery Should I cover all the bases?  No . . .    </vt:lpstr>
      <vt:lpstr>Publications graph</vt:lpstr>
      <vt:lpstr>PowerPoint Presentation</vt:lpstr>
      <vt:lpstr>PowerPoint Presentation</vt:lpstr>
      <vt:lpstr>PowerPoint Presentation</vt:lpstr>
      <vt:lpstr>Med Ed Projects</vt:lpstr>
      <vt:lpstr>Med Ed Projects</vt:lpstr>
      <vt:lpstr>Med Ed Projects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Chenge Mahomva</dc:creator>
  <cp:lastModifiedBy>Timothy B. Gardner</cp:lastModifiedBy>
  <cp:revision>5</cp:revision>
  <dcterms:created xsi:type="dcterms:W3CDTF">2020-09-25T15:51:00Z</dcterms:created>
  <dcterms:modified xsi:type="dcterms:W3CDTF">2023-10-25T17:52:50Z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2018-11-26T00:00:00Z</vt:filetime>
  </property>
  <property fmtid="{D5CDD505-2E9C-101B-9397-08002B2CF9AE}" pid="3" name="Creator">
    <vt:lpwstr>Acrobat PDFMaker 15 for PowerPoint</vt:lpwstr>
  </property>
  <property fmtid="{D5CDD505-2E9C-101B-9397-08002B2CF9AE}" pid="4" name="LastSaved">
    <vt:filetime>2020-09-25T00:00:00Z</vt:filetime>
  </property>
</Properties>
</file>