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68" r:id="rId2"/>
    <p:sldId id="265" r:id="rId3"/>
    <p:sldId id="270" r:id="rId4"/>
    <p:sldId id="269" r:id="rId5"/>
    <p:sldId id="264" r:id="rId6"/>
  </p:sldIdLst>
  <p:sldSz cx="49377600" cy="329184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Lato Black" panose="020B0604020202020204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616"/>
    <a:srgbClr val="FFD54F"/>
    <a:srgbClr val="E1BEE7"/>
    <a:srgbClr val="9E9E9E"/>
    <a:srgbClr val="757575"/>
    <a:srgbClr val="BDBDBD"/>
    <a:srgbClr val="4A148C"/>
    <a:srgbClr val="311B92"/>
    <a:srgbClr val="B71C1C"/>
    <a:srgbClr val="D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 autoAdjust="0"/>
    <p:restoredTop sz="90367" autoAdjust="0"/>
  </p:normalViewPr>
  <p:slideViewPr>
    <p:cSldViewPr snapToGrid="0" showGuides="1">
      <p:cViewPr varScale="1">
        <p:scale>
          <a:sx n="13" d="100"/>
          <a:sy n="13" d="100"/>
        </p:scale>
        <p:origin x="1064" y="84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8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adding an image to a (methods)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stuff.com/" TargetMode="External"/><Relationship Id="rId2" Type="http://schemas.openxmlformats.org/officeDocument/2006/relationships/hyperlink" Target="https://www.qr-code-generato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328063" y="0"/>
            <a:ext cx="10058400" cy="33196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136" y="4530831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005840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19101" y="5351994"/>
            <a:ext cx="9148839" cy="199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Tested with X statistical test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font size as high above 28 as possible.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419101" y="902607"/>
            <a:ext cx="9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Title:</a:t>
            </a: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9E57F-C64F-4827-8C49-BB9DBDC073C7}"/>
              </a:ext>
            </a:extLst>
          </p:cNvPr>
          <p:cNvSpPr txBox="1"/>
          <p:nvPr/>
        </p:nvSpPr>
        <p:spPr>
          <a:xfrm>
            <a:off x="1072722" y="3238117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Leeroy 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Jenkins,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Graphic 18">
            <a:extLst>
              <a:ext uri="{FF2B5EF4-FFF2-40B4-BE49-F238E27FC236}">
                <a16:creationId xmlns:a16="http://schemas.microsoft.com/office/drawing/2014/main" id="{BDF411EE-4753-4C32-9DAF-D5DA024A3893}"/>
              </a:ext>
            </a:extLst>
          </p:cNvPr>
          <p:cNvSpPr/>
          <p:nvPr/>
        </p:nvSpPr>
        <p:spPr>
          <a:xfrm>
            <a:off x="580988" y="343928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9997208" y="2418238"/>
            <a:ext cx="884940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6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20513317" y="29237978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2194282" y="29336912"/>
            <a:ext cx="80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F99D74-1FE2-47E2-9103-2118C7620943}"/>
              </a:ext>
            </a:extLst>
          </p:cNvPr>
          <p:cNvCxnSpPr>
            <a:cxnSpLocks/>
          </p:cNvCxnSpPr>
          <p:nvPr/>
        </p:nvCxnSpPr>
        <p:spPr>
          <a:xfrm flipV="1">
            <a:off x="21141718" y="28749357"/>
            <a:ext cx="0" cy="45352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Rectangle 524">
            <a:extLst>
              <a:ext uri="{FF2B5EF4-FFF2-40B4-BE49-F238E27FC236}">
                <a16:creationId xmlns:a16="http://schemas.microsoft.com/office/drawing/2014/main" id="{4DD8B597-E83B-44EA-B4E5-8C0BE9DCC038}"/>
              </a:ext>
            </a:extLst>
          </p:cNvPr>
          <p:cNvSpPr/>
          <p:nvPr/>
        </p:nvSpPr>
        <p:spPr>
          <a:xfrm>
            <a:off x="20471753" y="20276099"/>
            <a:ext cx="8373409" cy="82489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7" name="Graphic 526">
            <a:extLst>
              <a:ext uri="{FF2B5EF4-FFF2-40B4-BE49-F238E27FC236}">
                <a16:creationId xmlns:a16="http://schemas.microsoft.com/office/drawing/2014/main" id="{41D38C52-D231-46A8-8C70-CD73D3D5E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896686" y="20611109"/>
            <a:ext cx="7574407" cy="7574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93B3ED-AB6C-3D42-A03B-136278E1E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812" y="27834957"/>
            <a:ext cx="68580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B8440A-5DF4-E644-962B-D318E0BD0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562" y="30073914"/>
            <a:ext cx="7048500" cy="2527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FE5415-7AE1-CE44-80AF-00EEAB9F1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60" y="17410709"/>
            <a:ext cx="2882900" cy="320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D448C0-AC76-8A48-80AC-007D66689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571" y="21270408"/>
            <a:ext cx="2882900" cy="3200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5E0AE9-3F11-1C41-938E-6797910874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487" y="21352283"/>
            <a:ext cx="28829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0B79B-6762-EAE7-1076-412620980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79" y="28726391"/>
            <a:ext cx="6934553" cy="21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5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819F-FE92-412D-A3A4-C7AB3402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Color Palette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FE3EF1-6B52-4E63-A3AB-B5EAA0EFCBF6}"/>
              </a:ext>
            </a:extLst>
          </p:cNvPr>
          <p:cNvSpPr/>
          <p:nvPr/>
        </p:nvSpPr>
        <p:spPr>
          <a:xfrm>
            <a:off x="34623579" y="9259421"/>
            <a:ext cx="8576354" cy="9624926"/>
          </a:xfrm>
          <a:prstGeom prst="rect">
            <a:avLst/>
          </a:prstGeom>
          <a:solidFill>
            <a:srgbClr val="FFD5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Black" panose="020B0A04020102020204" pitchFamily="34" charset="0"/>
              </a:rPr>
              <a:t>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0368E-8012-40D1-BE22-C67365E24ABD}"/>
              </a:ext>
            </a:extLst>
          </p:cNvPr>
          <p:cNvSpPr/>
          <p:nvPr/>
        </p:nvSpPr>
        <p:spPr>
          <a:xfrm>
            <a:off x="25287302" y="9259421"/>
            <a:ext cx="8576354" cy="9624926"/>
          </a:xfrm>
          <a:prstGeom prst="rect">
            <a:avLst/>
          </a:prstGeom>
          <a:solidFill>
            <a:srgbClr val="8C16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0BBF2-325E-4684-B33D-3BCFA10A0C28}"/>
              </a:ext>
            </a:extLst>
          </p:cNvPr>
          <p:cNvSpPr/>
          <p:nvPr/>
        </p:nvSpPr>
        <p:spPr>
          <a:xfrm>
            <a:off x="15871633" y="9259421"/>
            <a:ext cx="8576354" cy="9624926"/>
          </a:xfrm>
          <a:prstGeom prst="rect">
            <a:avLst/>
          </a:prstGeom>
          <a:solidFill>
            <a:srgbClr val="004D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Empirical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DA65D-F752-4630-AE4E-3EC901FCECCC}"/>
              </a:ext>
            </a:extLst>
          </p:cNvPr>
          <p:cNvSpPr/>
          <p:nvPr/>
        </p:nvSpPr>
        <p:spPr>
          <a:xfrm>
            <a:off x="6177667" y="9259421"/>
            <a:ext cx="8576354" cy="9624926"/>
          </a:xfrm>
          <a:prstGeom prst="rect">
            <a:avLst/>
          </a:prstGeom>
          <a:solidFill>
            <a:srgbClr val="1A237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Theory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DC345-A5A7-4DD5-8E92-01236C07E29B}"/>
              </a:ext>
            </a:extLst>
          </p:cNvPr>
          <p:cNvSpPr txBox="1"/>
          <p:nvPr/>
        </p:nvSpPr>
        <p:spPr>
          <a:xfrm>
            <a:off x="6177667" y="19948945"/>
            <a:ext cx="817443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Any </a:t>
            </a:r>
            <a:r>
              <a:rPr lang="en-US" sz="6600" b="1" dirty="0">
                <a:solidFill>
                  <a:schemeClr val="bg1"/>
                </a:solidFill>
              </a:rPr>
              <a:t>dark blue</a:t>
            </a:r>
            <a:r>
              <a:rPr lang="en-US" sz="6600" dirty="0">
                <a:solidFill>
                  <a:schemeClr val="bg1"/>
                </a:solidFill>
              </a:rPr>
              <a:t> works.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This one is…</a:t>
            </a:r>
          </a:p>
          <a:p>
            <a:r>
              <a:rPr lang="en-US" sz="13800" dirty="0">
                <a:solidFill>
                  <a:schemeClr val="bg1"/>
                </a:solidFill>
              </a:rPr>
              <a:t>R = 26</a:t>
            </a:r>
          </a:p>
          <a:p>
            <a:r>
              <a:rPr lang="en-US" sz="13800" dirty="0">
                <a:solidFill>
                  <a:schemeClr val="bg1"/>
                </a:solidFill>
              </a:rPr>
              <a:t>G = 35</a:t>
            </a:r>
          </a:p>
          <a:p>
            <a:r>
              <a:rPr lang="en-US" sz="13800" dirty="0">
                <a:solidFill>
                  <a:schemeClr val="bg1"/>
                </a:solidFill>
              </a:rPr>
              <a:t>B = 126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FFF7F-68BC-4905-B231-4C66FD72FBF6}"/>
              </a:ext>
            </a:extLst>
          </p:cNvPr>
          <p:cNvSpPr txBox="1"/>
          <p:nvPr/>
        </p:nvSpPr>
        <p:spPr>
          <a:xfrm>
            <a:off x="15871633" y="19948945"/>
            <a:ext cx="817443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Any </a:t>
            </a:r>
            <a:r>
              <a:rPr lang="en-US" sz="6600" b="1" dirty="0">
                <a:solidFill>
                  <a:schemeClr val="bg1"/>
                </a:solidFill>
              </a:rPr>
              <a:t>dark green</a:t>
            </a:r>
            <a:r>
              <a:rPr lang="en-US" sz="6600" dirty="0">
                <a:solidFill>
                  <a:schemeClr val="bg1"/>
                </a:solidFill>
              </a:rPr>
              <a:t> works.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This one is…</a:t>
            </a:r>
          </a:p>
          <a:p>
            <a:r>
              <a:rPr lang="en-US" sz="13800" dirty="0">
                <a:solidFill>
                  <a:schemeClr val="bg1"/>
                </a:solidFill>
              </a:rPr>
              <a:t>R = 0</a:t>
            </a:r>
          </a:p>
          <a:p>
            <a:r>
              <a:rPr lang="en-US" sz="13800" dirty="0">
                <a:solidFill>
                  <a:schemeClr val="bg1"/>
                </a:solidFill>
              </a:rPr>
              <a:t>G = 77</a:t>
            </a:r>
          </a:p>
          <a:p>
            <a:r>
              <a:rPr lang="en-US" sz="13800" dirty="0">
                <a:solidFill>
                  <a:schemeClr val="bg1"/>
                </a:solidFill>
              </a:rPr>
              <a:t>B = 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9490C-0DC7-4EAA-9E0F-6D8093CD7F38}"/>
              </a:ext>
            </a:extLst>
          </p:cNvPr>
          <p:cNvSpPr txBox="1"/>
          <p:nvPr/>
        </p:nvSpPr>
        <p:spPr>
          <a:xfrm>
            <a:off x="25287302" y="19948945"/>
            <a:ext cx="817443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Any </a:t>
            </a:r>
            <a:r>
              <a:rPr lang="en-US" sz="6600" b="1" dirty="0">
                <a:solidFill>
                  <a:schemeClr val="bg1"/>
                </a:solidFill>
              </a:rPr>
              <a:t>dark red</a:t>
            </a:r>
            <a:r>
              <a:rPr lang="en-US" sz="6600" dirty="0">
                <a:solidFill>
                  <a:schemeClr val="bg1"/>
                </a:solidFill>
              </a:rPr>
              <a:t> works.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This one is…</a:t>
            </a:r>
          </a:p>
          <a:p>
            <a:r>
              <a:rPr lang="en-US" sz="13800" dirty="0">
                <a:solidFill>
                  <a:schemeClr val="bg1"/>
                </a:solidFill>
              </a:rPr>
              <a:t>R = 140</a:t>
            </a:r>
          </a:p>
          <a:p>
            <a:r>
              <a:rPr lang="en-US" sz="13800" dirty="0">
                <a:solidFill>
                  <a:schemeClr val="bg1"/>
                </a:solidFill>
              </a:rPr>
              <a:t>G = 22</a:t>
            </a:r>
          </a:p>
          <a:p>
            <a:r>
              <a:rPr lang="en-US" sz="13800" dirty="0">
                <a:solidFill>
                  <a:schemeClr val="bg1"/>
                </a:solidFill>
              </a:rPr>
              <a:t>B = 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D7730-38DC-4F2A-825A-DBAC97F400E9}"/>
              </a:ext>
            </a:extLst>
          </p:cNvPr>
          <p:cNvSpPr txBox="1"/>
          <p:nvPr/>
        </p:nvSpPr>
        <p:spPr>
          <a:xfrm>
            <a:off x="34824537" y="19948944"/>
            <a:ext cx="81744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Any </a:t>
            </a:r>
            <a:r>
              <a:rPr lang="en-US" sz="6600" b="1" dirty="0">
                <a:solidFill>
                  <a:schemeClr val="bg1"/>
                </a:solidFill>
              </a:rPr>
              <a:t>gold-yellow</a:t>
            </a:r>
            <a:r>
              <a:rPr lang="en-US" sz="6600" dirty="0">
                <a:solidFill>
                  <a:schemeClr val="bg1"/>
                </a:solidFill>
              </a:rPr>
              <a:t> works.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This one is…</a:t>
            </a:r>
          </a:p>
          <a:p>
            <a:r>
              <a:rPr lang="en-US" sz="6600" dirty="0">
                <a:solidFill>
                  <a:schemeClr val="bg1"/>
                </a:solidFill>
              </a:rPr>
              <a:t>R = 255</a:t>
            </a:r>
          </a:p>
          <a:p>
            <a:r>
              <a:rPr lang="en-US" sz="6600" dirty="0">
                <a:solidFill>
                  <a:schemeClr val="bg1"/>
                </a:solidFill>
              </a:rPr>
              <a:t>G = 213</a:t>
            </a:r>
          </a:p>
          <a:p>
            <a:r>
              <a:rPr lang="en-US" sz="6600" dirty="0">
                <a:solidFill>
                  <a:schemeClr val="bg1"/>
                </a:solidFill>
              </a:rPr>
              <a:t>B = 79</a:t>
            </a:r>
          </a:p>
        </p:txBody>
      </p:sp>
    </p:spTree>
    <p:extLst>
      <p:ext uri="{BB962C8B-B14F-4D97-AF65-F5344CB8AC3E}">
        <p14:creationId xmlns:p14="http://schemas.microsoft.com/office/powerpoint/2010/main" val="30082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401612" y="0"/>
            <a:ext cx="10058400" cy="33196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136" y="4530831"/>
            <a:ext cx="24871723" cy="15784752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0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Theory </a:t>
            </a:r>
            <a:r>
              <a:rPr lang="en-US" sz="12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template. If applicable, try including your boxes-and-arrows model, but make the new component you added a different color.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005840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19101" y="5351994"/>
            <a:ext cx="9148839" cy="199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Tested with X statistical test</a:t>
            </a: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font size as high above 28 as possible.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419101" y="902607"/>
            <a:ext cx="9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Title:</a:t>
            </a: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DC07A8-5A9F-4CC0-AEFE-B85CA7196E38}"/>
              </a:ext>
            </a:extLst>
          </p:cNvPr>
          <p:cNvGrpSpPr/>
          <p:nvPr/>
        </p:nvGrpSpPr>
        <p:grpSpPr>
          <a:xfrm>
            <a:off x="626708" y="3250988"/>
            <a:ext cx="7992200" cy="1446550"/>
            <a:chOff x="634276" y="6076768"/>
            <a:chExt cx="799220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9E57F-C64F-4827-8C49-BB9DBDC073C7}"/>
                </a:ext>
              </a:extLst>
            </p:cNvPr>
            <p:cNvSpPr txBox="1"/>
            <p:nvPr/>
          </p:nvSpPr>
          <p:spPr>
            <a:xfrm>
              <a:off x="1109154" y="6076768"/>
              <a:ext cx="75173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400" b="1" dirty="0">
                  <a:highlight>
                    <a:srgbClr val="FFD54F"/>
                  </a:highlight>
                  <a:latin typeface="Lato" panose="020F0502020204030203" pitchFamily="34" charset="0"/>
                  <a:cs typeface="Lato" panose="020F0502020204030203" pitchFamily="34" charset="0"/>
                </a:rPr>
                <a:t>Leeroy </a:t>
              </a:r>
              <a:r>
                <a:rPr lang="en-US" sz="4400" dirty="0">
                  <a:latin typeface="Lato" panose="020F0502020204030203" pitchFamily="34" charset="0"/>
                  <a:cs typeface="Lato" panose="020F0502020204030203" pitchFamily="34" charset="0"/>
                </a:rPr>
                <a:t>Jenkins, author2, </a:t>
              </a:r>
              <a:br>
                <a:rPr lang="en-US" sz="4400" dirty="0">
                  <a:latin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4400" dirty="0">
                  <a:latin typeface="Lato" panose="020F0502020204030203" pitchFamily="34" charset="0"/>
                  <a:cs typeface="Lato" panose="020F0502020204030203" pitchFamily="34" charset="0"/>
                </a:rPr>
                <a:t>author3, author4</a:t>
              </a:r>
              <a:endParaRPr lang="en-US" sz="44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Graphic 18">
              <a:extLst>
                <a:ext uri="{FF2B5EF4-FFF2-40B4-BE49-F238E27FC236}">
                  <a16:creationId xmlns:a16="http://schemas.microsoft.com/office/drawing/2014/main" id="{BDF411EE-4753-4C32-9DAF-D5DA024A3893}"/>
                </a:ext>
              </a:extLst>
            </p:cNvPr>
            <p:cNvSpPr/>
            <p:nvPr/>
          </p:nvSpPr>
          <p:spPr>
            <a:xfrm>
              <a:off x="634276" y="6265064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9997208" y="2418238"/>
            <a:ext cx="884940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6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20080764" y="272962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1465588" y="27475603"/>
            <a:ext cx="807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F99D74-1FE2-47E2-9103-2118C7620943}"/>
              </a:ext>
            </a:extLst>
          </p:cNvPr>
          <p:cNvCxnSpPr>
            <a:cxnSpLocks/>
          </p:cNvCxnSpPr>
          <p:nvPr/>
        </p:nvCxnSpPr>
        <p:spPr>
          <a:xfrm flipH="1">
            <a:off x="18783300" y="28359819"/>
            <a:ext cx="1297464" cy="0"/>
          </a:xfrm>
          <a:prstGeom prst="straightConnector1">
            <a:avLst/>
          </a:prstGeom>
          <a:ln w="66675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29205144"/>
            <a:ext cx="3162300" cy="2581275"/>
          </a:xfrm>
          <a:prstGeom prst="rect">
            <a:avLst/>
          </a:prstGeom>
        </p:spPr>
      </p:pic>
      <p:sp>
        <p:nvSpPr>
          <p:cNvPr id="525" name="Rectangle 524">
            <a:extLst>
              <a:ext uri="{FF2B5EF4-FFF2-40B4-BE49-F238E27FC236}">
                <a16:creationId xmlns:a16="http://schemas.microsoft.com/office/drawing/2014/main" id="{4DD8B597-E83B-44EA-B4E5-8C0BE9DCC038}"/>
              </a:ext>
            </a:extLst>
          </p:cNvPr>
          <p:cNvSpPr/>
          <p:nvPr/>
        </p:nvSpPr>
        <p:spPr>
          <a:xfrm>
            <a:off x="12449627" y="25420322"/>
            <a:ext cx="6006917" cy="6019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7" name="Graphic 526">
            <a:extLst>
              <a:ext uri="{FF2B5EF4-FFF2-40B4-BE49-F238E27FC236}">
                <a16:creationId xmlns:a16="http://schemas.microsoft.com/office/drawing/2014/main" id="{41D38C52-D231-46A8-8C70-CD73D3D5E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54465" y="25762333"/>
            <a:ext cx="5433729" cy="54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687358" y="0"/>
            <a:ext cx="9699171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36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483" y="7106582"/>
            <a:ext cx="25048897" cy="12306251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404" b="1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IBM Watson</a:t>
            </a:r>
            <a:r>
              <a:rPr lang="en-US" sz="13404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 can</a:t>
            </a:r>
            <a:r>
              <a:rPr lang="en-US" sz="134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rPr>
              <a:t> accurately </a:t>
            </a:r>
            <a:r>
              <a:rPr lang="en-US" sz="13404" b="1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detect joy </a:t>
            </a:r>
            <a:r>
              <a:rPr lang="en-US" sz="134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rPr>
              <a:t>and</a:t>
            </a:r>
            <a:r>
              <a:rPr lang="en-US" sz="13404" b="1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 sadness</a:t>
            </a:r>
            <a:r>
              <a:rPr lang="en-US" sz="13404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 </a:t>
            </a:r>
            <a:r>
              <a:rPr lang="en-US" sz="134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rPr>
              <a:t>in samples of </a:t>
            </a:r>
            <a:r>
              <a:rPr lang="en-US" sz="13404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written</a:t>
            </a:r>
            <a:r>
              <a:rPr lang="en-US" sz="134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sz="13404" b="1" dirty="0">
                <a:solidFill>
                  <a:schemeClr val="bg1"/>
                </a:solidFill>
                <a:latin typeface="Lato Black" panose="020F0502020204030203" pitchFamily="34" charset="0"/>
                <a:ea typeface="Roboto" panose="02000000000000000000" pitchFamily="2" charset="0"/>
                <a:cs typeface="Lato Black" panose="020F0502020204030203" pitchFamily="34" charset="0"/>
              </a:rPr>
              <a:t>language</a:t>
            </a:r>
            <a:r>
              <a:rPr lang="en-US" sz="13404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9699171" cy="329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36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736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0553" y="6010024"/>
            <a:ext cx="8822095" cy="1732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Black" panose="020F0502020204030203" pitchFamily="34" charset="0"/>
                <a:cs typeface="Lato Black" panose="020F0502020204030203" pitchFamily="34" charset="0"/>
              </a:rPr>
              <a:t>INTRO</a:t>
            </a:r>
            <a:endParaRPr lang="en-US" sz="32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551097" indent="-551097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IBM Watson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is a supercomputer able to process naturally written language and extract from that the emotions that the author was feeling when they wrote it.</a:t>
            </a:r>
          </a:p>
          <a:p>
            <a:pPr marL="551097" indent="-551097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This study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compared Watson's ratings of emotional tone in text to self-report ratings.</a:t>
            </a:r>
          </a:p>
          <a:p>
            <a:endParaRPr lang="en-US" sz="32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 Black" panose="020F0502020204030203" pitchFamily="34" charset="0"/>
                <a:cs typeface="Lato Black" panose="020F0502020204030203" pitchFamily="34" charset="0"/>
              </a:rPr>
              <a:t>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Participants: N = 6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crew members participating in a NASA Mission in Antarctica.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T = 42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(average) days per crew 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Diaries: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Crew members </a:t>
            </a: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wrote freeform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diaries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each day about other crew, events.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Self-Reports: 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Crew members completed self-report measures of psychological distress, happiness, conflict management, and physical activity.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Using Watson’s Alchemy Language service, </a:t>
            </a: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Watson analyzed diary text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 and reported estimates of Fear, Joy, Sadness, Anger, and Disgust in each diary entry.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cs typeface="Lato" panose="020F0502020204030203" pitchFamily="34" charset="0"/>
              </a:rPr>
              <a:t>Analysis: </a:t>
            </a: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I tested for significant correlations between Watson's measures of Fear, Joy, Sadness, Anger, and Disgust against a battery of self-report measures of daily attitudes.</a:t>
            </a:r>
          </a:p>
          <a:p>
            <a:endParaRPr lang="en-US" sz="3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b="1" dirty="0">
                <a:latin typeface="Lato Black" panose="020F0502020204030203" pitchFamily="34" charset="0"/>
                <a:cs typeface="Lato Black" panose="020F0502020204030203" pitchFamily="34" charset="0"/>
              </a:rPr>
              <a:t>RESULTS</a:t>
            </a:r>
            <a:endParaRPr lang="en-US" sz="32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551097" indent="-551097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Lato" panose="020F0502020204030203" pitchFamily="34" charset="0"/>
              </a:rPr>
              <a:t>Watson’s estimates of happiness and sadness correlate significantly with related self-report measures, but Watson’s estimates of disgust, fear, and anger showed no significant correlations.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446751" y="587827"/>
            <a:ext cx="89358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Arial Black" panose="020B0A04020102020204" pitchFamily="34" charset="0"/>
                <a:cs typeface="Lato Black" panose="020F0502020204030203" pitchFamily="34" charset="0"/>
              </a:rPr>
              <a:t>How Are You Feeling Today, Dave? </a:t>
            </a:r>
            <a:br>
              <a:rPr lang="en-US" sz="4600" dirty="0">
                <a:latin typeface="Arial Black" panose="020B0A04020102020204" pitchFamily="34" charset="0"/>
                <a:cs typeface="Lato Black" panose="020F0502020204030203" pitchFamily="34" charset="0"/>
              </a:rPr>
            </a:b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Using IBM’s Watson Supercomputer to Extract Emotions from Natural Language</a:t>
            </a:r>
          </a:p>
        </p:txBody>
      </p:sp>
      <p:pic>
        <p:nvPicPr>
          <p:cNvPr id="11" name="Picture 2" descr="Image result for michigan state logo">
            <a:extLst>
              <a:ext uri="{FF2B5EF4-FFF2-40B4-BE49-F238E27FC236}">
                <a16:creationId xmlns:a16="http://schemas.microsoft.com/office/drawing/2014/main" id="{3711698D-287E-4730-AB85-71FF9255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19" y="28930985"/>
            <a:ext cx="3399588" cy="3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F9E57F-C64F-4827-8C49-BB9DBDC073C7}"/>
              </a:ext>
            </a:extLst>
          </p:cNvPr>
          <p:cNvSpPr txBox="1"/>
          <p:nvPr/>
        </p:nvSpPr>
        <p:spPr>
          <a:xfrm>
            <a:off x="611623" y="5034961"/>
            <a:ext cx="808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ato Black" panose="020F0502020204030203" pitchFamily="34" charset="0"/>
                <a:cs typeface="Lato Black" panose="020F0502020204030203" pitchFamily="34" charset="0"/>
              </a:rPr>
              <a:t>     Mike</a:t>
            </a:r>
            <a:r>
              <a:rPr lang="en-US" sz="3600" dirty="0">
                <a:latin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600" dirty="0">
                <a:latin typeface="Lato" panose="020F0502020204030203" pitchFamily="34" charset="0"/>
                <a:cs typeface="Lato" panose="020F0502020204030203" pitchFamily="34" charset="0"/>
              </a:rPr>
              <a:t>A. Morrison</a:t>
            </a:r>
          </a:p>
          <a:p>
            <a:endParaRPr lang="en-US" sz="3600" b="1" dirty="0">
              <a:latin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Graphic 18">
            <a:extLst>
              <a:ext uri="{FF2B5EF4-FFF2-40B4-BE49-F238E27FC236}">
                <a16:creationId xmlns:a16="http://schemas.microsoft.com/office/drawing/2014/main" id="{BDF411EE-4753-4C32-9DAF-D5DA024A3893}"/>
              </a:ext>
            </a:extLst>
          </p:cNvPr>
          <p:cNvSpPr/>
          <p:nvPr/>
        </p:nvSpPr>
        <p:spPr>
          <a:xfrm>
            <a:off x="611623" y="5158711"/>
            <a:ext cx="347558" cy="32322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3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9B55A-E5A1-4D21-82AA-7DCB3D235F22}"/>
              </a:ext>
            </a:extLst>
          </p:cNvPr>
          <p:cNvSpPr txBox="1"/>
          <p:nvPr/>
        </p:nvSpPr>
        <p:spPr>
          <a:xfrm>
            <a:off x="40256840" y="8246880"/>
            <a:ext cx="78357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cs typeface="Lato" panose="020F0502020204030203" pitchFamily="34" charset="0"/>
              </a:rPr>
              <a:t>Participants:</a:t>
            </a:r>
            <a:endParaRPr lang="en-US" sz="28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551097" indent="-551097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cs typeface="Lato" panose="020F0502020204030203" pitchFamily="34" charset="0"/>
              </a:rPr>
              <a:t>N = 6</a:t>
            </a:r>
            <a:r>
              <a:rPr lang="en-US" sz="2800" dirty="0">
                <a:latin typeface="Lato" panose="020F0502020204030203" pitchFamily="34" charset="0"/>
                <a:cs typeface="Lato" panose="020F0502020204030203" pitchFamily="34" charset="0"/>
              </a:rPr>
              <a:t> crew members participating in a Science Mission in Antarctica</a:t>
            </a:r>
          </a:p>
          <a:p>
            <a:pPr marL="551097" indent="-551097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cs typeface="Lato" panose="020F0502020204030203" pitchFamily="34" charset="0"/>
              </a:rPr>
              <a:t>T = 42</a:t>
            </a:r>
            <a:r>
              <a:rPr lang="en-US" sz="2800" dirty="0">
                <a:latin typeface="Lato" panose="020F0502020204030203" pitchFamily="34" charset="0"/>
                <a:cs typeface="Lato" panose="020F0502020204030203" pitchFamily="34" charset="0"/>
              </a:rPr>
              <a:t> (average) mission days per crew member</a:t>
            </a:r>
          </a:p>
          <a:p>
            <a:endParaRPr lang="en-US" sz="2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4F77908-D3C0-4717-8512-9BAE2DD87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90053"/>
              </p:ext>
            </p:extLst>
          </p:nvPr>
        </p:nvGraphicFramePr>
        <p:xfrm>
          <a:off x="40256840" y="2280451"/>
          <a:ext cx="8560207" cy="4852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4151">
                  <a:extLst>
                    <a:ext uri="{9D8B030D-6E8A-4147-A177-3AD203B41FA5}">
                      <a16:colId xmlns:a16="http://schemas.microsoft.com/office/drawing/2014/main" val="259086504"/>
                    </a:ext>
                  </a:extLst>
                </a:gridCol>
                <a:gridCol w="2790497">
                  <a:extLst>
                    <a:ext uri="{9D8B030D-6E8A-4147-A177-3AD203B41FA5}">
                      <a16:colId xmlns:a16="http://schemas.microsoft.com/office/drawing/2014/main" val="2417330391"/>
                    </a:ext>
                  </a:extLst>
                </a:gridCol>
                <a:gridCol w="2535559">
                  <a:extLst>
                    <a:ext uri="{9D8B030D-6E8A-4147-A177-3AD203B41FA5}">
                      <a16:colId xmlns:a16="http://schemas.microsoft.com/office/drawing/2014/main" val="3960461615"/>
                    </a:ext>
                  </a:extLst>
                </a:gridCol>
              </a:tblGrid>
              <a:tr h="970507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88469" marR="88469" marT="88469" marB="88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Watson 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Happiness</a:t>
                      </a:r>
                    </a:p>
                  </a:txBody>
                  <a:tcPr marL="88469" marR="88469" marT="88469" marB="88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Watson 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Sadness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43348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Happiness</a:t>
                      </a:r>
                    </a:p>
                  </a:txBody>
                  <a:tcPr marL="88469" marR="88469" marT="88469" marB="884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.21**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-.22**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988135880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Distress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.19*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1872621514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Conflict Management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-.24*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2147764529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</a:p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Physical Activity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.19**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-.25**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41045073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2A2A347-C5D4-448A-A016-6B99743D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6840" y="11502436"/>
            <a:ext cx="8486513" cy="7197043"/>
          </a:xfrm>
          <a:prstGeom prst="rect">
            <a:avLst/>
          </a:prstGeom>
        </p:spPr>
      </p:pic>
      <p:pic>
        <p:nvPicPr>
          <p:cNvPr id="2056" name="Picture 8" descr="Image result for ibm watson logo transparent">
            <a:extLst>
              <a:ext uri="{FF2B5EF4-FFF2-40B4-BE49-F238E27FC236}">
                <a16:creationId xmlns:a16="http://schemas.microsoft.com/office/drawing/2014/main" id="{D2A64901-6441-48B8-982C-851B1A45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684" y="1058679"/>
            <a:ext cx="5722119" cy="53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AB9AF3C-1E94-4B3E-B93C-8807171F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29057"/>
              </p:ext>
            </p:extLst>
          </p:nvPr>
        </p:nvGraphicFramePr>
        <p:xfrm>
          <a:off x="707857" y="23188468"/>
          <a:ext cx="8560207" cy="4852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4151">
                  <a:extLst>
                    <a:ext uri="{9D8B030D-6E8A-4147-A177-3AD203B41FA5}">
                      <a16:colId xmlns:a16="http://schemas.microsoft.com/office/drawing/2014/main" val="259086504"/>
                    </a:ext>
                  </a:extLst>
                </a:gridCol>
                <a:gridCol w="2790497">
                  <a:extLst>
                    <a:ext uri="{9D8B030D-6E8A-4147-A177-3AD203B41FA5}">
                      <a16:colId xmlns:a16="http://schemas.microsoft.com/office/drawing/2014/main" val="2417330391"/>
                    </a:ext>
                  </a:extLst>
                </a:gridCol>
                <a:gridCol w="2535559">
                  <a:extLst>
                    <a:ext uri="{9D8B030D-6E8A-4147-A177-3AD203B41FA5}">
                      <a16:colId xmlns:a16="http://schemas.microsoft.com/office/drawing/2014/main" val="3960461615"/>
                    </a:ext>
                  </a:extLst>
                </a:gridCol>
              </a:tblGrid>
              <a:tr h="970507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88469" marR="88469" marT="88469" marB="884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Watson 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Happiness</a:t>
                      </a:r>
                    </a:p>
                  </a:txBody>
                  <a:tcPr marL="88469" marR="88469" marT="88469" marB="884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Watson 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Sadness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43348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Happiness</a:t>
                      </a:r>
                    </a:p>
                  </a:txBody>
                  <a:tcPr marL="88469" marR="88469" marT="88469" marB="884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.21**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-.22**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988135880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Distress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.19*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1872621514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  <a:br>
                        <a:rPr lang="en-US" sz="2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Conflict Management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-.24*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2147764529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Self-report</a:t>
                      </a:r>
                    </a:p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Physical Activity</a:t>
                      </a:r>
                    </a:p>
                  </a:txBody>
                  <a:tcPr marL="88469" marR="88469" marT="88469" marB="884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.19**</a:t>
                      </a:r>
                    </a:p>
                  </a:txBody>
                  <a:tcPr marL="88469" marR="88469" marT="88469" marB="88469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-.25**</a:t>
                      </a:r>
                    </a:p>
                  </a:txBody>
                  <a:tcPr marL="88469" marR="88469" marT="88469" marB="88469" anchor="ctr"/>
                </a:tc>
                <a:extLst>
                  <a:ext uri="{0D108BD9-81ED-4DB2-BD59-A6C34878D82A}">
                    <a16:rowId xmlns:a16="http://schemas.microsoft.com/office/drawing/2014/main" val="4104507387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43CABCA6-AA69-40D2-A876-2A97BB6B7802}"/>
              </a:ext>
            </a:extLst>
          </p:cNvPr>
          <p:cNvSpPr/>
          <p:nvPr/>
        </p:nvSpPr>
        <p:spPr>
          <a:xfrm>
            <a:off x="20471753" y="20276099"/>
            <a:ext cx="8373409" cy="82489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BB9F864-FF97-48AA-94C1-D0D499BAA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896686" y="20611109"/>
            <a:ext cx="7574407" cy="75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ABED-F630-40F1-81A5-EEC922E4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007E-F751-4980-B13D-3DDB6802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710" y="7239000"/>
            <a:ext cx="42588180" cy="2088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How do I create a QR code?</a:t>
            </a:r>
          </a:p>
          <a:p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  <a:hlinkClick r:id="rId2"/>
              </a:rPr>
              <a:t>https://www.qrcode-monkey.com/</a:t>
            </a:r>
          </a:p>
          <a:p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  <a:hlinkClick r:id="rId3"/>
              </a:rPr>
              <a:t>https://www.qrstuff.com/</a:t>
            </a:r>
            <a:endParaRPr lang="en-US" sz="6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What if my intro/methods/results doesn’t fit in the silent bar?</a:t>
            </a:r>
          </a:p>
          <a:p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</a:rPr>
              <a:t>If you’re trying to put so much into that bar that it doesn’t fit, they won’t have time to read it anyway. First try moving stuff to the ammo bar. Next, cut </a:t>
            </a:r>
            <a:r>
              <a:rPr lang="en-US" sz="6000" dirty="0" err="1">
                <a:latin typeface="Lato" panose="020F0502020204030203" pitchFamily="34" charset="0"/>
                <a:cs typeface="Arial" panose="020B0604020202020204" pitchFamily="34" charset="0"/>
              </a:rPr>
              <a:t>cut</a:t>
            </a:r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Lato" panose="020F0502020204030203" pitchFamily="34" charset="0"/>
                <a:cs typeface="Arial" panose="020B0604020202020204" pitchFamily="34" charset="0"/>
              </a:rPr>
              <a:t>cut</a:t>
            </a:r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6000" dirty="0">
                <a:latin typeface="Lato" panose="020F0502020204030203" pitchFamily="34" charset="0"/>
                <a:cs typeface="Arial" panose="020B0604020202020204" pitchFamily="34" charset="0"/>
              </a:rPr>
              <a:t>Instead of trying to fill space, you’re trying to conserve space.</a:t>
            </a:r>
          </a:p>
          <a:p>
            <a:endParaRPr lang="en-US" sz="6000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6000" b="1" dirty="0">
                <a:latin typeface="Lato" panose="020F0502020204030203" pitchFamily="34" charset="0"/>
                <a:cs typeface="Arial" panose="020B0604020202020204" pitchFamily="34" charset="0"/>
              </a:rPr>
              <a:t>What if I have a really important graph or picture?</a:t>
            </a:r>
          </a:p>
          <a:p>
            <a:r>
              <a:rPr lang="en-US" sz="6000" dirty="0">
                <a:latin typeface="Lato" panose="020F0502020204030203" pitchFamily="34" charset="0"/>
              </a:rPr>
              <a:t>Move the QR Code to the Silent Presenter, then put your graph/image in the middle.</a:t>
            </a:r>
          </a:p>
        </p:txBody>
      </p:sp>
    </p:spTree>
    <p:extLst>
      <p:ext uri="{BB962C8B-B14F-4D97-AF65-F5344CB8AC3E}">
        <p14:creationId xmlns:p14="http://schemas.microsoft.com/office/powerpoint/2010/main" val="318445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5052</TotalTime>
  <Words>1220</Words>
  <Application>Microsoft Office PowerPoint</Application>
  <PresentationFormat>Custom</PresentationFormat>
  <Paragraphs>185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 Black</vt:lpstr>
      <vt:lpstr>Arial</vt:lpstr>
      <vt:lpstr>Calibri Light</vt:lpstr>
      <vt:lpstr>Calibri</vt:lpstr>
      <vt:lpstr>Roboto</vt:lpstr>
      <vt:lpstr>Lato</vt:lpstr>
      <vt:lpstr>Lato Black</vt:lpstr>
      <vt:lpstr>Office Theme</vt:lpstr>
      <vt:lpstr>Main finding goes here, translated into plain English. Emphasize the important words.</vt:lpstr>
      <vt:lpstr>Color Palette</vt:lpstr>
      <vt:lpstr>Theory template. If applicable, try including your boxes-and-arrows model, but make the new component you added a different color.</vt:lpstr>
      <vt:lpstr>IBM Watson can accurately detect joy and sadness in samples of written language.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Timothy B. Gardner</cp:lastModifiedBy>
  <cp:revision>127</cp:revision>
  <dcterms:created xsi:type="dcterms:W3CDTF">2018-09-16T19:13:41Z</dcterms:created>
  <dcterms:modified xsi:type="dcterms:W3CDTF">2023-09-18T21:52:44Z</dcterms:modified>
</cp:coreProperties>
</file>