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996" r:id="rId1"/>
  </p:sldMasterIdLst>
  <p:sldIdLst>
    <p:sldId id="256" r:id="rId2"/>
  </p:sldIdLst>
  <p:sldSz cx="43891200" cy="32918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695D"/>
    <a:srgbClr val="328E87"/>
    <a:srgbClr val="3EAEA8"/>
    <a:srgbClr val="F6BB00"/>
    <a:srgbClr val="46985C"/>
    <a:srgbClr val="3DB26B"/>
    <a:srgbClr val="F5FEC6"/>
    <a:srgbClr val="53A9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7434" autoAdjust="0"/>
    <p:restoredTop sz="95489" autoAdjust="0"/>
  </p:normalViewPr>
  <p:slideViewPr>
    <p:cSldViewPr showGuides="1">
      <p:cViewPr varScale="1">
        <p:scale>
          <a:sx n="13" d="100"/>
          <a:sy n="13" d="100"/>
        </p:scale>
        <p:origin x="1732" y="140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457200" cy="457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keirakilmartin\Desktop\Bili%20Prelim%20\monthly%20p%20chart%20bilirubin%20tsb%20cop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keirakilmartin\Desktop\Bili%20Prelim%20\g%20chart%20patients%20between%20tsb%20copy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2400" b="0" dirty="0">
                <a:solidFill>
                  <a:schemeClr val="tx1"/>
                </a:solidFill>
              </a:rPr>
              <a:t>P Chart:</a:t>
            </a:r>
            <a:r>
              <a:rPr lang="en-US" sz="2400" b="0" baseline="0" dirty="0">
                <a:solidFill>
                  <a:schemeClr val="tx1"/>
                </a:solidFill>
              </a:rPr>
              <a:t> </a:t>
            </a:r>
            <a:r>
              <a:rPr lang="en-US" sz="2400" b="0" dirty="0">
                <a:solidFill>
                  <a:schemeClr val="tx1"/>
                </a:solidFill>
              </a:rPr>
              <a:t>Proportion of Eligible Infants with TsB</a:t>
            </a:r>
            <a:r>
              <a:rPr lang="en-US" sz="2400" b="0" baseline="0" dirty="0">
                <a:solidFill>
                  <a:schemeClr val="tx1"/>
                </a:solidFill>
              </a:rPr>
              <a:t> Measurements</a:t>
            </a:r>
            <a:endParaRPr lang="en-US" sz="2400" b="0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664303976473579"/>
          <c:y val="0.15067217009856135"/>
          <c:w val="0.85348565681513988"/>
          <c:h val="0.67712872317575179"/>
        </c:manualLayout>
      </c:layout>
      <c:lineChart>
        <c:grouping val="standard"/>
        <c:varyColors val="0"/>
        <c:ser>
          <c:idx val="0"/>
          <c:order val="0"/>
          <c:tx>
            <c:strRef>
              <c:f>'P Chart'!$D$1</c:f>
              <c:strCache>
                <c:ptCount val="1"/>
                <c:pt idx="0">
                  <c:v>P</c:v>
                </c:pt>
              </c:strCache>
            </c:strRef>
          </c:tx>
          <c:spPr>
            <a:ln w="31750" cap="rnd">
              <a:solidFill>
                <a:srgbClr val="3EAEA8"/>
              </a:solidFill>
              <a:round/>
            </a:ln>
            <a:effectLst/>
          </c:spPr>
          <c:marker>
            <c:symbol val="none"/>
          </c:marker>
          <c:cat>
            <c:strRef>
              <c:f>'P Chart'!$A$2:$A$31</c:f>
              <c:strCache>
                <c:ptCount val="30"/>
                <c:pt idx="0">
                  <c:v>07-2016</c:v>
                </c:pt>
                <c:pt idx="1">
                  <c:v>08-2016</c:v>
                </c:pt>
                <c:pt idx="2">
                  <c:v>09-2016</c:v>
                </c:pt>
                <c:pt idx="3">
                  <c:v>10-2016</c:v>
                </c:pt>
                <c:pt idx="4">
                  <c:v>11-2016</c:v>
                </c:pt>
                <c:pt idx="5">
                  <c:v>12-2016</c:v>
                </c:pt>
                <c:pt idx="6">
                  <c:v>01-2017</c:v>
                </c:pt>
                <c:pt idx="7">
                  <c:v>02-2017</c:v>
                </c:pt>
                <c:pt idx="8">
                  <c:v>03-2017</c:v>
                </c:pt>
                <c:pt idx="9">
                  <c:v>04-2017</c:v>
                </c:pt>
                <c:pt idx="10">
                  <c:v>05-2017</c:v>
                </c:pt>
                <c:pt idx="11">
                  <c:v>06-2017</c:v>
                </c:pt>
                <c:pt idx="12">
                  <c:v>07-2017</c:v>
                </c:pt>
                <c:pt idx="13">
                  <c:v>08-2017</c:v>
                </c:pt>
                <c:pt idx="14">
                  <c:v>09-2017</c:v>
                </c:pt>
                <c:pt idx="15">
                  <c:v>10-2017</c:v>
                </c:pt>
                <c:pt idx="16">
                  <c:v>11-2017</c:v>
                </c:pt>
                <c:pt idx="17">
                  <c:v>12-2017</c:v>
                </c:pt>
                <c:pt idx="18">
                  <c:v>01-2018</c:v>
                </c:pt>
                <c:pt idx="19">
                  <c:v>02-2018</c:v>
                </c:pt>
                <c:pt idx="20">
                  <c:v>03-2018</c:v>
                </c:pt>
                <c:pt idx="21">
                  <c:v>04-2018</c:v>
                </c:pt>
                <c:pt idx="22">
                  <c:v>05-2018</c:v>
                </c:pt>
                <c:pt idx="23">
                  <c:v>06-2018</c:v>
                </c:pt>
                <c:pt idx="24">
                  <c:v>07-2018</c:v>
                </c:pt>
                <c:pt idx="25">
                  <c:v>08-2018</c:v>
                </c:pt>
                <c:pt idx="26">
                  <c:v>09-2018</c:v>
                </c:pt>
                <c:pt idx="27">
                  <c:v>10-2018</c:v>
                </c:pt>
                <c:pt idx="28">
                  <c:v>11-2018</c:v>
                </c:pt>
                <c:pt idx="29">
                  <c:v>12-2018</c:v>
                </c:pt>
              </c:strCache>
            </c:strRef>
          </c:cat>
          <c:val>
            <c:numRef>
              <c:f>'P Chart'!$D$2:$D$31</c:f>
              <c:numCache>
                <c:formatCode>0.00</c:formatCode>
                <c:ptCount val="30"/>
                <c:pt idx="0">
                  <c:v>0.15555555555555556</c:v>
                </c:pt>
                <c:pt idx="1">
                  <c:v>0.1206896551724138</c:v>
                </c:pt>
                <c:pt idx="2">
                  <c:v>0.27894736842105261</c:v>
                </c:pt>
                <c:pt idx="3">
                  <c:v>0.13749999999999998</c:v>
                </c:pt>
                <c:pt idx="4">
                  <c:v>0</c:v>
                </c:pt>
                <c:pt idx="5">
                  <c:v>0.35517241379310349</c:v>
                </c:pt>
                <c:pt idx="6">
                  <c:v>0.31111111111111112</c:v>
                </c:pt>
                <c:pt idx="7">
                  <c:v>0</c:v>
                </c:pt>
                <c:pt idx="8">
                  <c:v>0.16</c:v>
                </c:pt>
                <c:pt idx="9">
                  <c:v>0.59230769230769231</c:v>
                </c:pt>
                <c:pt idx="10">
                  <c:v>0.88461538461538458</c:v>
                </c:pt>
                <c:pt idx="11">
                  <c:v>0.13947368421052631</c:v>
                </c:pt>
                <c:pt idx="12">
                  <c:v>0.1735294117647059</c:v>
                </c:pt>
                <c:pt idx="13">
                  <c:v>0.17500000000000002</c:v>
                </c:pt>
                <c:pt idx="14">
                  <c:v>0.27272727272727271</c:v>
                </c:pt>
                <c:pt idx="15">
                  <c:v>0.6428571428571429</c:v>
                </c:pt>
                <c:pt idx="16">
                  <c:v>0.1735294117647059</c:v>
                </c:pt>
                <c:pt idx="17">
                  <c:v>0.44230769230769229</c:v>
                </c:pt>
                <c:pt idx="18">
                  <c:v>0.45238095238095238</c:v>
                </c:pt>
                <c:pt idx="19">
                  <c:v>8.5294117647058826E-2</c:v>
                </c:pt>
                <c:pt idx="20">
                  <c:v>0.37826086956521737</c:v>
                </c:pt>
                <c:pt idx="21">
                  <c:v>8.5294117647058826E-2</c:v>
                </c:pt>
                <c:pt idx="22">
                  <c:v>0.11724137931034483</c:v>
                </c:pt>
                <c:pt idx="23">
                  <c:v>5.7142857142857141E-2</c:v>
                </c:pt>
                <c:pt idx="24">
                  <c:v>0</c:v>
                </c:pt>
                <c:pt idx="25">
                  <c:v>0.26410256410256411</c:v>
                </c:pt>
                <c:pt idx="26">
                  <c:v>0.10930232558139535</c:v>
                </c:pt>
                <c:pt idx="27">
                  <c:v>0</c:v>
                </c:pt>
                <c:pt idx="28">
                  <c:v>0</c:v>
                </c:pt>
                <c:pt idx="29">
                  <c:v>0.29615384615384616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E64-9C43-808A-B15C1C2A4712}"/>
            </c:ext>
          </c:extLst>
        </c:ser>
        <c:ser>
          <c:idx val="1"/>
          <c:order val="1"/>
          <c:tx>
            <c:strRef>
              <c:f>'P Chart'!$E$1</c:f>
              <c:strCache>
                <c:ptCount val="1"/>
                <c:pt idx="0">
                  <c:v>UCL</c:v>
                </c:pt>
              </c:strCache>
            </c:strRef>
          </c:tx>
          <c:spPr>
            <a:ln w="31750" cap="rnd">
              <a:solidFill>
                <a:srgbClr val="14695D"/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'P Chart'!$A$2:$A$31</c:f>
              <c:strCache>
                <c:ptCount val="30"/>
                <c:pt idx="0">
                  <c:v>07-2016</c:v>
                </c:pt>
                <c:pt idx="1">
                  <c:v>08-2016</c:v>
                </c:pt>
                <c:pt idx="2">
                  <c:v>09-2016</c:v>
                </c:pt>
                <c:pt idx="3">
                  <c:v>10-2016</c:v>
                </c:pt>
                <c:pt idx="4">
                  <c:v>11-2016</c:v>
                </c:pt>
                <c:pt idx="5">
                  <c:v>12-2016</c:v>
                </c:pt>
                <c:pt idx="6">
                  <c:v>01-2017</c:v>
                </c:pt>
                <c:pt idx="7">
                  <c:v>02-2017</c:v>
                </c:pt>
                <c:pt idx="8">
                  <c:v>03-2017</c:v>
                </c:pt>
                <c:pt idx="9">
                  <c:v>04-2017</c:v>
                </c:pt>
                <c:pt idx="10">
                  <c:v>05-2017</c:v>
                </c:pt>
                <c:pt idx="11">
                  <c:v>06-2017</c:v>
                </c:pt>
                <c:pt idx="12">
                  <c:v>07-2017</c:v>
                </c:pt>
                <c:pt idx="13">
                  <c:v>08-2017</c:v>
                </c:pt>
                <c:pt idx="14">
                  <c:v>09-2017</c:v>
                </c:pt>
                <c:pt idx="15">
                  <c:v>10-2017</c:v>
                </c:pt>
                <c:pt idx="16">
                  <c:v>11-2017</c:v>
                </c:pt>
                <c:pt idx="17">
                  <c:v>12-2017</c:v>
                </c:pt>
                <c:pt idx="18">
                  <c:v>01-2018</c:v>
                </c:pt>
                <c:pt idx="19">
                  <c:v>02-2018</c:v>
                </c:pt>
                <c:pt idx="20">
                  <c:v>03-2018</c:v>
                </c:pt>
                <c:pt idx="21">
                  <c:v>04-2018</c:v>
                </c:pt>
                <c:pt idx="22">
                  <c:v>05-2018</c:v>
                </c:pt>
                <c:pt idx="23">
                  <c:v>06-2018</c:v>
                </c:pt>
                <c:pt idx="24">
                  <c:v>07-2018</c:v>
                </c:pt>
                <c:pt idx="25">
                  <c:v>08-2018</c:v>
                </c:pt>
                <c:pt idx="26">
                  <c:v>09-2018</c:v>
                </c:pt>
                <c:pt idx="27">
                  <c:v>10-2018</c:v>
                </c:pt>
                <c:pt idx="28">
                  <c:v>11-2018</c:v>
                </c:pt>
                <c:pt idx="29">
                  <c:v>12-2018</c:v>
                </c:pt>
              </c:strCache>
            </c:strRef>
          </c:cat>
          <c:val>
            <c:numRef>
              <c:f>'P Chart'!$E$2:$E$31</c:f>
              <c:numCache>
                <c:formatCode>0.00</c:formatCode>
                <c:ptCount val="30"/>
                <c:pt idx="0">
                  <c:v>0.40940462458210397</c:v>
                </c:pt>
                <c:pt idx="1">
                  <c:v>0.43252808798070996</c:v>
                </c:pt>
                <c:pt idx="2">
                  <c:v>0.48565670334619659</c:v>
                </c:pt>
                <c:pt idx="3">
                  <c:v>0.45492260171126175</c:v>
                </c:pt>
                <c:pt idx="4">
                  <c:v>0.45492260171126175</c:v>
                </c:pt>
                <c:pt idx="5">
                  <c:v>0.43252808798070996</c:v>
                </c:pt>
                <c:pt idx="6">
                  <c:v>0.49329603150028267</c:v>
                </c:pt>
                <c:pt idx="7">
                  <c:v>0.46025761526871567</c:v>
                </c:pt>
                <c:pt idx="8">
                  <c:v>0.44991097905178945</c:v>
                </c:pt>
                <c:pt idx="9">
                  <c:v>0.54390609382422461</c:v>
                </c:pt>
                <c:pt idx="10">
                  <c:v>0.44519134284763717</c:v>
                </c:pt>
                <c:pt idx="11">
                  <c:v>0.40400280384064036</c:v>
                </c:pt>
                <c:pt idx="12">
                  <c:v>0.41527632665863656</c:v>
                </c:pt>
                <c:pt idx="13">
                  <c:v>0.45492260171126175</c:v>
                </c:pt>
                <c:pt idx="14">
                  <c:v>0.41841038935548014</c:v>
                </c:pt>
                <c:pt idx="15">
                  <c:v>0.43652229604357096</c:v>
                </c:pt>
                <c:pt idx="16">
                  <c:v>0.41527632665863656</c:v>
                </c:pt>
                <c:pt idx="17">
                  <c:v>0.44519134284763717</c:v>
                </c:pt>
                <c:pt idx="18">
                  <c:v>0.47204918863945722</c:v>
                </c:pt>
                <c:pt idx="19">
                  <c:v>0.41527632665863656</c:v>
                </c:pt>
                <c:pt idx="20">
                  <c:v>0.46025761526871567</c:v>
                </c:pt>
                <c:pt idx="21">
                  <c:v>0.41527632665863656</c:v>
                </c:pt>
                <c:pt idx="22">
                  <c:v>0.43252808798070996</c:v>
                </c:pt>
                <c:pt idx="23">
                  <c:v>0.39438083791640932</c:v>
                </c:pt>
                <c:pt idx="24">
                  <c:v>0.45492260171126175</c:v>
                </c:pt>
                <c:pt idx="25">
                  <c:v>0.40145908499183192</c:v>
                </c:pt>
                <c:pt idx="26">
                  <c:v>0.39218768661405901</c:v>
                </c:pt>
                <c:pt idx="27">
                  <c:v>0.40145908499183192</c:v>
                </c:pt>
                <c:pt idx="28">
                  <c:v>0.40940462458210397</c:v>
                </c:pt>
                <c:pt idx="29">
                  <c:v>0.44519134284763717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E64-9C43-808A-B15C1C2A4712}"/>
            </c:ext>
          </c:extLst>
        </c:ser>
        <c:ser>
          <c:idx val="2"/>
          <c:order val="2"/>
          <c:tx>
            <c:strRef>
              <c:f>'P Chart'!$F$1</c:f>
              <c:strCache>
                <c:ptCount val="1"/>
                <c:pt idx="0">
                  <c:v>+2 sigma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cat>
            <c:strRef>
              <c:f>'P Chart'!$A$2:$A$31</c:f>
              <c:strCache>
                <c:ptCount val="30"/>
                <c:pt idx="0">
                  <c:v>07-2016</c:v>
                </c:pt>
                <c:pt idx="1">
                  <c:v>08-2016</c:v>
                </c:pt>
                <c:pt idx="2">
                  <c:v>09-2016</c:v>
                </c:pt>
                <c:pt idx="3">
                  <c:v>10-2016</c:v>
                </c:pt>
                <c:pt idx="4">
                  <c:v>11-2016</c:v>
                </c:pt>
                <c:pt idx="5">
                  <c:v>12-2016</c:v>
                </c:pt>
                <c:pt idx="6">
                  <c:v>01-2017</c:v>
                </c:pt>
                <c:pt idx="7">
                  <c:v>02-2017</c:v>
                </c:pt>
                <c:pt idx="8">
                  <c:v>03-2017</c:v>
                </c:pt>
                <c:pt idx="9">
                  <c:v>04-2017</c:v>
                </c:pt>
                <c:pt idx="10">
                  <c:v>05-2017</c:v>
                </c:pt>
                <c:pt idx="11">
                  <c:v>06-2017</c:v>
                </c:pt>
                <c:pt idx="12">
                  <c:v>07-2017</c:v>
                </c:pt>
                <c:pt idx="13">
                  <c:v>08-2017</c:v>
                </c:pt>
                <c:pt idx="14">
                  <c:v>09-2017</c:v>
                </c:pt>
                <c:pt idx="15">
                  <c:v>10-2017</c:v>
                </c:pt>
                <c:pt idx="16">
                  <c:v>11-2017</c:v>
                </c:pt>
                <c:pt idx="17">
                  <c:v>12-2017</c:v>
                </c:pt>
                <c:pt idx="18">
                  <c:v>01-2018</c:v>
                </c:pt>
                <c:pt idx="19">
                  <c:v>02-2018</c:v>
                </c:pt>
                <c:pt idx="20">
                  <c:v>03-2018</c:v>
                </c:pt>
                <c:pt idx="21">
                  <c:v>04-2018</c:v>
                </c:pt>
                <c:pt idx="22">
                  <c:v>05-2018</c:v>
                </c:pt>
                <c:pt idx="23">
                  <c:v>06-2018</c:v>
                </c:pt>
                <c:pt idx="24">
                  <c:v>07-2018</c:v>
                </c:pt>
                <c:pt idx="25">
                  <c:v>08-2018</c:v>
                </c:pt>
                <c:pt idx="26">
                  <c:v>09-2018</c:v>
                </c:pt>
                <c:pt idx="27">
                  <c:v>10-2018</c:v>
                </c:pt>
                <c:pt idx="28">
                  <c:v>11-2018</c:v>
                </c:pt>
                <c:pt idx="29">
                  <c:v>12-2018</c:v>
                </c:pt>
              </c:strCache>
            </c:strRef>
          </c:cat>
          <c:val>
            <c:numRef>
              <c:f>'P Chart'!$F$2:$F$31</c:f>
              <c:numCache>
                <c:formatCode>0.00</c:formatCode>
                <c:ptCount val="30"/>
                <c:pt idx="0">
                  <c:v>0.34189403379929495</c:v>
                </c:pt>
                <c:pt idx="1">
                  <c:v>0.35730967606503228</c:v>
                </c:pt>
                <c:pt idx="2">
                  <c:v>0.3927287529753567</c:v>
                </c:pt>
                <c:pt idx="3">
                  <c:v>0.37223935188540019</c:v>
                </c:pt>
                <c:pt idx="4">
                  <c:v>0.37223935188540019</c:v>
                </c:pt>
                <c:pt idx="5">
                  <c:v>0.35730967606503228</c:v>
                </c:pt>
                <c:pt idx="6">
                  <c:v>0.39782163841141405</c:v>
                </c:pt>
                <c:pt idx="7">
                  <c:v>0.37579602759036945</c:v>
                </c:pt>
                <c:pt idx="8">
                  <c:v>0.3688982701124186</c:v>
                </c:pt>
                <c:pt idx="9">
                  <c:v>0.43156167996070877</c:v>
                </c:pt>
                <c:pt idx="10">
                  <c:v>0.36575184597631716</c:v>
                </c:pt>
                <c:pt idx="11">
                  <c:v>0.33829281997165261</c:v>
                </c:pt>
                <c:pt idx="12">
                  <c:v>0.3458085018503167</c:v>
                </c:pt>
                <c:pt idx="13">
                  <c:v>0.37223935188540019</c:v>
                </c:pt>
                <c:pt idx="14">
                  <c:v>0.34789787698154573</c:v>
                </c:pt>
                <c:pt idx="15">
                  <c:v>0.35997248144027294</c:v>
                </c:pt>
                <c:pt idx="16">
                  <c:v>0.3458085018503167</c:v>
                </c:pt>
                <c:pt idx="17">
                  <c:v>0.36575184597631716</c:v>
                </c:pt>
                <c:pt idx="18">
                  <c:v>0.38365707650419711</c:v>
                </c:pt>
                <c:pt idx="19">
                  <c:v>0.3458085018503167</c:v>
                </c:pt>
                <c:pt idx="20">
                  <c:v>0.37579602759036945</c:v>
                </c:pt>
                <c:pt idx="21">
                  <c:v>0.3458085018503167</c:v>
                </c:pt>
                <c:pt idx="22">
                  <c:v>0.35730967606503228</c:v>
                </c:pt>
                <c:pt idx="23">
                  <c:v>0.33187817602216524</c:v>
                </c:pt>
                <c:pt idx="24">
                  <c:v>0.37223935188540019</c:v>
                </c:pt>
                <c:pt idx="25">
                  <c:v>0.33659700740578025</c:v>
                </c:pt>
                <c:pt idx="26">
                  <c:v>0.33041607515393168</c:v>
                </c:pt>
                <c:pt idx="27">
                  <c:v>0.33659700740578025</c:v>
                </c:pt>
                <c:pt idx="28">
                  <c:v>0.34189403379929495</c:v>
                </c:pt>
                <c:pt idx="29">
                  <c:v>0.36575184597631716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E64-9C43-808A-B15C1C2A4712}"/>
            </c:ext>
          </c:extLst>
        </c:ser>
        <c:ser>
          <c:idx val="3"/>
          <c:order val="3"/>
          <c:tx>
            <c:strRef>
              <c:f>'P Chart'!$G$1</c:f>
              <c:strCache>
                <c:ptCount val="1"/>
                <c:pt idx="0">
                  <c:v>+1 sigma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cat>
            <c:strRef>
              <c:f>'P Chart'!$A$2:$A$31</c:f>
              <c:strCache>
                <c:ptCount val="30"/>
                <c:pt idx="0">
                  <c:v>07-2016</c:v>
                </c:pt>
                <c:pt idx="1">
                  <c:v>08-2016</c:v>
                </c:pt>
                <c:pt idx="2">
                  <c:v>09-2016</c:v>
                </c:pt>
                <c:pt idx="3">
                  <c:v>10-2016</c:v>
                </c:pt>
                <c:pt idx="4">
                  <c:v>11-2016</c:v>
                </c:pt>
                <c:pt idx="5">
                  <c:v>12-2016</c:v>
                </c:pt>
                <c:pt idx="6">
                  <c:v>01-2017</c:v>
                </c:pt>
                <c:pt idx="7">
                  <c:v>02-2017</c:v>
                </c:pt>
                <c:pt idx="8">
                  <c:v>03-2017</c:v>
                </c:pt>
                <c:pt idx="9">
                  <c:v>04-2017</c:v>
                </c:pt>
                <c:pt idx="10">
                  <c:v>05-2017</c:v>
                </c:pt>
                <c:pt idx="11">
                  <c:v>06-2017</c:v>
                </c:pt>
                <c:pt idx="12">
                  <c:v>07-2017</c:v>
                </c:pt>
                <c:pt idx="13">
                  <c:v>08-2017</c:v>
                </c:pt>
                <c:pt idx="14">
                  <c:v>09-2017</c:v>
                </c:pt>
                <c:pt idx="15">
                  <c:v>10-2017</c:v>
                </c:pt>
                <c:pt idx="16">
                  <c:v>11-2017</c:v>
                </c:pt>
                <c:pt idx="17">
                  <c:v>12-2017</c:v>
                </c:pt>
                <c:pt idx="18">
                  <c:v>01-2018</c:v>
                </c:pt>
                <c:pt idx="19">
                  <c:v>02-2018</c:v>
                </c:pt>
                <c:pt idx="20">
                  <c:v>03-2018</c:v>
                </c:pt>
                <c:pt idx="21">
                  <c:v>04-2018</c:v>
                </c:pt>
                <c:pt idx="22">
                  <c:v>05-2018</c:v>
                </c:pt>
                <c:pt idx="23">
                  <c:v>06-2018</c:v>
                </c:pt>
                <c:pt idx="24">
                  <c:v>07-2018</c:v>
                </c:pt>
                <c:pt idx="25">
                  <c:v>08-2018</c:v>
                </c:pt>
                <c:pt idx="26">
                  <c:v>09-2018</c:v>
                </c:pt>
                <c:pt idx="27">
                  <c:v>10-2018</c:v>
                </c:pt>
                <c:pt idx="28">
                  <c:v>11-2018</c:v>
                </c:pt>
                <c:pt idx="29">
                  <c:v>12-2018</c:v>
                </c:pt>
              </c:strCache>
            </c:strRef>
          </c:cat>
          <c:val>
            <c:numRef>
              <c:f>'P Chart'!$G$2:$G$31</c:f>
              <c:numCache>
                <c:formatCode>0.00</c:formatCode>
                <c:ptCount val="30"/>
                <c:pt idx="0">
                  <c:v>0.27438344301648598</c:v>
                </c:pt>
                <c:pt idx="1">
                  <c:v>0.28209126414935465</c:v>
                </c:pt>
                <c:pt idx="2">
                  <c:v>0.29980080260451686</c:v>
                </c:pt>
                <c:pt idx="3">
                  <c:v>0.28955610205953858</c:v>
                </c:pt>
                <c:pt idx="4">
                  <c:v>0.28955610205953858</c:v>
                </c:pt>
                <c:pt idx="5">
                  <c:v>0.28209126414935465</c:v>
                </c:pt>
                <c:pt idx="6">
                  <c:v>0.30234724532254553</c:v>
                </c:pt>
                <c:pt idx="7">
                  <c:v>0.29133443991202324</c:v>
                </c:pt>
                <c:pt idx="8">
                  <c:v>0.28788556117304781</c:v>
                </c:pt>
                <c:pt idx="9">
                  <c:v>0.31921726609719286</c:v>
                </c:pt>
                <c:pt idx="10">
                  <c:v>0.28631234910499703</c:v>
                </c:pt>
                <c:pt idx="11">
                  <c:v>0.27258283610266476</c:v>
                </c:pt>
                <c:pt idx="12">
                  <c:v>0.27634067704199683</c:v>
                </c:pt>
                <c:pt idx="13">
                  <c:v>0.28955610205953858</c:v>
                </c:pt>
                <c:pt idx="14">
                  <c:v>0.27738536460761137</c:v>
                </c:pt>
                <c:pt idx="15">
                  <c:v>0.28342266683697498</c:v>
                </c:pt>
                <c:pt idx="16">
                  <c:v>0.27634067704199683</c:v>
                </c:pt>
                <c:pt idx="17">
                  <c:v>0.28631234910499703</c:v>
                </c:pt>
                <c:pt idx="18">
                  <c:v>0.29526496436893707</c:v>
                </c:pt>
                <c:pt idx="19">
                  <c:v>0.27634067704199683</c:v>
                </c:pt>
                <c:pt idx="20">
                  <c:v>0.29133443991202324</c:v>
                </c:pt>
                <c:pt idx="21">
                  <c:v>0.27634067704199683</c:v>
                </c:pt>
                <c:pt idx="22">
                  <c:v>0.28209126414935465</c:v>
                </c:pt>
                <c:pt idx="23">
                  <c:v>0.2693755141279211</c:v>
                </c:pt>
                <c:pt idx="24">
                  <c:v>0.28955610205953858</c:v>
                </c:pt>
                <c:pt idx="25">
                  <c:v>0.27173492981972863</c:v>
                </c:pt>
                <c:pt idx="26">
                  <c:v>0.26864446369380435</c:v>
                </c:pt>
                <c:pt idx="27">
                  <c:v>0.27173492981972863</c:v>
                </c:pt>
                <c:pt idx="28">
                  <c:v>0.27438344301648598</c:v>
                </c:pt>
                <c:pt idx="29">
                  <c:v>0.28631234910499703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E64-9C43-808A-B15C1C2A4712}"/>
            </c:ext>
          </c:extLst>
        </c:ser>
        <c:ser>
          <c:idx val="4"/>
          <c:order val="4"/>
          <c:tx>
            <c:strRef>
              <c:f>'P Chart'!$H$1</c:f>
              <c:strCache>
                <c:ptCount val="1"/>
                <c:pt idx="0">
                  <c:v>Average</c:v>
                </c:pt>
              </c:strCache>
            </c:strRef>
          </c:tx>
          <c:spPr>
            <a:ln w="31750" cap="rnd">
              <a:solidFill>
                <a:schemeClr val="accent6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15"/>
              <c:layout>
                <c:manualLayout>
                  <c:x val="-5.6996076059482609E-3"/>
                  <c:y val="-2.04456585783919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E64-9C43-808A-B15C1C2A47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 Chart'!$A$2:$A$31</c:f>
              <c:strCache>
                <c:ptCount val="30"/>
                <c:pt idx="0">
                  <c:v>07-2016</c:v>
                </c:pt>
                <c:pt idx="1">
                  <c:v>08-2016</c:v>
                </c:pt>
                <c:pt idx="2">
                  <c:v>09-2016</c:v>
                </c:pt>
                <c:pt idx="3">
                  <c:v>10-2016</c:v>
                </c:pt>
                <c:pt idx="4">
                  <c:v>11-2016</c:v>
                </c:pt>
                <c:pt idx="5">
                  <c:v>12-2016</c:v>
                </c:pt>
                <c:pt idx="6">
                  <c:v>01-2017</c:v>
                </c:pt>
                <c:pt idx="7">
                  <c:v>02-2017</c:v>
                </c:pt>
                <c:pt idx="8">
                  <c:v>03-2017</c:v>
                </c:pt>
                <c:pt idx="9">
                  <c:v>04-2017</c:v>
                </c:pt>
                <c:pt idx="10">
                  <c:v>05-2017</c:v>
                </c:pt>
                <c:pt idx="11">
                  <c:v>06-2017</c:v>
                </c:pt>
                <c:pt idx="12">
                  <c:v>07-2017</c:v>
                </c:pt>
                <c:pt idx="13">
                  <c:v>08-2017</c:v>
                </c:pt>
                <c:pt idx="14">
                  <c:v>09-2017</c:v>
                </c:pt>
                <c:pt idx="15">
                  <c:v>10-2017</c:v>
                </c:pt>
                <c:pt idx="16">
                  <c:v>11-2017</c:v>
                </c:pt>
                <c:pt idx="17">
                  <c:v>12-2017</c:v>
                </c:pt>
                <c:pt idx="18">
                  <c:v>01-2018</c:v>
                </c:pt>
                <c:pt idx="19">
                  <c:v>02-2018</c:v>
                </c:pt>
                <c:pt idx="20">
                  <c:v>03-2018</c:v>
                </c:pt>
                <c:pt idx="21">
                  <c:v>04-2018</c:v>
                </c:pt>
                <c:pt idx="22">
                  <c:v>05-2018</c:v>
                </c:pt>
                <c:pt idx="23">
                  <c:v>06-2018</c:v>
                </c:pt>
                <c:pt idx="24">
                  <c:v>07-2018</c:v>
                </c:pt>
                <c:pt idx="25">
                  <c:v>08-2018</c:v>
                </c:pt>
                <c:pt idx="26">
                  <c:v>09-2018</c:v>
                </c:pt>
                <c:pt idx="27">
                  <c:v>10-2018</c:v>
                </c:pt>
                <c:pt idx="28">
                  <c:v>11-2018</c:v>
                </c:pt>
                <c:pt idx="29">
                  <c:v>12-2018</c:v>
                </c:pt>
              </c:strCache>
            </c:strRef>
          </c:cat>
          <c:val>
            <c:numRef>
              <c:f>'P Chart'!$H$2:$H$31</c:f>
              <c:numCache>
                <c:formatCode>0.00</c:formatCode>
                <c:ptCount val="30"/>
                <c:pt idx="0">
                  <c:v>0.20687285223367699</c:v>
                </c:pt>
                <c:pt idx="1">
                  <c:v>0.20687285223367699</c:v>
                </c:pt>
                <c:pt idx="2">
                  <c:v>0.20687285223367699</c:v>
                </c:pt>
                <c:pt idx="3">
                  <c:v>0.20687285223367699</c:v>
                </c:pt>
                <c:pt idx="4">
                  <c:v>0.20687285223367699</c:v>
                </c:pt>
                <c:pt idx="5">
                  <c:v>0.20687285223367699</c:v>
                </c:pt>
                <c:pt idx="6">
                  <c:v>0.20687285223367699</c:v>
                </c:pt>
                <c:pt idx="7">
                  <c:v>0.20687285223367699</c:v>
                </c:pt>
                <c:pt idx="8">
                  <c:v>0.20687285223367699</c:v>
                </c:pt>
                <c:pt idx="9">
                  <c:v>0.20687285223367699</c:v>
                </c:pt>
                <c:pt idx="10">
                  <c:v>0.20687285223367699</c:v>
                </c:pt>
                <c:pt idx="11">
                  <c:v>0.20687285223367699</c:v>
                </c:pt>
                <c:pt idx="12">
                  <c:v>0.20687285223367699</c:v>
                </c:pt>
                <c:pt idx="13">
                  <c:v>0.20687285223367699</c:v>
                </c:pt>
                <c:pt idx="14">
                  <c:v>0.20687285223367699</c:v>
                </c:pt>
                <c:pt idx="15">
                  <c:v>0.20687285223367699</c:v>
                </c:pt>
                <c:pt idx="16">
                  <c:v>0.20687285223367699</c:v>
                </c:pt>
                <c:pt idx="17">
                  <c:v>0.20687285223367699</c:v>
                </c:pt>
                <c:pt idx="18">
                  <c:v>0.20687285223367699</c:v>
                </c:pt>
                <c:pt idx="19">
                  <c:v>0.20687285223367699</c:v>
                </c:pt>
                <c:pt idx="20">
                  <c:v>0.20687285223367699</c:v>
                </c:pt>
                <c:pt idx="21">
                  <c:v>0.20687285223367699</c:v>
                </c:pt>
                <c:pt idx="22">
                  <c:v>0.20687285223367699</c:v>
                </c:pt>
                <c:pt idx="23">
                  <c:v>0.20687285223367699</c:v>
                </c:pt>
                <c:pt idx="24">
                  <c:v>0.20687285223367699</c:v>
                </c:pt>
                <c:pt idx="25">
                  <c:v>0.20687285223367699</c:v>
                </c:pt>
                <c:pt idx="26">
                  <c:v>0.20687285223367699</c:v>
                </c:pt>
                <c:pt idx="27">
                  <c:v>0.20687285223367699</c:v>
                </c:pt>
                <c:pt idx="28">
                  <c:v>0.20687285223367699</c:v>
                </c:pt>
                <c:pt idx="29">
                  <c:v>0.20687285223367699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0E64-9C43-808A-B15C1C2A4712}"/>
            </c:ext>
          </c:extLst>
        </c:ser>
        <c:ser>
          <c:idx val="5"/>
          <c:order val="5"/>
          <c:tx>
            <c:strRef>
              <c:f>'P Chart'!$I$1</c:f>
              <c:strCache>
                <c:ptCount val="1"/>
                <c:pt idx="0">
                  <c:v>-1 sigma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cat>
            <c:strRef>
              <c:f>'P Chart'!$A$2:$A$31</c:f>
              <c:strCache>
                <c:ptCount val="30"/>
                <c:pt idx="0">
                  <c:v>07-2016</c:v>
                </c:pt>
                <c:pt idx="1">
                  <c:v>08-2016</c:v>
                </c:pt>
                <c:pt idx="2">
                  <c:v>09-2016</c:v>
                </c:pt>
                <c:pt idx="3">
                  <c:v>10-2016</c:v>
                </c:pt>
                <c:pt idx="4">
                  <c:v>11-2016</c:v>
                </c:pt>
                <c:pt idx="5">
                  <c:v>12-2016</c:v>
                </c:pt>
                <c:pt idx="6">
                  <c:v>01-2017</c:v>
                </c:pt>
                <c:pt idx="7">
                  <c:v>02-2017</c:v>
                </c:pt>
                <c:pt idx="8">
                  <c:v>03-2017</c:v>
                </c:pt>
                <c:pt idx="9">
                  <c:v>04-2017</c:v>
                </c:pt>
                <c:pt idx="10">
                  <c:v>05-2017</c:v>
                </c:pt>
                <c:pt idx="11">
                  <c:v>06-2017</c:v>
                </c:pt>
                <c:pt idx="12">
                  <c:v>07-2017</c:v>
                </c:pt>
                <c:pt idx="13">
                  <c:v>08-2017</c:v>
                </c:pt>
                <c:pt idx="14">
                  <c:v>09-2017</c:v>
                </c:pt>
                <c:pt idx="15">
                  <c:v>10-2017</c:v>
                </c:pt>
                <c:pt idx="16">
                  <c:v>11-2017</c:v>
                </c:pt>
                <c:pt idx="17">
                  <c:v>12-2017</c:v>
                </c:pt>
                <c:pt idx="18">
                  <c:v>01-2018</c:v>
                </c:pt>
                <c:pt idx="19">
                  <c:v>02-2018</c:v>
                </c:pt>
                <c:pt idx="20">
                  <c:v>03-2018</c:v>
                </c:pt>
                <c:pt idx="21">
                  <c:v>04-2018</c:v>
                </c:pt>
                <c:pt idx="22">
                  <c:v>05-2018</c:v>
                </c:pt>
                <c:pt idx="23">
                  <c:v>06-2018</c:v>
                </c:pt>
                <c:pt idx="24">
                  <c:v>07-2018</c:v>
                </c:pt>
                <c:pt idx="25">
                  <c:v>08-2018</c:v>
                </c:pt>
                <c:pt idx="26">
                  <c:v>09-2018</c:v>
                </c:pt>
                <c:pt idx="27">
                  <c:v>10-2018</c:v>
                </c:pt>
                <c:pt idx="28">
                  <c:v>11-2018</c:v>
                </c:pt>
                <c:pt idx="29">
                  <c:v>12-2018</c:v>
                </c:pt>
              </c:strCache>
            </c:strRef>
          </c:cat>
          <c:val>
            <c:numRef>
              <c:f>'P Chart'!$I$2:$I$31</c:f>
              <c:numCache>
                <c:formatCode>0.00</c:formatCode>
                <c:ptCount val="30"/>
                <c:pt idx="0">
                  <c:v>0.139362261450868</c:v>
                </c:pt>
                <c:pt idx="1">
                  <c:v>0.13165444031799933</c:v>
                </c:pt>
                <c:pt idx="2">
                  <c:v>0.11394490186283714</c:v>
                </c:pt>
                <c:pt idx="3">
                  <c:v>0.12418960240781539</c:v>
                </c:pt>
                <c:pt idx="4">
                  <c:v>0.12418960240781539</c:v>
                </c:pt>
                <c:pt idx="5">
                  <c:v>0.13165444031799933</c:v>
                </c:pt>
                <c:pt idx="6">
                  <c:v>0.11139845914480845</c:v>
                </c:pt>
                <c:pt idx="7">
                  <c:v>0.12241126455533077</c:v>
                </c:pt>
                <c:pt idx="8">
                  <c:v>0.12586014329430617</c:v>
                </c:pt>
                <c:pt idx="9">
                  <c:v>9.4528438370161103E-2</c:v>
                </c:pt>
                <c:pt idx="10">
                  <c:v>0.12743335536235692</c:v>
                </c:pt>
                <c:pt idx="11">
                  <c:v>0.14116286836468919</c:v>
                </c:pt>
                <c:pt idx="12">
                  <c:v>0.13740502742535715</c:v>
                </c:pt>
                <c:pt idx="13">
                  <c:v>0.12418960240781539</c:v>
                </c:pt>
                <c:pt idx="14">
                  <c:v>0.13636033985974261</c:v>
                </c:pt>
                <c:pt idx="15">
                  <c:v>0.130323037630379</c:v>
                </c:pt>
                <c:pt idx="16">
                  <c:v>0.13740502742535715</c:v>
                </c:pt>
                <c:pt idx="17">
                  <c:v>0.12743335536235692</c:v>
                </c:pt>
                <c:pt idx="18">
                  <c:v>0.11848074009841691</c:v>
                </c:pt>
                <c:pt idx="19">
                  <c:v>0.13740502742535715</c:v>
                </c:pt>
                <c:pt idx="20">
                  <c:v>0.12241126455533077</c:v>
                </c:pt>
                <c:pt idx="21">
                  <c:v>0.13740502742535715</c:v>
                </c:pt>
                <c:pt idx="22">
                  <c:v>0.13165444031799933</c:v>
                </c:pt>
                <c:pt idx="23">
                  <c:v>0.14437019033943288</c:v>
                </c:pt>
                <c:pt idx="24">
                  <c:v>0.12418960240781539</c:v>
                </c:pt>
                <c:pt idx="25">
                  <c:v>0.14201077464762535</c:v>
                </c:pt>
                <c:pt idx="26">
                  <c:v>0.14510124077354963</c:v>
                </c:pt>
                <c:pt idx="27">
                  <c:v>0.14201077464762535</c:v>
                </c:pt>
                <c:pt idx="28">
                  <c:v>0.139362261450868</c:v>
                </c:pt>
                <c:pt idx="29">
                  <c:v>0.12743335536235692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0E64-9C43-808A-B15C1C2A4712}"/>
            </c:ext>
          </c:extLst>
        </c:ser>
        <c:ser>
          <c:idx val="6"/>
          <c:order val="6"/>
          <c:tx>
            <c:strRef>
              <c:f>'P Chart'!$J$1</c:f>
              <c:strCache>
                <c:ptCount val="1"/>
                <c:pt idx="0">
                  <c:v>-2 sigma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cat>
            <c:strRef>
              <c:f>'P Chart'!$A$2:$A$31</c:f>
              <c:strCache>
                <c:ptCount val="30"/>
                <c:pt idx="0">
                  <c:v>07-2016</c:v>
                </c:pt>
                <c:pt idx="1">
                  <c:v>08-2016</c:v>
                </c:pt>
                <c:pt idx="2">
                  <c:v>09-2016</c:v>
                </c:pt>
                <c:pt idx="3">
                  <c:v>10-2016</c:v>
                </c:pt>
                <c:pt idx="4">
                  <c:v>11-2016</c:v>
                </c:pt>
                <c:pt idx="5">
                  <c:v>12-2016</c:v>
                </c:pt>
                <c:pt idx="6">
                  <c:v>01-2017</c:v>
                </c:pt>
                <c:pt idx="7">
                  <c:v>02-2017</c:v>
                </c:pt>
                <c:pt idx="8">
                  <c:v>03-2017</c:v>
                </c:pt>
                <c:pt idx="9">
                  <c:v>04-2017</c:v>
                </c:pt>
                <c:pt idx="10">
                  <c:v>05-2017</c:v>
                </c:pt>
                <c:pt idx="11">
                  <c:v>06-2017</c:v>
                </c:pt>
                <c:pt idx="12">
                  <c:v>07-2017</c:v>
                </c:pt>
                <c:pt idx="13">
                  <c:v>08-2017</c:v>
                </c:pt>
                <c:pt idx="14">
                  <c:v>09-2017</c:v>
                </c:pt>
                <c:pt idx="15">
                  <c:v>10-2017</c:v>
                </c:pt>
                <c:pt idx="16">
                  <c:v>11-2017</c:v>
                </c:pt>
                <c:pt idx="17">
                  <c:v>12-2017</c:v>
                </c:pt>
                <c:pt idx="18">
                  <c:v>01-2018</c:v>
                </c:pt>
                <c:pt idx="19">
                  <c:v>02-2018</c:v>
                </c:pt>
                <c:pt idx="20">
                  <c:v>03-2018</c:v>
                </c:pt>
                <c:pt idx="21">
                  <c:v>04-2018</c:v>
                </c:pt>
                <c:pt idx="22">
                  <c:v>05-2018</c:v>
                </c:pt>
                <c:pt idx="23">
                  <c:v>06-2018</c:v>
                </c:pt>
                <c:pt idx="24">
                  <c:v>07-2018</c:v>
                </c:pt>
                <c:pt idx="25">
                  <c:v>08-2018</c:v>
                </c:pt>
                <c:pt idx="26">
                  <c:v>09-2018</c:v>
                </c:pt>
                <c:pt idx="27">
                  <c:v>10-2018</c:v>
                </c:pt>
                <c:pt idx="28">
                  <c:v>11-2018</c:v>
                </c:pt>
                <c:pt idx="29">
                  <c:v>12-2018</c:v>
                </c:pt>
              </c:strCache>
            </c:strRef>
          </c:cat>
          <c:val>
            <c:numRef>
              <c:f>'P Chart'!$J$2:$J$31</c:f>
              <c:numCache>
                <c:formatCode>0.00</c:formatCode>
                <c:ptCount val="30"/>
                <c:pt idx="0">
                  <c:v>7.1851670668059003E-2</c:v>
                </c:pt>
                <c:pt idx="1">
                  <c:v>5.6436028402321675E-2</c:v>
                </c:pt>
                <c:pt idx="2">
                  <c:v>2.1016951491997282E-2</c:v>
                </c:pt>
                <c:pt idx="3">
                  <c:v>4.1506352581953787E-2</c:v>
                </c:pt>
                <c:pt idx="4">
                  <c:v>4.1506352581953787E-2</c:v>
                </c:pt>
                <c:pt idx="5">
                  <c:v>5.6436028402321675E-2</c:v>
                </c:pt>
                <c:pt idx="6">
                  <c:v>1.5924066055939906E-2</c:v>
                </c:pt>
                <c:pt idx="7">
                  <c:v>3.7949676876984556E-2</c:v>
                </c:pt>
                <c:pt idx="8">
                  <c:v>4.4847434354935378E-2</c:v>
                </c:pt>
                <c:pt idx="9">
                  <c:v>0</c:v>
                </c:pt>
                <c:pt idx="10">
                  <c:v>4.799385849103685E-2</c:v>
                </c:pt>
                <c:pt idx="11">
                  <c:v>7.5452884495701394E-2</c:v>
                </c:pt>
                <c:pt idx="12">
                  <c:v>6.7937202617037284E-2</c:v>
                </c:pt>
                <c:pt idx="13">
                  <c:v>4.1506352581953787E-2</c:v>
                </c:pt>
                <c:pt idx="14">
                  <c:v>6.5847827485808225E-2</c:v>
                </c:pt>
                <c:pt idx="15">
                  <c:v>5.3773223027081013E-2</c:v>
                </c:pt>
                <c:pt idx="16">
                  <c:v>6.7937202617037284E-2</c:v>
                </c:pt>
                <c:pt idx="17">
                  <c:v>4.799385849103685E-2</c:v>
                </c:pt>
                <c:pt idx="18">
                  <c:v>3.0088627963156839E-2</c:v>
                </c:pt>
                <c:pt idx="19">
                  <c:v>6.7937202617037284E-2</c:v>
                </c:pt>
                <c:pt idx="20">
                  <c:v>3.7949676876984556E-2</c:v>
                </c:pt>
                <c:pt idx="21">
                  <c:v>6.7937202617037284E-2</c:v>
                </c:pt>
                <c:pt idx="22">
                  <c:v>5.6436028402321675E-2</c:v>
                </c:pt>
                <c:pt idx="23">
                  <c:v>8.1867528445188742E-2</c:v>
                </c:pt>
                <c:pt idx="24">
                  <c:v>4.1506352581953787E-2</c:v>
                </c:pt>
                <c:pt idx="25">
                  <c:v>7.7148697061573734E-2</c:v>
                </c:pt>
                <c:pt idx="26">
                  <c:v>8.3329629313422304E-2</c:v>
                </c:pt>
                <c:pt idx="27">
                  <c:v>7.7148697061573734E-2</c:v>
                </c:pt>
                <c:pt idx="28">
                  <c:v>7.1851670668059003E-2</c:v>
                </c:pt>
                <c:pt idx="29">
                  <c:v>4.799385849103685E-2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0E64-9C43-808A-B15C1C2A4712}"/>
            </c:ext>
          </c:extLst>
        </c:ser>
        <c:ser>
          <c:idx val="7"/>
          <c:order val="7"/>
          <c:tx>
            <c:strRef>
              <c:f>'P Chart'!$K$1</c:f>
              <c:strCache>
                <c:ptCount val="1"/>
                <c:pt idx="0">
                  <c:v>LCL</c:v>
                </c:pt>
              </c:strCache>
            </c:strRef>
          </c:tx>
          <c:spPr>
            <a:ln w="31750" cap="rnd">
              <a:solidFill>
                <a:srgbClr val="14695D"/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'P Chart'!$A$2:$A$31</c:f>
              <c:strCache>
                <c:ptCount val="30"/>
                <c:pt idx="0">
                  <c:v>07-2016</c:v>
                </c:pt>
                <c:pt idx="1">
                  <c:v>08-2016</c:v>
                </c:pt>
                <c:pt idx="2">
                  <c:v>09-2016</c:v>
                </c:pt>
                <c:pt idx="3">
                  <c:v>10-2016</c:v>
                </c:pt>
                <c:pt idx="4">
                  <c:v>11-2016</c:v>
                </c:pt>
                <c:pt idx="5">
                  <c:v>12-2016</c:v>
                </c:pt>
                <c:pt idx="6">
                  <c:v>01-2017</c:v>
                </c:pt>
                <c:pt idx="7">
                  <c:v>02-2017</c:v>
                </c:pt>
                <c:pt idx="8">
                  <c:v>03-2017</c:v>
                </c:pt>
                <c:pt idx="9">
                  <c:v>04-2017</c:v>
                </c:pt>
                <c:pt idx="10">
                  <c:v>05-2017</c:v>
                </c:pt>
                <c:pt idx="11">
                  <c:v>06-2017</c:v>
                </c:pt>
                <c:pt idx="12">
                  <c:v>07-2017</c:v>
                </c:pt>
                <c:pt idx="13">
                  <c:v>08-2017</c:v>
                </c:pt>
                <c:pt idx="14">
                  <c:v>09-2017</c:v>
                </c:pt>
                <c:pt idx="15">
                  <c:v>10-2017</c:v>
                </c:pt>
                <c:pt idx="16">
                  <c:v>11-2017</c:v>
                </c:pt>
                <c:pt idx="17">
                  <c:v>12-2017</c:v>
                </c:pt>
                <c:pt idx="18">
                  <c:v>01-2018</c:v>
                </c:pt>
                <c:pt idx="19">
                  <c:v>02-2018</c:v>
                </c:pt>
                <c:pt idx="20">
                  <c:v>03-2018</c:v>
                </c:pt>
                <c:pt idx="21">
                  <c:v>04-2018</c:v>
                </c:pt>
                <c:pt idx="22">
                  <c:v>05-2018</c:v>
                </c:pt>
                <c:pt idx="23">
                  <c:v>06-2018</c:v>
                </c:pt>
                <c:pt idx="24">
                  <c:v>07-2018</c:v>
                </c:pt>
                <c:pt idx="25">
                  <c:v>08-2018</c:v>
                </c:pt>
                <c:pt idx="26">
                  <c:v>09-2018</c:v>
                </c:pt>
                <c:pt idx="27">
                  <c:v>10-2018</c:v>
                </c:pt>
                <c:pt idx="28">
                  <c:v>11-2018</c:v>
                </c:pt>
                <c:pt idx="29">
                  <c:v>12-2018</c:v>
                </c:pt>
              </c:strCache>
            </c:strRef>
          </c:cat>
          <c:val>
            <c:numRef>
              <c:f>'P Chart'!$K$2:$K$31</c:f>
              <c:numCache>
                <c:formatCode>0.00</c:formatCode>
                <c:ptCount val="30"/>
                <c:pt idx="0">
                  <c:v>4.3410798852500099E-3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9.7429006267135965E-3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1.9364866550944632E-2</c:v>
                </c:pt>
                <c:pt idx="24">
                  <c:v>0</c:v>
                </c:pt>
                <c:pt idx="25">
                  <c:v>1.2286619475522093E-2</c:v>
                </c:pt>
                <c:pt idx="26">
                  <c:v>2.1558017853294947E-2</c:v>
                </c:pt>
                <c:pt idx="27">
                  <c:v>1.2286619475522093E-2</c:v>
                </c:pt>
                <c:pt idx="28">
                  <c:v>4.3410798852500099E-3</c:v>
                </c:pt>
                <c:pt idx="2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0E64-9C43-808A-B15C1C2A47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10143616"/>
        <c:axId val="610150656"/>
      </c:lineChart>
      <c:catAx>
        <c:axId val="61014361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/>
                  <a:t>Date</a:t>
                </a:r>
              </a:p>
            </c:rich>
          </c:tx>
          <c:layout>
            <c:manualLayout>
              <c:xMode val="edge"/>
              <c:yMode val="edge"/>
              <c:x val="0.45080713409934992"/>
              <c:y val="0.9315351575508306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0150656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610150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Proportion of Infants with TsB Measurement</a:t>
                </a:r>
              </a:p>
            </c:rich>
          </c:tx>
          <c:layout>
            <c:manualLayout>
              <c:xMode val="edge"/>
              <c:yMode val="edge"/>
              <c:x val="3.0043150692301891E-2"/>
              <c:y val="0.119819680791746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014361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3600" b="1" dirty="0">
                <a:solidFill>
                  <a:schemeClr val="tx1"/>
                </a:solidFill>
              </a:rPr>
              <a:t>G Chart: Patients Between TsB</a:t>
            </a:r>
            <a:r>
              <a:rPr lang="en-US" sz="3600" b="1" baseline="0" dirty="0">
                <a:solidFill>
                  <a:schemeClr val="tx1"/>
                </a:solidFill>
              </a:rPr>
              <a:t> Measurements</a:t>
            </a:r>
            <a:endParaRPr lang="en-US" sz="3600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9713383314313465"/>
          <c:y val="3.27583465460666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910994764397906"/>
          <c:y val="0.16221062104957151"/>
          <c:w val="0.85209424083769636"/>
          <c:h val="0.64884248419828605"/>
        </c:manualLayout>
      </c:layout>
      <c:lineChart>
        <c:grouping val="standard"/>
        <c:varyColors val="0"/>
        <c:ser>
          <c:idx val="0"/>
          <c:order val="0"/>
          <c:tx>
            <c:strRef>
              <c:f>'g Chart'!$B$1</c:f>
              <c:strCache>
                <c:ptCount val="1"/>
                <c:pt idx="0">
                  <c:v>Patients Between TsB Measurement</c:v>
                </c:pt>
              </c:strCache>
            </c:strRef>
          </c:tx>
          <c:spPr>
            <a:ln w="19050" cap="rnd">
              <a:solidFill>
                <a:srgbClr val="3EAEA8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numRef>
              <c:f>'g Chart'!$A$2:$A$62</c:f>
              <c:numCache>
                <c:formatCode>m/d/yy</c:formatCode>
                <c:ptCount val="61"/>
                <c:pt idx="0">
                  <c:v>42559</c:v>
                </c:pt>
                <c:pt idx="1">
                  <c:v>42574</c:v>
                </c:pt>
                <c:pt idx="2">
                  <c:v>42591</c:v>
                </c:pt>
                <c:pt idx="3">
                  <c:v>42624</c:v>
                </c:pt>
                <c:pt idx="4">
                  <c:v>42625</c:v>
                </c:pt>
                <c:pt idx="5">
                  <c:v>42626</c:v>
                </c:pt>
                <c:pt idx="6">
                  <c:v>42627</c:v>
                </c:pt>
                <c:pt idx="7">
                  <c:v>42631</c:v>
                </c:pt>
                <c:pt idx="8">
                  <c:v>42635</c:v>
                </c:pt>
                <c:pt idx="9">
                  <c:v>42636</c:v>
                </c:pt>
                <c:pt idx="10">
                  <c:v>42638</c:v>
                </c:pt>
                <c:pt idx="11">
                  <c:v>42639</c:v>
                </c:pt>
                <c:pt idx="12">
                  <c:v>42641</c:v>
                </c:pt>
                <c:pt idx="13">
                  <c:v>42682</c:v>
                </c:pt>
                <c:pt idx="14">
                  <c:v>42686</c:v>
                </c:pt>
                <c:pt idx="15">
                  <c:v>42692</c:v>
                </c:pt>
                <c:pt idx="16">
                  <c:v>42739</c:v>
                </c:pt>
                <c:pt idx="17">
                  <c:v>42781</c:v>
                </c:pt>
                <c:pt idx="18">
                  <c:v>42829</c:v>
                </c:pt>
                <c:pt idx="19">
                  <c:v>42834</c:v>
                </c:pt>
                <c:pt idx="20">
                  <c:v>42838</c:v>
                </c:pt>
                <c:pt idx="21">
                  <c:v>42840</c:v>
                </c:pt>
                <c:pt idx="22">
                  <c:v>42850</c:v>
                </c:pt>
                <c:pt idx="23">
                  <c:v>42861</c:v>
                </c:pt>
                <c:pt idx="24">
                  <c:v>42867</c:v>
                </c:pt>
                <c:pt idx="25">
                  <c:v>42878</c:v>
                </c:pt>
                <c:pt idx="26">
                  <c:v>42921</c:v>
                </c:pt>
                <c:pt idx="27">
                  <c:v>42922</c:v>
                </c:pt>
                <c:pt idx="28">
                  <c:v>42930</c:v>
                </c:pt>
                <c:pt idx="29">
                  <c:v>42974</c:v>
                </c:pt>
                <c:pt idx="30">
                  <c:v>42983</c:v>
                </c:pt>
                <c:pt idx="31">
                  <c:v>42984</c:v>
                </c:pt>
                <c:pt idx="32">
                  <c:v>42991</c:v>
                </c:pt>
                <c:pt idx="33">
                  <c:v>42993</c:v>
                </c:pt>
                <c:pt idx="34">
                  <c:v>42994</c:v>
                </c:pt>
                <c:pt idx="35">
                  <c:v>42994</c:v>
                </c:pt>
                <c:pt idx="36">
                  <c:v>42997</c:v>
                </c:pt>
                <c:pt idx="37">
                  <c:v>43020</c:v>
                </c:pt>
                <c:pt idx="38">
                  <c:v>43023</c:v>
                </c:pt>
                <c:pt idx="39">
                  <c:v>43049</c:v>
                </c:pt>
                <c:pt idx="40">
                  <c:v>43056</c:v>
                </c:pt>
                <c:pt idx="41">
                  <c:v>43060</c:v>
                </c:pt>
                <c:pt idx="42">
                  <c:v>43080</c:v>
                </c:pt>
                <c:pt idx="43">
                  <c:v>43101</c:v>
                </c:pt>
                <c:pt idx="44">
                  <c:v>43126</c:v>
                </c:pt>
                <c:pt idx="45">
                  <c:v>43152</c:v>
                </c:pt>
                <c:pt idx="46">
                  <c:v>43164</c:v>
                </c:pt>
                <c:pt idx="47">
                  <c:v>43185</c:v>
                </c:pt>
                <c:pt idx="48">
                  <c:v>43213</c:v>
                </c:pt>
                <c:pt idx="49">
                  <c:v>43248</c:v>
                </c:pt>
                <c:pt idx="50">
                  <c:v>43295</c:v>
                </c:pt>
                <c:pt idx="51">
                  <c:v>43315</c:v>
                </c:pt>
                <c:pt idx="52">
                  <c:v>43316</c:v>
                </c:pt>
                <c:pt idx="53">
                  <c:v>43318</c:v>
                </c:pt>
                <c:pt idx="54">
                  <c:v>43329</c:v>
                </c:pt>
                <c:pt idx="55">
                  <c:v>43338</c:v>
                </c:pt>
                <c:pt idx="56">
                  <c:v>43417</c:v>
                </c:pt>
                <c:pt idx="57">
                  <c:v>43419</c:v>
                </c:pt>
              </c:numCache>
            </c:numRef>
          </c:cat>
          <c:val>
            <c:numRef>
              <c:f>'g Chart'!$B$2:$B$62</c:f>
              <c:numCache>
                <c:formatCode>General</c:formatCode>
                <c:ptCount val="61"/>
                <c:pt idx="1">
                  <c:v>8</c:v>
                </c:pt>
                <c:pt idx="2">
                  <c:v>3</c:v>
                </c:pt>
                <c:pt idx="3">
                  <c:v>0</c:v>
                </c:pt>
                <c:pt idx="4">
                  <c:v>13</c:v>
                </c:pt>
                <c:pt idx="5">
                  <c:v>17</c:v>
                </c:pt>
                <c:pt idx="6">
                  <c:v>20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  <c:pt idx="10">
                  <c:v>4</c:v>
                </c:pt>
                <c:pt idx="11">
                  <c:v>1</c:v>
                </c:pt>
                <c:pt idx="12">
                  <c:v>1</c:v>
                </c:pt>
                <c:pt idx="13">
                  <c:v>2</c:v>
                </c:pt>
                <c:pt idx="14">
                  <c:v>0</c:v>
                </c:pt>
                <c:pt idx="15">
                  <c:v>5</c:v>
                </c:pt>
                <c:pt idx="16">
                  <c:v>44</c:v>
                </c:pt>
                <c:pt idx="17">
                  <c:v>2</c:v>
                </c:pt>
                <c:pt idx="18">
                  <c:v>2</c:v>
                </c:pt>
                <c:pt idx="19">
                  <c:v>25</c:v>
                </c:pt>
                <c:pt idx="20">
                  <c:v>36</c:v>
                </c:pt>
                <c:pt idx="21">
                  <c:v>28</c:v>
                </c:pt>
                <c:pt idx="22">
                  <c:v>1</c:v>
                </c:pt>
                <c:pt idx="23">
                  <c:v>2</c:v>
                </c:pt>
                <c:pt idx="24">
                  <c:v>2</c:v>
                </c:pt>
                <c:pt idx="25">
                  <c:v>7</c:v>
                </c:pt>
                <c:pt idx="26">
                  <c:v>6</c:v>
                </c:pt>
                <c:pt idx="27">
                  <c:v>6</c:v>
                </c:pt>
                <c:pt idx="28">
                  <c:v>7</c:v>
                </c:pt>
                <c:pt idx="29">
                  <c:v>58</c:v>
                </c:pt>
                <c:pt idx="30">
                  <c:v>0</c:v>
                </c:pt>
                <c:pt idx="31">
                  <c:v>8</c:v>
                </c:pt>
                <c:pt idx="32">
                  <c:v>36</c:v>
                </c:pt>
                <c:pt idx="33">
                  <c:v>8</c:v>
                </c:pt>
                <c:pt idx="34">
                  <c:v>0</c:v>
                </c:pt>
                <c:pt idx="35">
                  <c:v>6</c:v>
                </c:pt>
                <c:pt idx="36">
                  <c:v>1</c:v>
                </c:pt>
                <c:pt idx="37">
                  <c:v>1</c:v>
                </c:pt>
                <c:pt idx="38">
                  <c:v>0</c:v>
                </c:pt>
                <c:pt idx="39">
                  <c:v>2</c:v>
                </c:pt>
                <c:pt idx="40">
                  <c:v>21</c:v>
                </c:pt>
                <c:pt idx="41">
                  <c:v>3</c:v>
                </c:pt>
                <c:pt idx="42">
                  <c:v>28</c:v>
                </c:pt>
                <c:pt idx="43">
                  <c:v>6</c:v>
                </c:pt>
                <c:pt idx="44">
                  <c:v>5</c:v>
                </c:pt>
                <c:pt idx="45">
                  <c:v>10</c:v>
                </c:pt>
                <c:pt idx="46">
                  <c:v>8</c:v>
                </c:pt>
                <c:pt idx="47">
                  <c:v>28</c:v>
                </c:pt>
                <c:pt idx="48">
                  <c:v>54</c:v>
                </c:pt>
                <c:pt idx="49">
                  <c:v>13</c:v>
                </c:pt>
                <c:pt idx="50">
                  <c:v>16</c:v>
                </c:pt>
                <c:pt idx="51">
                  <c:v>58</c:v>
                </c:pt>
                <c:pt idx="52">
                  <c:v>36</c:v>
                </c:pt>
                <c:pt idx="53">
                  <c:v>44</c:v>
                </c:pt>
                <c:pt idx="54">
                  <c:v>23</c:v>
                </c:pt>
                <c:pt idx="55">
                  <c:v>3</c:v>
                </c:pt>
                <c:pt idx="56">
                  <c:v>2</c:v>
                </c:pt>
                <c:pt idx="57">
                  <c:v>15</c:v>
                </c:pt>
                <c:pt idx="58">
                  <c:v>10</c:v>
                </c:pt>
                <c:pt idx="59">
                  <c:v>97</c:v>
                </c:pt>
                <c:pt idx="60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F8B-2B42-9257-5508E9DD469E}"/>
            </c:ext>
          </c:extLst>
        </c:ser>
        <c:ser>
          <c:idx val="1"/>
          <c:order val="1"/>
          <c:tx>
            <c:strRef>
              <c:f>'g Chart'!$C$1</c:f>
              <c:strCache>
                <c:ptCount val="1"/>
                <c:pt idx="0">
                  <c:v>UCL</c:v>
                </c:pt>
              </c:strCache>
            </c:strRef>
          </c:tx>
          <c:spPr>
            <a:ln w="19050" cap="rnd">
              <a:solidFill>
                <a:srgbClr val="14695D"/>
              </a:solidFill>
              <a:prstDash val="sysDot"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22"/>
              <c:layout>
                <c:manualLayout>
                  <c:x val="-8.1021285951825652E-4"/>
                  <c:y val="-1.96277067057754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F8B-2B42-9257-5508E9DD46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'g Chart'!$A$2:$A$62</c:f>
              <c:numCache>
                <c:formatCode>m/d/yy</c:formatCode>
                <c:ptCount val="61"/>
                <c:pt idx="0">
                  <c:v>42559</c:v>
                </c:pt>
                <c:pt idx="1">
                  <c:v>42574</c:v>
                </c:pt>
                <c:pt idx="2">
                  <c:v>42591</c:v>
                </c:pt>
                <c:pt idx="3">
                  <c:v>42624</c:v>
                </c:pt>
                <c:pt idx="4">
                  <c:v>42625</c:v>
                </c:pt>
                <c:pt idx="5">
                  <c:v>42626</c:v>
                </c:pt>
                <c:pt idx="6">
                  <c:v>42627</c:v>
                </c:pt>
                <c:pt idx="7">
                  <c:v>42631</c:v>
                </c:pt>
                <c:pt idx="8">
                  <c:v>42635</c:v>
                </c:pt>
                <c:pt idx="9">
                  <c:v>42636</c:v>
                </c:pt>
                <c:pt idx="10">
                  <c:v>42638</c:v>
                </c:pt>
                <c:pt idx="11">
                  <c:v>42639</c:v>
                </c:pt>
                <c:pt idx="12">
                  <c:v>42641</c:v>
                </c:pt>
                <c:pt idx="13">
                  <c:v>42682</c:v>
                </c:pt>
                <c:pt idx="14">
                  <c:v>42686</c:v>
                </c:pt>
                <c:pt idx="15">
                  <c:v>42692</c:v>
                </c:pt>
                <c:pt idx="16">
                  <c:v>42739</c:v>
                </c:pt>
                <c:pt idx="17">
                  <c:v>42781</c:v>
                </c:pt>
                <c:pt idx="18">
                  <c:v>42829</c:v>
                </c:pt>
                <c:pt idx="19">
                  <c:v>42834</c:v>
                </c:pt>
                <c:pt idx="20">
                  <c:v>42838</c:v>
                </c:pt>
                <c:pt idx="21">
                  <c:v>42840</c:v>
                </c:pt>
                <c:pt idx="22">
                  <c:v>42850</c:v>
                </c:pt>
                <c:pt idx="23">
                  <c:v>42861</c:v>
                </c:pt>
                <c:pt idx="24">
                  <c:v>42867</c:v>
                </c:pt>
                <c:pt idx="25">
                  <c:v>42878</c:v>
                </c:pt>
                <c:pt idx="26">
                  <c:v>42921</c:v>
                </c:pt>
                <c:pt idx="27">
                  <c:v>42922</c:v>
                </c:pt>
                <c:pt idx="28">
                  <c:v>42930</c:v>
                </c:pt>
                <c:pt idx="29">
                  <c:v>42974</c:v>
                </c:pt>
                <c:pt idx="30">
                  <c:v>42983</c:v>
                </c:pt>
                <c:pt idx="31">
                  <c:v>42984</c:v>
                </c:pt>
                <c:pt idx="32">
                  <c:v>42991</c:v>
                </c:pt>
                <c:pt idx="33">
                  <c:v>42993</c:v>
                </c:pt>
                <c:pt idx="34">
                  <c:v>42994</c:v>
                </c:pt>
                <c:pt idx="35">
                  <c:v>42994</c:v>
                </c:pt>
                <c:pt idx="36">
                  <c:v>42997</c:v>
                </c:pt>
                <c:pt idx="37">
                  <c:v>43020</c:v>
                </c:pt>
                <c:pt idx="38">
                  <c:v>43023</c:v>
                </c:pt>
                <c:pt idx="39">
                  <c:v>43049</c:v>
                </c:pt>
                <c:pt idx="40">
                  <c:v>43056</c:v>
                </c:pt>
                <c:pt idx="41">
                  <c:v>43060</c:v>
                </c:pt>
                <c:pt idx="42">
                  <c:v>43080</c:v>
                </c:pt>
                <c:pt idx="43">
                  <c:v>43101</c:v>
                </c:pt>
                <c:pt idx="44">
                  <c:v>43126</c:v>
                </c:pt>
                <c:pt idx="45">
                  <c:v>43152</c:v>
                </c:pt>
                <c:pt idx="46">
                  <c:v>43164</c:v>
                </c:pt>
                <c:pt idx="47">
                  <c:v>43185</c:v>
                </c:pt>
                <c:pt idx="48">
                  <c:v>43213</c:v>
                </c:pt>
                <c:pt idx="49">
                  <c:v>43248</c:v>
                </c:pt>
                <c:pt idx="50">
                  <c:v>43295</c:v>
                </c:pt>
                <c:pt idx="51">
                  <c:v>43315</c:v>
                </c:pt>
                <c:pt idx="52">
                  <c:v>43316</c:v>
                </c:pt>
                <c:pt idx="53">
                  <c:v>43318</c:v>
                </c:pt>
                <c:pt idx="54">
                  <c:v>43329</c:v>
                </c:pt>
                <c:pt idx="55">
                  <c:v>43338</c:v>
                </c:pt>
                <c:pt idx="56">
                  <c:v>43417</c:v>
                </c:pt>
                <c:pt idx="57">
                  <c:v>43419</c:v>
                </c:pt>
              </c:numCache>
            </c:numRef>
          </c:cat>
          <c:val>
            <c:numRef>
              <c:f>'g Chart'!$C$2:$C$62</c:f>
              <c:numCache>
                <c:formatCode>0.00</c:formatCode>
                <c:ptCount val="61"/>
                <c:pt idx="1">
                  <c:v>57.807611486322898</c:v>
                </c:pt>
                <c:pt idx="2">
                  <c:v>57.807611486322898</c:v>
                </c:pt>
                <c:pt idx="3">
                  <c:v>57.807611486322898</c:v>
                </c:pt>
                <c:pt idx="4">
                  <c:v>57.807611486322898</c:v>
                </c:pt>
                <c:pt idx="5">
                  <c:v>57.807611486322898</c:v>
                </c:pt>
                <c:pt idx="6">
                  <c:v>57.807611486322898</c:v>
                </c:pt>
                <c:pt idx="7">
                  <c:v>57.807611486322898</c:v>
                </c:pt>
                <c:pt idx="8">
                  <c:v>57.807611486322898</c:v>
                </c:pt>
                <c:pt idx="9">
                  <c:v>57.807611486322898</c:v>
                </c:pt>
                <c:pt idx="10">
                  <c:v>57.807611486322898</c:v>
                </c:pt>
                <c:pt idx="11">
                  <c:v>57.807611486322898</c:v>
                </c:pt>
                <c:pt idx="12">
                  <c:v>57.807611486322898</c:v>
                </c:pt>
                <c:pt idx="13">
                  <c:v>57.807611486322898</c:v>
                </c:pt>
                <c:pt idx="14">
                  <c:v>57.807611486322898</c:v>
                </c:pt>
                <c:pt idx="15">
                  <c:v>57.807611486322898</c:v>
                </c:pt>
                <c:pt idx="16">
                  <c:v>57.807611486322898</c:v>
                </c:pt>
                <c:pt idx="17">
                  <c:v>57.807611486322898</c:v>
                </c:pt>
                <c:pt idx="18">
                  <c:v>57.807611486322898</c:v>
                </c:pt>
                <c:pt idx="19">
                  <c:v>57.807611486322898</c:v>
                </c:pt>
                <c:pt idx="20">
                  <c:v>57.807611486322898</c:v>
                </c:pt>
                <c:pt idx="21">
                  <c:v>57.807611486322898</c:v>
                </c:pt>
                <c:pt idx="22">
                  <c:v>57.807611486322898</c:v>
                </c:pt>
                <c:pt idx="23">
                  <c:v>57.807611486322898</c:v>
                </c:pt>
                <c:pt idx="24">
                  <c:v>57.807611486322898</c:v>
                </c:pt>
                <c:pt idx="25">
                  <c:v>57.807611486322898</c:v>
                </c:pt>
                <c:pt idx="26">
                  <c:v>57.807611486322898</c:v>
                </c:pt>
                <c:pt idx="27">
                  <c:v>57.807611486322898</c:v>
                </c:pt>
                <c:pt idx="28">
                  <c:v>57.807611486322898</c:v>
                </c:pt>
                <c:pt idx="29">
                  <c:v>57.807611486322898</c:v>
                </c:pt>
                <c:pt idx="30">
                  <c:v>57.807611486322898</c:v>
                </c:pt>
                <c:pt idx="31">
                  <c:v>57.807611486322898</c:v>
                </c:pt>
                <c:pt idx="32">
                  <c:v>57.807611486322898</c:v>
                </c:pt>
                <c:pt idx="33">
                  <c:v>57.807611486322898</c:v>
                </c:pt>
                <c:pt idx="34">
                  <c:v>57.807611486322898</c:v>
                </c:pt>
                <c:pt idx="35">
                  <c:v>57.807611486322898</c:v>
                </c:pt>
                <c:pt idx="36">
                  <c:v>57.807611486322898</c:v>
                </c:pt>
                <c:pt idx="37">
                  <c:v>57.807611486322898</c:v>
                </c:pt>
                <c:pt idx="38">
                  <c:v>57.807611486322898</c:v>
                </c:pt>
                <c:pt idx="39">
                  <c:v>57.807611486322898</c:v>
                </c:pt>
                <c:pt idx="40">
                  <c:v>57.807611486322898</c:v>
                </c:pt>
                <c:pt idx="41">
                  <c:v>57.807611486322898</c:v>
                </c:pt>
                <c:pt idx="42">
                  <c:v>57.807611486322898</c:v>
                </c:pt>
                <c:pt idx="43">
                  <c:v>57.807611486322898</c:v>
                </c:pt>
                <c:pt idx="44">
                  <c:v>57.807611486322898</c:v>
                </c:pt>
                <c:pt idx="45">
                  <c:v>57.807611486322898</c:v>
                </c:pt>
                <c:pt idx="46">
                  <c:v>57.807611486322898</c:v>
                </c:pt>
                <c:pt idx="47">
                  <c:v>57.807611486322898</c:v>
                </c:pt>
                <c:pt idx="48">
                  <c:v>57.807611486322898</c:v>
                </c:pt>
                <c:pt idx="49">
                  <c:v>57.807611486322898</c:v>
                </c:pt>
                <c:pt idx="50">
                  <c:v>57.807611486322898</c:v>
                </c:pt>
                <c:pt idx="51">
                  <c:v>57.807611486322898</c:v>
                </c:pt>
                <c:pt idx="52">
                  <c:v>57.807611486322898</c:v>
                </c:pt>
                <c:pt idx="53">
                  <c:v>57.807611486322898</c:v>
                </c:pt>
                <c:pt idx="54">
                  <c:v>57.807611486322898</c:v>
                </c:pt>
                <c:pt idx="55">
                  <c:v>57.807611486322898</c:v>
                </c:pt>
                <c:pt idx="56">
                  <c:v>57.807611486322898</c:v>
                </c:pt>
                <c:pt idx="57">
                  <c:v>57.807611486322898</c:v>
                </c:pt>
                <c:pt idx="58">
                  <c:v>57.807611486322898</c:v>
                </c:pt>
                <c:pt idx="59">
                  <c:v>57.807611486322898</c:v>
                </c:pt>
                <c:pt idx="60">
                  <c:v>57.807611486322898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F8B-2B42-9257-5508E9DD469E}"/>
            </c:ext>
          </c:extLst>
        </c:ser>
        <c:ser>
          <c:idx val="2"/>
          <c:order val="2"/>
          <c:tx>
            <c:strRef>
              <c:f>'g Chart'!$D$1</c:f>
              <c:strCache>
                <c:ptCount val="1"/>
                <c:pt idx="0">
                  <c:v>+2 sigma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numRef>
              <c:f>'g Chart'!$A$2:$A$62</c:f>
              <c:numCache>
                <c:formatCode>m/d/yy</c:formatCode>
                <c:ptCount val="61"/>
                <c:pt idx="0">
                  <c:v>42559</c:v>
                </c:pt>
                <c:pt idx="1">
                  <c:v>42574</c:v>
                </c:pt>
                <c:pt idx="2">
                  <c:v>42591</c:v>
                </c:pt>
                <c:pt idx="3">
                  <c:v>42624</c:v>
                </c:pt>
                <c:pt idx="4">
                  <c:v>42625</c:v>
                </c:pt>
                <c:pt idx="5">
                  <c:v>42626</c:v>
                </c:pt>
                <c:pt idx="6">
                  <c:v>42627</c:v>
                </c:pt>
                <c:pt idx="7">
                  <c:v>42631</c:v>
                </c:pt>
                <c:pt idx="8">
                  <c:v>42635</c:v>
                </c:pt>
                <c:pt idx="9">
                  <c:v>42636</c:v>
                </c:pt>
                <c:pt idx="10">
                  <c:v>42638</c:v>
                </c:pt>
                <c:pt idx="11">
                  <c:v>42639</c:v>
                </c:pt>
                <c:pt idx="12">
                  <c:v>42641</c:v>
                </c:pt>
                <c:pt idx="13">
                  <c:v>42682</c:v>
                </c:pt>
                <c:pt idx="14">
                  <c:v>42686</c:v>
                </c:pt>
                <c:pt idx="15">
                  <c:v>42692</c:v>
                </c:pt>
                <c:pt idx="16">
                  <c:v>42739</c:v>
                </c:pt>
                <c:pt idx="17">
                  <c:v>42781</c:v>
                </c:pt>
                <c:pt idx="18">
                  <c:v>42829</c:v>
                </c:pt>
                <c:pt idx="19">
                  <c:v>42834</c:v>
                </c:pt>
                <c:pt idx="20">
                  <c:v>42838</c:v>
                </c:pt>
                <c:pt idx="21">
                  <c:v>42840</c:v>
                </c:pt>
                <c:pt idx="22">
                  <c:v>42850</c:v>
                </c:pt>
                <c:pt idx="23">
                  <c:v>42861</c:v>
                </c:pt>
                <c:pt idx="24">
                  <c:v>42867</c:v>
                </c:pt>
                <c:pt idx="25">
                  <c:v>42878</c:v>
                </c:pt>
                <c:pt idx="26">
                  <c:v>42921</c:v>
                </c:pt>
                <c:pt idx="27">
                  <c:v>42922</c:v>
                </c:pt>
                <c:pt idx="28">
                  <c:v>42930</c:v>
                </c:pt>
                <c:pt idx="29">
                  <c:v>42974</c:v>
                </c:pt>
                <c:pt idx="30">
                  <c:v>42983</c:v>
                </c:pt>
                <c:pt idx="31">
                  <c:v>42984</c:v>
                </c:pt>
                <c:pt idx="32">
                  <c:v>42991</c:v>
                </c:pt>
                <c:pt idx="33">
                  <c:v>42993</c:v>
                </c:pt>
                <c:pt idx="34">
                  <c:v>42994</c:v>
                </c:pt>
                <c:pt idx="35">
                  <c:v>42994</c:v>
                </c:pt>
                <c:pt idx="36">
                  <c:v>42997</c:v>
                </c:pt>
                <c:pt idx="37">
                  <c:v>43020</c:v>
                </c:pt>
                <c:pt idx="38">
                  <c:v>43023</c:v>
                </c:pt>
                <c:pt idx="39">
                  <c:v>43049</c:v>
                </c:pt>
                <c:pt idx="40">
                  <c:v>43056</c:v>
                </c:pt>
                <c:pt idx="41">
                  <c:v>43060</c:v>
                </c:pt>
                <c:pt idx="42">
                  <c:v>43080</c:v>
                </c:pt>
                <c:pt idx="43">
                  <c:v>43101</c:v>
                </c:pt>
                <c:pt idx="44">
                  <c:v>43126</c:v>
                </c:pt>
                <c:pt idx="45">
                  <c:v>43152</c:v>
                </c:pt>
                <c:pt idx="46">
                  <c:v>43164</c:v>
                </c:pt>
                <c:pt idx="47">
                  <c:v>43185</c:v>
                </c:pt>
                <c:pt idx="48">
                  <c:v>43213</c:v>
                </c:pt>
                <c:pt idx="49">
                  <c:v>43248</c:v>
                </c:pt>
                <c:pt idx="50">
                  <c:v>43295</c:v>
                </c:pt>
                <c:pt idx="51">
                  <c:v>43315</c:v>
                </c:pt>
                <c:pt idx="52">
                  <c:v>43316</c:v>
                </c:pt>
                <c:pt idx="53">
                  <c:v>43318</c:v>
                </c:pt>
                <c:pt idx="54">
                  <c:v>43329</c:v>
                </c:pt>
                <c:pt idx="55">
                  <c:v>43338</c:v>
                </c:pt>
                <c:pt idx="56">
                  <c:v>43417</c:v>
                </c:pt>
                <c:pt idx="57">
                  <c:v>43419</c:v>
                </c:pt>
              </c:numCache>
            </c:numRef>
          </c:cat>
          <c:val>
            <c:numRef>
              <c:f>'g Chart'!$D$2:$D$62</c:f>
              <c:numCache>
                <c:formatCode>0.00</c:formatCode>
                <c:ptCount val="61"/>
                <c:pt idx="1">
                  <c:v>43.232852101993039</c:v>
                </c:pt>
                <c:pt idx="2">
                  <c:v>43.232852101993039</c:v>
                </c:pt>
                <c:pt idx="3">
                  <c:v>43.232852101993039</c:v>
                </c:pt>
                <c:pt idx="4">
                  <c:v>43.232852101993039</c:v>
                </c:pt>
                <c:pt idx="5">
                  <c:v>43.232852101993039</c:v>
                </c:pt>
                <c:pt idx="6">
                  <c:v>43.232852101993039</c:v>
                </c:pt>
                <c:pt idx="7">
                  <c:v>43.232852101993039</c:v>
                </c:pt>
                <c:pt idx="8">
                  <c:v>43.232852101993039</c:v>
                </c:pt>
                <c:pt idx="9">
                  <c:v>43.232852101993039</c:v>
                </c:pt>
                <c:pt idx="10">
                  <c:v>43.232852101993039</c:v>
                </c:pt>
                <c:pt idx="11">
                  <c:v>43.232852101993039</c:v>
                </c:pt>
                <c:pt idx="12">
                  <c:v>43.232852101993039</c:v>
                </c:pt>
                <c:pt idx="13">
                  <c:v>43.232852101993039</c:v>
                </c:pt>
                <c:pt idx="14">
                  <c:v>43.232852101993039</c:v>
                </c:pt>
                <c:pt idx="15">
                  <c:v>43.232852101993039</c:v>
                </c:pt>
                <c:pt idx="16">
                  <c:v>43.232852101993039</c:v>
                </c:pt>
                <c:pt idx="17">
                  <c:v>43.232852101993039</c:v>
                </c:pt>
                <c:pt idx="18">
                  <c:v>43.232852101993039</c:v>
                </c:pt>
                <c:pt idx="19">
                  <c:v>43.232852101993039</c:v>
                </c:pt>
                <c:pt idx="20">
                  <c:v>43.232852101993039</c:v>
                </c:pt>
                <c:pt idx="21">
                  <c:v>43.232852101993039</c:v>
                </c:pt>
                <c:pt idx="22">
                  <c:v>43.232852101993039</c:v>
                </c:pt>
                <c:pt idx="23">
                  <c:v>43.232852101993039</c:v>
                </c:pt>
                <c:pt idx="24">
                  <c:v>43.232852101993039</c:v>
                </c:pt>
                <c:pt idx="25">
                  <c:v>43.232852101993039</c:v>
                </c:pt>
                <c:pt idx="26">
                  <c:v>43.232852101993039</c:v>
                </c:pt>
                <c:pt idx="27">
                  <c:v>43.232852101993039</c:v>
                </c:pt>
                <c:pt idx="28">
                  <c:v>43.232852101993039</c:v>
                </c:pt>
                <c:pt idx="29">
                  <c:v>43.232852101993039</c:v>
                </c:pt>
                <c:pt idx="30">
                  <c:v>43.232852101993039</c:v>
                </c:pt>
                <c:pt idx="31">
                  <c:v>43.232852101993039</c:v>
                </c:pt>
                <c:pt idx="32">
                  <c:v>43.232852101993039</c:v>
                </c:pt>
                <c:pt idx="33">
                  <c:v>43.232852101993039</c:v>
                </c:pt>
                <c:pt idx="34">
                  <c:v>43.232852101993039</c:v>
                </c:pt>
                <c:pt idx="35">
                  <c:v>43.232852101993039</c:v>
                </c:pt>
                <c:pt idx="36">
                  <c:v>43.232852101993039</c:v>
                </c:pt>
                <c:pt idx="37">
                  <c:v>43.232852101993039</c:v>
                </c:pt>
                <c:pt idx="38">
                  <c:v>43.232852101993039</c:v>
                </c:pt>
                <c:pt idx="39">
                  <c:v>43.232852101993039</c:v>
                </c:pt>
                <c:pt idx="40">
                  <c:v>43.232852101993039</c:v>
                </c:pt>
                <c:pt idx="41">
                  <c:v>43.232852101993039</c:v>
                </c:pt>
                <c:pt idx="42">
                  <c:v>43.232852101993039</c:v>
                </c:pt>
                <c:pt idx="43">
                  <c:v>43.232852101993039</c:v>
                </c:pt>
                <c:pt idx="44">
                  <c:v>43.232852101993039</c:v>
                </c:pt>
                <c:pt idx="45">
                  <c:v>43.232852101993039</c:v>
                </c:pt>
                <c:pt idx="46">
                  <c:v>43.232852101993039</c:v>
                </c:pt>
                <c:pt idx="47">
                  <c:v>43.232852101993039</c:v>
                </c:pt>
                <c:pt idx="48">
                  <c:v>43.232852101993039</c:v>
                </c:pt>
                <c:pt idx="49">
                  <c:v>43.232852101993039</c:v>
                </c:pt>
                <c:pt idx="50">
                  <c:v>43.232852101993039</c:v>
                </c:pt>
                <c:pt idx="51">
                  <c:v>43.232852101993039</c:v>
                </c:pt>
                <c:pt idx="52">
                  <c:v>43.232852101993039</c:v>
                </c:pt>
                <c:pt idx="53">
                  <c:v>43.232852101993039</c:v>
                </c:pt>
                <c:pt idx="54">
                  <c:v>43.232852101993039</c:v>
                </c:pt>
                <c:pt idx="55">
                  <c:v>43.232852101993039</c:v>
                </c:pt>
                <c:pt idx="56">
                  <c:v>43.232852101993039</c:v>
                </c:pt>
                <c:pt idx="57">
                  <c:v>43.232852101993039</c:v>
                </c:pt>
                <c:pt idx="58">
                  <c:v>43.232852101993039</c:v>
                </c:pt>
                <c:pt idx="59">
                  <c:v>43.232852101993039</c:v>
                </c:pt>
                <c:pt idx="60">
                  <c:v>43.232852101993039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F8B-2B42-9257-5508E9DD469E}"/>
            </c:ext>
          </c:extLst>
        </c:ser>
        <c:ser>
          <c:idx val="3"/>
          <c:order val="3"/>
          <c:tx>
            <c:strRef>
              <c:f>'g Chart'!$E$1</c:f>
              <c:strCache>
                <c:ptCount val="1"/>
                <c:pt idx="0">
                  <c:v>+1 sigma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numRef>
              <c:f>'g Chart'!$A$2:$A$62</c:f>
              <c:numCache>
                <c:formatCode>m/d/yy</c:formatCode>
                <c:ptCount val="61"/>
                <c:pt idx="0">
                  <c:v>42559</c:v>
                </c:pt>
                <c:pt idx="1">
                  <c:v>42574</c:v>
                </c:pt>
                <c:pt idx="2">
                  <c:v>42591</c:v>
                </c:pt>
                <c:pt idx="3">
                  <c:v>42624</c:v>
                </c:pt>
                <c:pt idx="4">
                  <c:v>42625</c:v>
                </c:pt>
                <c:pt idx="5">
                  <c:v>42626</c:v>
                </c:pt>
                <c:pt idx="6">
                  <c:v>42627</c:v>
                </c:pt>
                <c:pt idx="7">
                  <c:v>42631</c:v>
                </c:pt>
                <c:pt idx="8">
                  <c:v>42635</c:v>
                </c:pt>
                <c:pt idx="9">
                  <c:v>42636</c:v>
                </c:pt>
                <c:pt idx="10">
                  <c:v>42638</c:v>
                </c:pt>
                <c:pt idx="11">
                  <c:v>42639</c:v>
                </c:pt>
                <c:pt idx="12">
                  <c:v>42641</c:v>
                </c:pt>
                <c:pt idx="13">
                  <c:v>42682</c:v>
                </c:pt>
                <c:pt idx="14">
                  <c:v>42686</c:v>
                </c:pt>
                <c:pt idx="15">
                  <c:v>42692</c:v>
                </c:pt>
                <c:pt idx="16">
                  <c:v>42739</c:v>
                </c:pt>
                <c:pt idx="17">
                  <c:v>42781</c:v>
                </c:pt>
                <c:pt idx="18">
                  <c:v>42829</c:v>
                </c:pt>
                <c:pt idx="19">
                  <c:v>42834</c:v>
                </c:pt>
                <c:pt idx="20">
                  <c:v>42838</c:v>
                </c:pt>
                <c:pt idx="21">
                  <c:v>42840</c:v>
                </c:pt>
                <c:pt idx="22">
                  <c:v>42850</c:v>
                </c:pt>
                <c:pt idx="23">
                  <c:v>42861</c:v>
                </c:pt>
                <c:pt idx="24">
                  <c:v>42867</c:v>
                </c:pt>
                <c:pt idx="25">
                  <c:v>42878</c:v>
                </c:pt>
                <c:pt idx="26">
                  <c:v>42921</c:v>
                </c:pt>
                <c:pt idx="27">
                  <c:v>42922</c:v>
                </c:pt>
                <c:pt idx="28">
                  <c:v>42930</c:v>
                </c:pt>
                <c:pt idx="29">
                  <c:v>42974</c:v>
                </c:pt>
                <c:pt idx="30">
                  <c:v>42983</c:v>
                </c:pt>
                <c:pt idx="31">
                  <c:v>42984</c:v>
                </c:pt>
                <c:pt idx="32">
                  <c:v>42991</c:v>
                </c:pt>
                <c:pt idx="33">
                  <c:v>42993</c:v>
                </c:pt>
                <c:pt idx="34">
                  <c:v>42994</c:v>
                </c:pt>
                <c:pt idx="35">
                  <c:v>42994</c:v>
                </c:pt>
                <c:pt idx="36">
                  <c:v>42997</c:v>
                </c:pt>
                <c:pt idx="37">
                  <c:v>43020</c:v>
                </c:pt>
                <c:pt idx="38">
                  <c:v>43023</c:v>
                </c:pt>
                <c:pt idx="39">
                  <c:v>43049</c:v>
                </c:pt>
                <c:pt idx="40">
                  <c:v>43056</c:v>
                </c:pt>
                <c:pt idx="41">
                  <c:v>43060</c:v>
                </c:pt>
                <c:pt idx="42">
                  <c:v>43080</c:v>
                </c:pt>
                <c:pt idx="43">
                  <c:v>43101</c:v>
                </c:pt>
                <c:pt idx="44">
                  <c:v>43126</c:v>
                </c:pt>
                <c:pt idx="45">
                  <c:v>43152</c:v>
                </c:pt>
                <c:pt idx="46">
                  <c:v>43164</c:v>
                </c:pt>
                <c:pt idx="47">
                  <c:v>43185</c:v>
                </c:pt>
                <c:pt idx="48">
                  <c:v>43213</c:v>
                </c:pt>
                <c:pt idx="49">
                  <c:v>43248</c:v>
                </c:pt>
                <c:pt idx="50">
                  <c:v>43295</c:v>
                </c:pt>
                <c:pt idx="51">
                  <c:v>43315</c:v>
                </c:pt>
                <c:pt idx="52">
                  <c:v>43316</c:v>
                </c:pt>
                <c:pt idx="53">
                  <c:v>43318</c:v>
                </c:pt>
                <c:pt idx="54">
                  <c:v>43329</c:v>
                </c:pt>
                <c:pt idx="55">
                  <c:v>43338</c:v>
                </c:pt>
                <c:pt idx="56">
                  <c:v>43417</c:v>
                </c:pt>
                <c:pt idx="57">
                  <c:v>43419</c:v>
                </c:pt>
              </c:numCache>
            </c:numRef>
          </c:cat>
          <c:val>
            <c:numRef>
              <c:f>'g Chart'!$E$2:$E$62</c:f>
              <c:numCache>
                <c:formatCode>0.00</c:formatCode>
                <c:ptCount val="61"/>
                <c:pt idx="1">
                  <c:v>28.658092717663187</c:v>
                </c:pt>
                <c:pt idx="2">
                  <c:v>28.658092717663187</c:v>
                </c:pt>
                <c:pt idx="3">
                  <c:v>28.658092717663187</c:v>
                </c:pt>
                <c:pt idx="4">
                  <c:v>28.658092717663187</c:v>
                </c:pt>
                <c:pt idx="5">
                  <c:v>28.658092717663187</c:v>
                </c:pt>
                <c:pt idx="6">
                  <c:v>28.658092717663187</c:v>
                </c:pt>
                <c:pt idx="7">
                  <c:v>28.658092717663187</c:v>
                </c:pt>
                <c:pt idx="8">
                  <c:v>28.658092717663187</c:v>
                </c:pt>
                <c:pt idx="9">
                  <c:v>28.658092717663187</c:v>
                </c:pt>
                <c:pt idx="10">
                  <c:v>28.658092717663187</c:v>
                </c:pt>
                <c:pt idx="11">
                  <c:v>28.658092717663187</c:v>
                </c:pt>
                <c:pt idx="12">
                  <c:v>28.658092717663187</c:v>
                </c:pt>
                <c:pt idx="13">
                  <c:v>28.658092717663187</c:v>
                </c:pt>
                <c:pt idx="14">
                  <c:v>28.658092717663187</c:v>
                </c:pt>
                <c:pt idx="15">
                  <c:v>28.658092717663187</c:v>
                </c:pt>
                <c:pt idx="16">
                  <c:v>28.658092717663187</c:v>
                </c:pt>
                <c:pt idx="17">
                  <c:v>28.658092717663187</c:v>
                </c:pt>
                <c:pt idx="18">
                  <c:v>28.658092717663187</c:v>
                </c:pt>
                <c:pt idx="19">
                  <c:v>28.658092717663187</c:v>
                </c:pt>
                <c:pt idx="20">
                  <c:v>28.658092717663187</c:v>
                </c:pt>
                <c:pt idx="21">
                  <c:v>28.658092717663187</c:v>
                </c:pt>
                <c:pt idx="22">
                  <c:v>28.658092717663187</c:v>
                </c:pt>
                <c:pt idx="23">
                  <c:v>28.658092717663187</c:v>
                </c:pt>
                <c:pt idx="24">
                  <c:v>28.658092717663187</c:v>
                </c:pt>
                <c:pt idx="25">
                  <c:v>28.658092717663187</c:v>
                </c:pt>
                <c:pt idx="26">
                  <c:v>28.658092717663187</c:v>
                </c:pt>
                <c:pt idx="27">
                  <c:v>28.658092717663187</c:v>
                </c:pt>
                <c:pt idx="28">
                  <c:v>28.658092717663187</c:v>
                </c:pt>
                <c:pt idx="29">
                  <c:v>28.658092717663187</c:v>
                </c:pt>
                <c:pt idx="30">
                  <c:v>28.658092717663187</c:v>
                </c:pt>
                <c:pt idx="31">
                  <c:v>28.658092717663187</c:v>
                </c:pt>
                <c:pt idx="32">
                  <c:v>28.658092717663187</c:v>
                </c:pt>
                <c:pt idx="33">
                  <c:v>28.658092717663187</c:v>
                </c:pt>
                <c:pt idx="34">
                  <c:v>28.658092717663187</c:v>
                </c:pt>
                <c:pt idx="35">
                  <c:v>28.658092717663187</c:v>
                </c:pt>
                <c:pt idx="36">
                  <c:v>28.658092717663187</c:v>
                </c:pt>
                <c:pt idx="37">
                  <c:v>28.658092717663187</c:v>
                </c:pt>
                <c:pt idx="38">
                  <c:v>28.658092717663187</c:v>
                </c:pt>
                <c:pt idx="39">
                  <c:v>28.658092717663187</c:v>
                </c:pt>
                <c:pt idx="40">
                  <c:v>28.658092717663187</c:v>
                </c:pt>
                <c:pt idx="41">
                  <c:v>28.658092717663187</c:v>
                </c:pt>
                <c:pt idx="42">
                  <c:v>28.658092717663187</c:v>
                </c:pt>
                <c:pt idx="43">
                  <c:v>28.658092717663187</c:v>
                </c:pt>
                <c:pt idx="44">
                  <c:v>28.658092717663187</c:v>
                </c:pt>
                <c:pt idx="45">
                  <c:v>28.658092717663187</c:v>
                </c:pt>
                <c:pt idx="46">
                  <c:v>28.658092717663187</c:v>
                </c:pt>
                <c:pt idx="47">
                  <c:v>28.658092717663187</c:v>
                </c:pt>
                <c:pt idx="48">
                  <c:v>28.658092717663187</c:v>
                </c:pt>
                <c:pt idx="49">
                  <c:v>28.658092717663187</c:v>
                </c:pt>
                <c:pt idx="50">
                  <c:v>28.658092717663187</c:v>
                </c:pt>
                <c:pt idx="51">
                  <c:v>28.658092717663187</c:v>
                </c:pt>
                <c:pt idx="52">
                  <c:v>28.658092717663187</c:v>
                </c:pt>
                <c:pt idx="53">
                  <c:v>28.658092717663187</c:v>
                </c:pt>
                <c:pt idx="54">
                  <c:v>28.658092717663187</c:v>
                </c:pt>
                <c:pt idx="55">
                  <c:v>28.658092717663187</c:v>
                </c:pt>
                <c:pt idx="56">
                  <c:v>28.658092717663187</c:v>
                </c:pt>
                <c:pt idx="57">
                  <c:v>28.658092717663187</c:v>
                </c:pt>
                <c:pt idx="58">
                  <c:v>28.658092717663187</c:v>
                </c:pt>
                <c:pt idx="59">
                  <c:v>28.658092717663187</c:v>
                </c:pt>
                <c:pt idx="60">
                  <c:v>28.658092717663187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F8B-2B42-9257-5508E9DD469E}"/>
            </c:ext>
          </c:extLst>
        </c:ser>
        <c:ser>
          <c:idx val="4"/>
          <c:order val="4"/>
          <c:tx>
            <c:strRef>
              <c:f>'g Chart'!$F$1</c:f>
              <c:strCache>
                <c:ptCount val="1"/>
                <c:pt idx="0">
                  <c:v>Average</c:v>
                </c:pt>
              </c:strCache>
            </c:strRef>
          </c:tx>
          <c:spPr>
            <a:ln w="19050" cap="rnd">
              <a:solidFill>
                <a:schemeClr val="tx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21"/>
              <c:layout>
                <c:manualLayout>
                  <c:x val="-4.3630017452005469E-4"/>
                  <c:y val="-2.70761167673794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EF8B-2B42-9257-5508E9DD46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'g Chart'!$A$2:$A$62</c:f>
              <c:numCache>
                <c:formatCode>m/d/yy</c:formatCode>
                <c:ptCount val="61"/>
                <c:pt idx="0">
                  <c:v>42559</c:v>
                </c:pt>
                <c:pt idx="1">
                  <c:v>42574</c:v>
                </c:pt>
                <c:pt idx="2">
                  <c:v>42591</c:v>
                </c:pt>
                <c:pt idx="3">
                  <c:v>42624</c:v>
                </c:pt>
                <c:pt idx="4">
                  <c:v>42625</c:v>
                </c:pt>
                <c:pt idx="5">
                  <c:v>42626</c:v>
                </c:pt>
                <c:pt idx="6">
                  <c:v>42627</c:v>
                </c:pt>
                <c:pt idx="7">
                  <c:v>42631</c:v>
                </c:pt>
                <c:pt idx="8">
                  <c:v>42635</c:v>
                </c:pt>
                <c:pt idx="9">
                  <c:v>42636</c:v>
                </c:pt>
                <c:pt idx="10">
                  <c:v>42638</c:v>
                </c:pt>
                <c:pt idx="11">
                  <c:v>42639</c:v>
                </c:pt>
                <c:pt idx="12">
                  <c:v>42641</c:v>
                </c:pt>
                <c:pt idx="13">
                  <c:v>42682</c:v>
                </c:pt>
                <c:pt idx="14">
                  <c:v>42686</c:v>
                </c:pt>
                <c:pt idx="15">
                  <c:v>42692</c:v>
                </c:pt>
                <c:pt idx="16">
                  <c:v>42739</c:v>
                </c:pt>
                <c:pt idx="17">
                  <c:v>42781</c:v>
                </c:pt>
                <c:pt idx="18">
                  <c:v>42829</c:v>
                </c:pt>
                <c:pt idx="19">
                  <c:v>42834</c:v>
                </c:pt>
                <c:pt idx="20">
                  <c:v>42838</c:v>
                </c:pt>
                <c:pt idx="21">
                  <c:v>42840</c:v>
                </c:pt>
                <c:pt idx="22">
                  <c:v>42850</c:v>
                </c:pt>
                <c:pt idx="23">
                  <c:v>42861</c:v>
                </c:pt>
                <c:pt idx="24">
                  <c:v>42867</c:v>
                </c:pt>
                <c:pt idx="25">
                  <c:v>42878</c:v>
                </c:pt>
                <c:pt idx="26">
                  <c:v>42921</c:v>
                </c:pt>
                <c:pt idx="27">
                  <c:v>42922</c:v>
                </c:pt>
                <c:pt idx="28">
                  <c:v>42930</c:v>
                </c:pt>
                <c:pt idx="29">
                  <c:v>42974</c:v>
                </c:pt>
                <c:pt idx="30">
                  <c:v>42983</c:v>
                </c:pt>
                <c:pt idx="31">
                  <c:v>42984</c:v>
                </c:pt>
                <c:pt idx="32">
                  <c:v>42991</c:v>
                </c:pt>
                <c:pt idx="33">
                  <c:v>42993</c:v>
                </c:pt>
                <c:pt idx="34">
                  <c:v>42994</c:v>
                </c:pt>
                <c:pt idx="35">
                  <c:v>42994</c:v>
                </c:pt>
                <c:pt idx="36">
                  <c:v>42997</c:v>
                </c:pt>
                <c:pt idx="37">
                  <c:v>43020</c:v>
                </c:pt>
                <c:pt idx="38">
                  <c:v>43023</c:v>
                </c:pt>
                <c:pt idx="39">
                  <c:v>43049</c:v>
                </c:pt>
                <c:pt idx="40">
                  <c:v>43056</c:v>
                </c:pt>
                <c:pt idx="41">
                  <c:v>43060</c:v>
                </c:pt>
                <c:pt idx="42">
                  <c:v>43080</c:v>
                </c:pt>
                <c:pt idx="43">
                  <c:v>43101</c:v>
                </c:pt>
                <c:pt idx="44">
                  <c:v>43126</c:v>
                </c:pt>
                <c:pt idx="45">
                  <c:v>43152</c:v>
                </c:pt>
                <c:pt idx="46">
                  <c:v>43164</c:v>
                </c:pt>
                <c:pt idx="47">
                  <c:v>43185</c:v>
                </c:pt>
                <c:pt idx="48">
                  <c:v>43213</c:v>
                </c:pt>
                <c:pt idx="49">
                  <c:v>43248</c:v>
                </c:pt>
                <c:pt idx="50">
                  <c:v>43295</c:v>
                </c:pt>
                <c:pt idx="51">
                  <c:v>43315</c:v>
                </c:pt>
                <c:pt idx="52">
                  <c:v>43316</c:v>
                </c:pt>
                <c:pt idx="53">
                  <c:v>43318</c:v>
                </c:pt>
                <c:pt idx="54">
                  <c:v>43329</c:v>
                </c:pt>
                <c:pt idx="55">
                  <c:v>43338</c:v>
                </c:pt>
                <c:pt idx="56">
                  <c:v>43417</c:v>
                </c:pt>
                <c:pt idx="57">
                  <c:v>43419</c:v>
                </c:pt>
              </c:numCache>
            </c:numRef>
          </c:cat>
          <c:val>
            <c:numRef>
              <c:f>'g Chart'!$F$2:$F$62</c:f>
              <c:numCache>
                <c:formatCode>0.0000</c:formatCode>
                <c:ptCount val="61"/>
                <c:pt idx="1">
                  <c:v>14.083333333333334</c:v>
                </c:pt>
                <c:pt idx="2">
                  <c:v>14.083333333333334</c:v>
                </c:pt>
                <c:pt idx="3">
                  <c:v>14.083333333333334</c:v>
                </c:pt>
                <c:pt idx="4">
                  <c:v>14.083333333333334</c:v>
                </c:pt>
                <c:pt idx="5">
                  <c:v>14.083333333333334</c:v>
                </c:pt>
                <c:pt idx="6">
                  <c:v>14.083333333333334</c:v>
                </c:pt>
                <c:pt idx="7">
                  <c:v>14.083333333333334</c:v>
                </c:pt>
                <c:pt idx="8">
                  <c:v>14.083333333333334</c:v>
                </c:pt>
                <c:pt idx="9">
                  <c:v>14.083333333333334</c:v>
                </c:pt>
                <c:pt idx="10">
                  <c:v>14.083333333333334</c:v>
                </c:pt>
                <c:pt idx="11">
                  <c:v>14.083333333333334</c:v>
                </c:pt>
                <c:pt idx="12">
                  <c:v>14.083333333333334</c:v>
                </c:pt>
                <c:pt idx="13">
                  <c:v>14.083333333333334</c:v>
                </c:pt>
                <c:pt idx="14">
                  <c:v>14.083333333333334</c:v>
                </c:pt>
                <c:pt idx="15">
                  <c:v>14.083333333333334</c:v>
                </c:pt>
                <c:pt idx="16">
                  <c:v>14.083333333333334</c:v>
                </c:pt>
                <c:pt idx="17">
                  <c:v>14.083333333333334</c:v>
                </c:pt>
                <c:pt idx="18">
                  <c:v>14.083333333333334</c:v>
                </c:pt>
                <c:pt idx="19">
                  <c:v>14.083333333333334</c:v>
                </c:pt>
                <c:pt idx="20">
                  <c:v>14.083333333333334</c:v>
                </c:pt>
                <c:pt idx="21">
                  <c:v>14.083333333333334</c:v>
                </c:pt>
                <c:pt idx="22">
                  <c:v>14.083333333333334</c:v>
                </c:pt>
                <c:pt idx="23">
                  <c:v>14.083333333333334</c:v>
                </c:pt>
                <c:pt idx="24">
                  <c:v>14.083333333333334</c:v>
                </c:pt>
                <c:pt idx="25">
                  <c:v>14.083333333333334</c:v>
                </c:pt>
                <c:pt idx="26">
                  <c:v>14.083333333333334</c:v>
                </c:pt>
                <c:pt idx="27">
                  <c:v>14.083333333333334</c:v>
                </c:pt>
                <c:pt idx="28">
                  <c:v>14.083333333333334</c:v>
                </c:pt>
                <c:pt idx="29">
                  <c:v>14.083333333333334</c:v>
                </c:pt>
                <c:pt idx="30">
                  <c:v>14.083333333333334</c:v>
                </c:pt>
                <c:pt idx="31">
                  <c:v>14.083333333333334</c:v>
                </c:pt>
                <c:pt idx="32">
                  <c:v>14.083333333333334</c:v>
                </c:pt>
                <c:pt idx="33">
                  <c:v>14.083333333333334</c:v>
                </c:pt>
                <c:pt idx="34">
                  <c:v>14.083333333333334</c:v>
                </c:pt>
                <c:pt idx="35">
                  <c:v>14.083333333333334</c:v>
                </c:pt>
                <c:pt idx="36">
                  <c:v>14.083333333333334</c:v>
                </c:pt>
                <c:pt idx="37">
                  <c:v>14.083333333333334</c:v>
                </c:pt>
                <c:pt idx="38">
                  <c:v>14.083333333333334</c:v>
                </c:pt>
                <c:pt idx="39">
                  <c:v>14.083333333333334</c:v>
                </c:pt>
                <c:pt idx="40">
                  <c:v>14.083333333333334</c:v>
                </c:pt>
                <c:pt idx="41">
                  <c:v>14.083333333333334</c:v>
                </c:pt>
                <c:pt idx="42">
                  <c:v>14.083333333333334</c:v>
                </c:pt>
                <c:pt idx="43">
                  <c:v>14.083333333333334</c:v>
                </c:pt>
                <c:pt idx="44">
                  <c:v>14.083333333333334</c:v>
                </c:pt>
                <c:pt idx="45">
                  <c:v>14.083333333333334</c:v>
                </c:pt>
                <c:pt idx="46">
                  <c:v>14.083333333333334</c:v>
                </c:pt>
                <c:pt idx="47">
                  <c:v>14.083333333333334</c:v>
                </c:pt>
                <c:pt idx="48">
                  <c:v>14.083333333333334</c:v>
                </c:pt>
                <c:pt idx="49">
                  <c:v>14.083333333333334</c:v>
                </c:pt>
                <c:pt idx="50">
                  <c:v>14.083333333333334</c:v>
                </c:pt>
                <c:pt idx="51">
                  <c:v>14.083333333333334</c:v>
                </c:pt>
                <c:pt idx="52">
                  <c:v>14.083333333333334</c:v>
                </c:pt>
                <c:pt idx="53">
                  <c:v>14.083333333333334</c:v>
                </c:pt>
                <c:pt idx="54">
                  <c:v>14.083333333333334</c:v>
                </c:pt>
                <c:pt idx="55">
                  <c:v>14.083333333333334</c:v>
                </c:pt>
                <c:pt idx="56">
                  <c:v>14.083333333333334</c:v>
                </c:pt>
                <c:pt idx="57">
                  <c:v>14.083333333333334</c:v>
                </c:pt>
                <c:pt idx="58">
                  <c:v>14.083333333333334</c:v>
                </c:pt>
                <c:pt idx="59">
                  <c:v>14.083333333333334</c:v>
                </c:pt>
                <c:pt idx="60">
                  <c:v>14.083333333333334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EF8B-2B42-9257-5508E9DD469E}"/>
            </c:ext>
          </c:extLst>
        </c:ser>
        <c:ser>
          <c:idx val="5"/>
          <c:order val="5"/>
          <c:tx>
            <c:strRef>
              <c:f>'g Chart'!$G$1</c:f>
              <c:strCache>
                <c:ptCount val="1"/>
                <c:pt idx="0">
                  <c:v>-1 sigma</c:v>
                </c:pt>
              </c:strCache>
            </c:strRef>
          </c:tx>
          <c:spPr>
            <a:ln w="12700" cap="rnd">
              <a:solidFill>
                <a:schemeClr val="tx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numRef>
              <c:f>'g Chart'!$A$2:$A$62</c:f>
              <c:numCache>
                <c:formatCode>m/d/yy</c:formatCode>
                <c:ptCount val="61"/>
                <c:pt idx="0">
                  <c:v>42559</c:v>
                </c:pt>
                <c:pt idx="1">
                  <c:v>42574</c:v>
                </c:pt>
                <c:pt idx="2">
                  <c:v>42591</c:v>
                </c:pt>
                <c:pt idx="3">
                  <c:v>42624</c:v>
                </c:pt>
                <c:pt idx="4">
                  <c:v>42625</c:v>
                </c:pt>
                <c:pt idx="5">
                  <c:v>42626</c:v>
                </c:pt>
                <c:pt idx="6">
                  <c:v>42627</c:v>
                </c:pt>
                <c:pt idx="7">
                  <c:v>42631</c:v>
                </c:pt>
                <c:pt idx="8">
                  <c:v>42635</c:v>
                </c:pt>
                <c:pt idx="9">
                  <c:v>42636</c:v>
                </c:pt>
                <c:pt idx="10">
                  <c:v>42638</c:v>
                </c:pt>
                <c:pt idx="11">
                  <c:v>42639</c:v>
                </c:pt>
                <c:pt idx="12">
                  <c:v>42641</c:v>
                </c:pt>
                <c:pt idx="13">
                  <c:v>42682</c:v>
                </c:pt>
                <c:pt idx="14">
                  <c:v>42686</c:v>
                </c:pt>
                <c:pt idx="15">
                  <c:v>42692</c:v>
                </c:pt>
                <c:pt idx="16">
                  <c:v>42739</c:v>
                </c:pt>
                <c:pt idx="17">
                  <c:v>42781</c:v>
                </c:pt>
                <c:pt idx="18">
                  <c:v>42829</c:v>
                </c:pt>
                <c:pt idx="19">
                  <c:v>42834</c:v>
                </c:pt>
                <c:pt idx="20">
                  <c:v>42838</c:v>
                </c:pt>
                <c:pt idx="21">
                  <c:v>42840</c:v>
                </c:pt>
                <c:pt idx="22">
                  <c:v>42850</c:v>
                </c:pt>
                <c:pt idx="23">
                  <c:v>42861</c:v>
                </c:pt>
                <c:pt idx="24">
                  <c:v>42867</c:v>
                </c:pt>
                <c:pt idx="25">
                  <c:v>42878</c:v>
                </c:pt>
                <c:pt idx="26">
                  <c:v>42921</c:v>
                </c:pt>
                <c:pt idx="27">
                  <c:v>42922</c:v>
                </c:pt>
                <c:pt idx="28">
                  <c:v>42930</c:v>
                </c:pt>
                <c:pt idx="29">
                  <c:v>42974</c:v>
                </c:pt>
                <c:pt idx="30">
                  <c:v>42983</c:v>
                </c:pt>
                <c:pt idx="31">
                  <c:v>42984</c:v>
                </c:pt>
                <c:pt idx="32">
                  <c:v>42991</c:v>
                </c:pt>
                <c:pt idx="33">
                  <c:v>42993</c:v>
                </c:pt>
                <c:pt idx="34">
                  <c:v>42994</c:v>
                </c:pt>
                <c:pt idx="35">
                  <c:v>42994</c:v>
                </c:pt>
                <c:pt idx="36">
                  <c:v>42997</c:v>
                </c:pt>
                <c:pt idx="37">
                  <c:v>43020</c:v>
                </c:pt>
                <c:pt idx="38">
                  <c:v>43023</c:v>
                </c:pt>
                <c:pt idx="39">
                  <c:v>43049</c:v>
                </c:pt>
                <c:pt idx="40">
                  <c:v>43056</c:v>
                </c:pt>
                <c:pt idx="41">
                  <c:v>43060</c:v>
                </c:pt>
                <c:pt idx="42">
                  <c:v>43080</c:v>
                </c:pt>
                <c:pt idx="43">
                  <c:v>43101</c:v>
                </c:pt>
                <c:pt idx="44">
                  <c:v>43126</c:v>
                </c:pt>
                <c:pt idx="45">
                  <c:v>43152</c:v>
                </c:pt>
                <c:pt idx="46">
                  <c:v>43164</c:v>
                </c:pt>
                <c:pt idx="47">
                  <c:v>43185</c:v>
                </c:pt>
                <c:pt idx="48">
                  <c:v>43213</c:v>
                </c:pt>
                <c:pt idx="49">
                  <c:v>43248</c:v>
                </c:pt>
                <c:pt idx="50">
                  <c:v>43295</c:v>
                </c:pt>
                <c:pt idx="51">
                  <c:v>43315</c:v>
                </c:pt>
                <c:pt idx="52">
                  <c:v>43316</c:v>
                </c:pt>
                <c:pt idx="53">
                  <c:v>43318</c:v>
                </c:pt>
                <c:pt idx="54">
                  <c:v>43329</c:v>
                </c:pt>
                <c:pt idx="55">
                  <c:v>43338</c:v>
                </c:pt>
                <c:pt idx="56">
                  <c:v>43417</c:v>
                </c:pt>
                <c:pt idx="57">
                  <c:v>43419</c:v>
                </c:pt>
              </c:numCache>
            </c:numRef>
          </c:cat>
          <c:val>
            <c:numRef>
              <c:f>'g Chart'!$G$2:$G$62</c:f>
              <c:numCache>
                <c:formatCode>0.00</c:formatCode>
                <c:ptCount val="61"/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EF8B-2B42-9257-5508E9DD469E}"/>
            </c:ext>
          </c:extLst>
        </c:ser>
        <c:ser>
          <c:idx val="6"/>
          <c:order val="6"/>
          <c:tx>
            <c:strRef>
              <c:f>'g Chart'!$H$1</c:f>
              <c:strCache>
                <c:ptCount val="1"/>
                <c:pt idx="0">
                  <c:v>-2 sigma</c:v>
                </c:pt>
              </c:strCache>
            </c:strRef>
          </c:tx>
          <c:spPr>
            <a:ln w="25400" cap="rnd">
              <a:solidFill>
                <a:srgbClr val="14695D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numRef>
              <c:f>'g Chart'!$A$2:$A$62</c:f>
              <c:numCache>
                <c:formatCode>m/d/yy</c:formatCode>
                <c:ptCount val="61"/>
                <c:pt idx="0">
                  <c:v>42559</c:v>
                </c:pt>
                <c:pt idx="1">
                  <c:v>42574</c:v>
                </c:pt>
                <c:pt idx="2">
                  <c:v>42591</c:v>
                </c:pt>
                <c:pt idx="3">
                  <c:v>42624</c:v>
                </c:pt>
                <c:pt idx="4">
                  <c:v>42625</c:v>
                </c:pt>
                <c:pt idx="5">
                  <c:v>42626</c:v>
                </c:pt>
                <c:pt idx="6">
                  <c:v>42627</c:v>
                </c:pt>
                <c:pt idx="7">
                  <c:v>42631</c:v>
                </c:pt>
                <c:pt idx="8">
                  <c:v>42635</c:v>
                </c:pt>
                <c:pt idx="9">
                  <c:v>42636</c:v>
                </c:pt>
                <c:pt idx="10">
                  <c:v>42638</c:v>
                </c:pt>
                <c:pt idx="11">
                  <c:v>42639</c:v>
                </c:pt>
                <c:pt idx="12">
                  <c:v>42641</c:v>
                </c:pt>
                <c:pt idx="13">
                  <c:v>42682</c:v>
                </c:pt>
                <c:pt idx="14">
                  <c:v>42686</c:v>
                </c:pt>
                <c:pt idx="15">
                  <c:v>42692</c:v>
                </c:pt>
                <c:pt idx="16">
                  <c:v>42739</c:v>
                </c:pt>
                <c:pt idx="17">
                  <c:v>42781</c:v>
                </c:pt>
                <c:pt idx="18">
                  <c:v>42829</c:v>
                </c:pt>
                <c:pt idx="19">
                  <c:v>42834</c:v>
                </c:pt>
                <c:pt idx="20">
                  <c:v>42838</c:v>
                </c:pt>
                <c:pt idx="21">
                  <c:v>42840</c:v>
                </c:pt>
                <c:pt idx="22">
                  <c:v>42850</c:v>
                </c:pt>
                <c:pt idx="23">
                  <c:v>42861</c:v>
                </c:pt>
                <c:pt idx="24">
                  <c:v>42867</c:v>
                </c:pt>
                <c:pt idx="25">
                  <c:v>42878</c:v>
                </c:pt>
                <c:pt idx="26">
                  <c:v>42921</c:v>
                </c:pt>
                <c:pt idx="27">
                  <c:v>42922</c:v>
                </c:pt>
                <c:pt idx="28">
                  <c:v>42930</c:v>
                </c:pt>
                <c:pt idx="29">
                  <c:v>42974</c:v>
                </c:pt>
                <c:pt idx="30">
                  <c:v>42983</c:v>
                </c:pt>
                <c:pt idx="31">
                  <c:v>42984</c:v>
                </c:pt>
                <c:pt idx="32">
                  <c:v>42991</c:v>
                </c:pt>
                <c:pt idx="33">
                  <c:v>42993</c:v>
                </c:pt>
                <c:pt idx="34">
                  <c:v>42994</c:v>
                </c:pt>
                <c:pt idx="35">
                  <c:v>42994</c:v>
                </c:pt>
                <c:pt idx="36">
                  <c:v>42997</c:v>
                </c:pt>
                <c:pt idx="37">
                  <c:v>43020</c:v>
                </c:pt>
                <c:pt idx="38">
                  <c:v>43023</c:v>
                </c:pt>
                <c:pt idx="39">
                  <c:v>43049</c:v>
                </c:pt>
                <c:pt idx="40">
                  <c:v>43056</c:v>
                </c:pt>
                <c:pt idx="41">
                  <c:v>43060</c:v>
                </c:pt>
                <c:pt idx="42">
                  <c:v>43080</c:v>
                </c:pt>
                <c:pt idx="43">
                  <c:v>43101</c:v>
                </c:pt>
                <c:pt idx="44">
                  <c:v>43126</c:v>
                </c:pt>
                <c:pt idx="45">
                  <c:v>43152</c:v>
                </c:pt>
                <c:pt idx="46">
                  <c:v>43164</c:v>
                </c:pt>
                <c:pt idx="47">
                  <c:v>43185</c:v>
                </c:pt>
                <c:pt idx="48">
                  <c:v>43213</c:v>
                </c:pt>
                <c:pt idx="49">
                  <c:v>43248</c:v>
                </c:pt>
                <c:pt idx="50">
                  <c:v>43295</c:v>
                </c:pt>
                <c:pt idx="51">
                  <c:v>43315</c:v>
                </c:pt>
                <c:pt idx="52">
                  <c:v>43316</c:v>
                </c:pt>
                <c:pt idx="53">
                  <c:v>43318</c:v>
                </c:pt>
                <c:pt idx="54">
                  <c:v>43329</c:v>
                </c:pt>
                <c:pt idx="55">
                  <c:v>43338</c:v>
                </c:pt>
                <c:pt idx="56">
                  <c:v>43417</c:v>
                </c:pt>
                <c:pt idx="57">
                  <c:v>43419</c:v>
                </c:pt>
              </c:numCache>
            </c:numRef>
          </c:cat>
          <c:val>
            <c:numRef>
              <c:f>'g Chart'!$H$2:$H$62</c:f>
              <c:numCache>
                <c:formatCode>0.00</c:formatCode>
                <c:ptCount val="61"/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EF8B-2B42-9257-5508E9DD469E}"/>
            </c:ext>
          </c:extLst>
        </c:ser>
        <c:ser>
          <c:idx val="7"/>
          <c:order val="7"/>
          <c:tx>
            <c:strRef>
              <c:f>'g Chart'!$I$1</c:f>
              <c:strCache>
                <c:ptCount val="1"/>
                <c:pt idx="0">
                  <c:v>LCL</c:v>
                </c:pt>
              </c:strCache>
            </c:strRef>
          </c:tx>
          <c:spPr>
            <a:ln w="31750" cap="rnd">
              <a:solidFill>
                <a:srgbClr val="14695D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numRef>
              <c:f>'g Chart'!$A$2:$A$62</c:f>
              <c:numCache>
                <c:formatCode>m/d/yy</c:formatCode>
                <c:ptCount val="61"/>
                <c:pt idx="0">
                  <c:v>42559</c:v>
                </c:pt>
                <c:pt idx="1">
                  <c:v>42574</c:v>
                </c:pt>
                <c:pt idx="2">
                  <c:v>42591</c:v>
                </c:pt>
                <c:pt idx="3">
                  <c:v>42624</c:v>
                </c:pt>
                <c:pt idx="4">
                  <c:v>42625</c:v>
                </c:pt>
                <c:pt idx="5">
                  <c:v>42626</c:v>
                </c:pt>
                <c:pt idx="6">
                  <c:v>42627</c:v>
                </c:pt>
                <c:pt idx="7">
                  <c:v>42631</c:v>
                </c:pt>
                <c:pt idx="8">
                  <c:v>42635</c:v>
                </c:pt>
                <c:pt idx="9">
                  <c:v>42636</c:v>
                </c:pt>
                <c:pt idx="10">
                  <c:v>42638</c:v>
                </c:pt>
                <c:pt idx="11">
                  <c:v>42639</c:v>
                </c:pt>
                <c:pt idx="12">
                  <c:v>42641</c:v>
                </c:pt>
                <c:pt idx="13">
                  <c:v>42682</c:v>
                </c:pt>
                <c:pt idx="14">
                  <c:v>42686</c:v>
                </c:pt>
                <c:pt idx="15">
                  <c:v>42692</c:v>
                </c:pt>
                <c:pt idx="16">
                  <c:v>42739</c:v>
                </c:pt>
                <c:pt idx="17">
                  <c:v>42781</c:v>
                </c:pt>
                <c:pt idx="18">
                  <c:v>42829</c:v>
                </c:pt>
                <c:pt idx="19">
                  <c:v>42834</c:v>
                </c:pt>
                <c:pt idx="20">
                  <c:v>42838</c:v>
                </c:pt>
                <c:pt idx="21">
                  <c:v>42840</c:v>
                </c:pt>
                <c:pt idx="22">
                  <c:v>42850</c:v>
                </c:pt>
                <c:pt idx="23">
                  <c:v>42861</c:v>
                </c:pt>
                <c:pt idx="24">
                  <c:v>42867</c:v>
                </c:pt>
                <c:pt idx="25">
                  <c:v>42878</c:v>
                </c:pt>
                <c:pt idx="26">
                  <c:v>42921</c:v>
                </c:pt>
                <c:pt idx="27">
                  <c:v>42922</c:v>
                </c:pt>
                <c:pt idx="28">
                  <c:v>42930</c:v>
                </c:pt>
                <c:pt idx="29">
                  <c:v>42974</c:v>
                </c:pt>
                <c:pt idx="30">
                  <c:v>42983</c:v>
                </c:pt>
                <c:pt idx="31">
                  <c:v>42984</c:v>
                </c:pt>
                <c:pt idx="32">
                  <c:v>42991</c:v>
                </c:pt>
                <c:pt idx="33">
                  <c:v>42993</c:v>
                </c:pt>
                <c:pt idx="34">
                  <c:v>42994</c:v>
                </c:pt>
                <c:pt idx="35">
                  <c:v>42994</c:v>
                </c:pt>
                <c:pt idx="36">
                  <c:v>42997</c:v>
                </c:pt>
                <c:pt idx="37">
                  <c:v>43020</c:v>
                </c:pt>
                <c:pt idx="38">
                  <c:v>43023</c:v>
                </c:pt>
                <c:pt idx="39">
                  <c:v>43049</c:v>
                </c:pt>
                <c:pt idx="40">
                  <c:v>43056</c:v>
                </c:pt>
                <c:pt idx="41">
                  <c:v>43060</c:v>
                </c:pt>
                <c:pt idx="42">
                  <c:v>43080</c:v>
                </c:pt>
                <c:pt idx="43">
                  <c:v>43101</c:v>
                </c:pt>
                <c:pt idx="44">
                  <c:v>43126</c:v>
                </c:pt>
                <c:pt idx="45">
                  <c:v>43152</c:v>
                </c:pt>
                <c:pt idx="46">
                  <c:v>43164</c:v>
                </c:pt>
                <c:pt idx="47">
                  <c:v>43185</c:v>
                </c:pt>
                <c:pt idx="48">
                  <c:v>43213</c:v>
                </c:pt>
                <c:pt idx="49">
                  <c:v>43248</c:v>
                </c:pt>
                <c:pt idx="50">
                  <c:v>43295</c:v>
                </c:pt>
                <c:pt idx="51">
                  <c:v>43315</c:v>
                </c:pt>
                <c:pt idx="52">
                  <c:v>43316</c:v>
                </c:pt>
                <c:pt idx="53">
                  <c:v>43318</c:v>
                </c:pt>
                <c:pt idx="54">
                  <c:v>43329</c:v>
                </c:pt>
                <c:pt idx="55">
                  <c:v>43338</c:v>
                </c:pt>
                <c:pt idx="56">
                  <c:v>43417</c:v>
                </c:pt>
                <c:pt idx="57">
                  <c:v>43419</c:v>
                </c:pt>
              </c:numCache>
            </c:numRef>
          </c:cat>
          <c:val>
            <c:numRef>
              <c:f>'g Chart'!$I$2:$I$62</c:f>
              <c:numCache>
                <c:formatCode>0.00</c:formatCode>
                <c:ptCount val="61"/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EF8B-2B42-9257-5508E9DD46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50854016"/>
        <c:axId val="250861824"/>
      </c:lineChart>
      <c:catAx>
        <c:axId val="25085401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 b="0" dirty="0">
                    <a:solidFill>
                      <a:schemeClr val="tx1"/>
                    </a:solidFill>
                  </a:rPr>
                  <a:t>Date of TsB Lab Draw</a:t>
                </a:r>
              </a:p>
            </c:rich>
          </c:tx>
          <c:layout>
            <c:manualLayout>
              <c:xMode val="edge"/>
              <c:yMode val="edge"/>
              <c:x val="0.43717277486910994"/>
              <c:y val="0.9304828851410875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m/d/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0861824"/>
        <c:crosses val="autoZero"/>
        <c:auto val="0"/>
        <c:lblAlgn val="ctr"/>
        <c:lblOffset val="100"/>
        <c:tickLblSkip val="3"/>
        <c:tickMarkSkip val="1"/>
        <c:noMultiLvlLbl val="0"/>
      </c:catAx>
      <c:valAx>
        <c:axId val="250861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 b="0" dirty="0">
                    <a:solidFill>
                      <a:schemeClr val="tx1"/>
                    </a:solidFill>
                  </a:rPr>
                  <a:t>Number of patients between </a:t>
                </a:r>
                <a:r>
                  <a:rPr lang="en-US" sz="2400" b="0" dirty="0" err="1">
                    <a:solidFill>
                      <a:schemeClr val="tx1"/>
                    </a:solidFill>
                  </a:rPr>
                  <a:t>TsB</a:t>
                </a:r>
                <a:r>
                  <a:rPr lang="en-US" sz="2400" b="0" dirty="0">
                    <a:solidFill>
                      <a:schemeClr val="tx1"/>
                    </a:solidFill>
                  </a:rPr>
                  <a:t> </a:t>
                </a:r>
              </a:p>
            </c:rich>
          </c:tx>
          <c:layout>
            <c:manualLayout>
              <c:xMode val="edge"/>
              <c:yMode val="edge"/>
              <c:x val="2.4935313968733386E-2"/>
              <c:y val="0.1894825252390596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085401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CA" sz="3200" dirty="0">
                <a:solidFill>
                  <a:schemeClr val="tx1"/>
                </a:solidFill>
              </a:rPr>
              <a:t>Percentage of Eligible Infants with </a:t>
            </a:r>
            <a:r>
              <a:rPr lang="en-CA" sz="3200" dirty="0" err="1">
                <a:solidFill>
                  <a:schemeClr val="tx1"/>
                </a:solidFill>
              </a:rPr>
              <a:t>TcB</a:t>
            </a:r>
            <a:r>
              <a:rPr lang="en-CA" sz="3200" dirty="0">
                <a:solidFill>
                  <a:schemeClr val="tx1"/>
                </a:solidFill>
              </a:rPr>
              <a:t> Measurement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Proportion of Eligible Infants with TcB Measurement</c:v>
                </c:pt>
              </c:strCache>
            </c:strRef>
          </c:tx>
          <c:spPr>
            <a:solidFill>
              <a:srgbClr val="328E87"/>
            </a:solidFill>
            <a:ln>
              <a:noFill/>
            </a:ln>
            <a:effectLst/>
          </c:spPr>
          <c:invertIfNegative val="0"/>
          <c:cat>
            <c:strRef>
              <c:f>Sheet1!$A$2:$A$12</c:f>
              <c:strCache>
                <c:ptCount val="11"/>
                <c:pt idx="0">
                  <c:v>02-2018</c:v>
                </c:pt>
                <c:pt idx="1">
                  <c:v>03-2018</c:v>
                </c:pt>
                <c:pt idx="2">
                  <c:v>04-2018</c:v>
                </c:pt>
                <c:pt idx="3">
                  <c:v>05-2018</c:v>
                </c:pt>
                <c:pt idx="4">
                  <c:v>06-2018</c:v>
                </c:pt>
                <c:pt idx="5">
                  <c:v>07-2018</c:v>
                </c:pt>
                <c:pt idx="6">
                  <c:v>08-2018</c:v>
                </c:pt>
                <c:pt idx="7">
                  <c:v>09-2018</c:v>
                </c:pt>
                <c:pt idx="8">
                  <c:v>10-2018</c:v>
                </c:pt>
                <c:pt idx="9">
                  <c:v>11-2018</c:v>
                </c:pt>
                <c:pt idx="10">
                  <c:v>12-2018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11.8</c:v>
                </c:pt>
                <c:pt idx="1">
                  <c:v>13</c:v>
                </c:pt>
                <c:pt idx="2">
                  <c:v>23.5</c:v>
                </c:pt>
                <c:pt idx="3">
                  <c:v>24.1</c:v>
                </c:pt>
                <c:pt idx="4">
                  <c:v>11.9</c:v>
                </c:pt>
                <c:pt idx="5">
                  <c:v>8.3000000000000007</c:v>
                </c:pt>
                <c:pt idx="6">
                  <c:v>25.6</c:v>
                </c:pt>
                <c:pt idx="7">
                  <c:v>20.9</c:v>
                </c:pt>
                <c:pt idx="8">
                  <c:v>2.6</c:v>
                </c:pt>
                <c:pt idx="9">
                  <c:v>5.6</c:v>
                </c:pt>
                <c:pt idx="10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14-9847-AFE5-62B35C3D86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16"/>
        <c:axId val="476076288"/>
        <c:axId val="438400640"/>
      </c:barChart>
      <c:catAx>
        <c:axId val="47607628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>
                    <a:solidFill>
                      <a:schemeClr val="tx1"/>
                    </a:solidFill>
                  </a:rPr>
                  <a:t>Date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8400640"/>
        <c:crosses val="autoZero"/>
        <c:auto val="1"/>
        <c:lblAlgn val="ctr"/>
        <c:lblOffset val="100"/>
        <c:noMultiLvlLbl val="0"/>
      </c:catAx>
      <c:valAx>
        <c:axId val="438400640"/>
        <c:scaling>
          <c:orientation val="minMax"/>
          <c:max val="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6076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1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1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AA5051-DF3A-4644-935E-B32FD1BF6108}" type="doc">
      <dgm:prSet loTypeId="urn:microsoft.com/office/officeart/2005/8/layout/hierarchy2" loCatId="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en-US"/>
        </a:p>
      </dgm:t>
    </dgm:pt>
    <dgm:pt modelId="{E50CB2E1-FEDC-4D44-85DD-52EA66C2C8CC}">
      <dgm:prSet phldrT="[Text]" custT="1"/>
      <dgm:spPr>
        <a:ln>
          <a:solidFill>
            <a:srgbClr val="328E87"/>
          </a:solidFill>
        </a:ln>
      </dgm:spPr>
      <dgm:t>
        <a:bodyPr/>
        <a:lstStyle/>
        <a:p>
          <a:pPr>
            <a:buNone/>
          </a:pPr>
          <a:r>
            <a:rPr lang="en-CA" sz="2400" b="1" dirty="0">
              <a:latin typeface="Calibri"/>
              <a:ea typeface="Calibri"/>
              <a:cs typeface="Calibri"/>
              <a:sym typeface="Calibri"/>
            </a:rPr>
            <a:t>Newborns at  Follow Up (</a:t>
          </a:r>
          <a:r>
            <a:rPr lang="en-CA" sz="2400" b="1" i="1" dirty="0">
              <a:latin typeface="Calibri"/>
              <a:ea typeface="Calibri"/>
              <a:cs typeface="Calibri"/>
              <a:sym typeface="Calibri"/>
            </a:rPr>
            <a:t>n</a:t>
          </a:r>
          <a:r>
            <a:rPr lang="en-CA" sz="2400" b="1" dirty="0">
              <a:latin typeface="Calibri"/>
              <a:ea typeface="Calibri"/>
              <a:cs typeface="Calibri"/>
              <a:sym typeface="Calibri"/>
            </a:rPr>
            <a:t> = 911) </a:t>
          </a:r>
        </a:p>
        <a:p>
          <a:pPr>
            <a:buNone/>
          </a:pPr>
          <a:r>
            <a:rPr lang="en-GB" sz="2400" dirty="0">
              <a:latin typeface="Calibri"/>
              <a:ea typeface="Calibri"/>
              <a:cs typeface="Calibri"/>
              <a:sym typeface="Calibri"/>
            </a:rPr>
            <a:t>&gt;35 weeks GA, born at </a:t>
          </a:r>
          <a:r>
            <a:rPr lang="en-GB" sz="2400" dirty="0" err="1">
              <a:latin typeface="Calibri"/>
              <a:ea typeface="Calibri"/>
              <a:cs typeface="Calibri"/>
              <a:sym typeface="Calibri"/>
            </a:rPr>
            <a:t>CHaD</a:t>
          </a:r>
          <a:endParaRPr lang="en-GB" sz="2400" dirty="0">
            <a:latin typeface="Calibri"/>
            <a:ea typeface="Calibri"/>
            <a:cs typeface="Calibri"/>
            <a:sym typeface="Calibri"/>
          </a:endParaRPr>
        </a:p>
        <a:p>
          <a:pPr>
            <a:buNone/>
          </a:pPr>
          <a:r>
            <a:rPr lang="en-GB" sz="2400" dirty="0">
              <a:latin typeface="Calibri"/>
              <a:cs typeface="Calibri"/>
              <a:sym typeface="Calibri"/>
            </a:rPr>
            <a:t>Age 1-20 days</a:t>
          </a:r>
          <a:endParaRPr lang="en-US" sz="2400" dirty="0"/>
        </a:p>
      </dgm:t>
    </dgm:pt>
    <dgm:pt modelId="{D6B634C2-E471-5646-BF86-EA6289B99EC7}" type="parTrans" cxnId="{07B481B2-456E-9E47-A37B-FB7696FAA2AD}">
      <dgm:prSet/>
      <dgm:spPr/>
      <dgm:t>
        <a:bodyPr/>
        <a:lstStyle/>
        <a:p>
          <a:endParaRPr lang="en-US"/>
        </a:p>
      </dgm:t>
    </dgm:pt>
    <dgm:pt modelId="{71C97C38-D5C6-6A45-846B-EFFAD9CF962F}" type="sibTrans" cxnId="{07B481B2-456E-9E47-A37B-FB7696FAA2AD}">
      <dgm:prSet/>
      <dgm:spPr/>
      <dgm:t>
        <a:bodyPr/>
        <a:lstStyle/>
        <a:p>
          <a:endParaRPr lang="en-US"/>
        </a:p>
      </dgm:t>
    </dgm:pt>
    <dgm:pt modelId="{1F054E5D-5D79-914F-8E32-2A5F316C3254}">
      <dgm:prSet phldrT="[Text]" custT="1"/>
      <dgm:spPr>
        <a:ln>
          <a:solidFill>
            <a:srgbClr val="328E87"/>
          </a:solidFill>
        </a:ln>
      </dgm:spPr>
      <dgm:t>
        <a:bodyPr/>
        <a:lstStyle/>
        <a:p>
          <a:pPr algn="l">
            <a:buNone/>
          </a:pPr>
          <a:r>
            <a:rPr lang="en-GB" sz="2400" b="1" dirty="0">
              <a:latin typeface="Calibri"/>
              <a:ea typeface="Calibri"/>
              <a:cs typeface="Calibri"/>
              <a:sym typeface="Calibri"/>
            </a:rPr>
            <a:t>  Excluded Infants (</a:t>
          </a:r>
          <a:r>
            <a:rPr lang="en-GB" sz="2400" b="1" i="1" dirty="0">
              <a:latin typeface="Calibri"/>
              <a:ea typeface="Calibri"/>
              <a:cs typeface="Calibri"/>
              <a:sym typeface="Calibri"/>
            </a:rPr>
            <a:t>n</a:t>
          </a:r>
          <a:r>
            <a:rPr lang="en-GB" sz="2400" b="1" dirty="0">
              <a:latin typeface="Calibri"/>
              <a:ea typeface="Calibri"/>
              <a:cs typeface="Calibri"/>
              <a:sym typeface="Calibri"/>
            </a:rPr>
            <a:t> = 8)</a:t>
          </a:r>
        </a:p>
        <a:p>
          <a:pPr algn="l">
            <a:buFont typeface="Courier New" panose="02070309020205020404" pitchFamily="49" charset="0"/>
            <a:buChar char="o"/>
          </a:pPr>
          <a:r>
            <a:rPr lang="en-GB" sz="2400" dirty="0">
              <a:latin typeface="Calibri"/>
              <a:ea typeface="Calibri"/>
              <a:cs typeface="Calibri"/>
              <a:sym typeface="Calibri"/>
            </a:rPr>
            <a:t>      Excessive bruising </a:t>
          </a:r>
        </a:p>
        <a:p>
          <a:pPr algn="l">
            <a:buNone/>
          </a:pPr>
          <a:r>
            <a:rPr lang="en-GB" sz="2400" dirty="0">
              <a:latin typeface="Calibri"/>
              <a:ea typeface="Calibri"/>
              <a:cs typeface="Calibri"/>
              <a:sym typeface="Calibri"/>
            </a:rPr>
            <a:t>      History of transfusion or phototherapy</a:t>
          </a:r>
        </a:p>
        <a:p>
          <a:pPr algn="l">
            <a:buNone/>
          </a:pPr>
          <a:r>
            <a:rPr lang="en-GB" sz="2400" dirty="0">
              <a:latin typeface="Calibri"/>
              <a:ea typeface="Calibri"/>
              <a:cs typeface="Calibri"/>
              <a:sym typeface="Calibri"/>
            </a:rPr>
            <a:t>      Risk of haemolysis ( DAT+ )</a:t>
          </a:r>
        </a:p>
      </dgm:t>
    </dgm:pt>
    <dgm:pt modelId="{97C2702A-D414-C743-8587-0B0F8F8127B2}" type="parTrans" cxnId="{A292E98B-9DFB-B347-A5F4-3D67145FF207}">
      <dgm:prSet/>
      <dgm:spPr>
        <a:ln>
          <a:solidFill>
            <a:srgbClr val="328E87"/>
          </a:solidFill>
        </a:ln>
      </dgm:spPr>
      <dgm:t>
        <a:bodyPr/>
        <a:lstStyle/>
        <a:p>
          <a:endParaRPr lang="en-US"/>
        </a:p>
      </dgm:t>
    </dgm:pt>
    <dgm:pt modelId="{43C2E6BA-39DD-364E-931F-E2900C12FF79}" type="sibTrans" cxnId="{A292E98B-9DFB-B347-A5F4-3D67145FF207}">
      <dgm:prSet/>
      <dgm:spPr/>
      <dgm:t>
        <a:bodyPr/>
        <a:lstStyle/>
        <a:p>
          <a:endParaRPr lang="en-US"/>
        </a:p>
      </dgm:t>
    </dgm:pt>
    <dgm:pt modelId="{188293D6-0505-464D-BC47-7215180A5055}">
      <dgm:prSet custT="1"/>
      <dgm:spPr>
        <a:ln>
          <a:solidFill>
            <a:srgbClr val="328E87"/>
          </a:solidFill>
        </a:ln>
      </dgm:spPr>
      <dgm:t>
        <a:bodyPr/>
        <a:lstStyle/>
        <a:p>
          <a:r>
            <a:rPr lang="en-GB" sz="2400" b="1" dirty="0">
              <a:latin typeface="Calibri"/>
              <a:ea typeface="Calibri"/>
              <a:cs typeface="Calibri"/>
              <a:sym typeface="Calibri"/>
            </a:rPr>
            <a:t>Eligible Infants (</a:t>
          </a:r>
          <a:r>
            <a:rPr lang="en-GB" sz="2400" b="1" i="1" dirty="0">
              <a:latin typeface="Calibri"/>
              <a:ea typeface="Calibri"/>
              <a:cs typeface="Calibri"/>
              <a:sym typeface="Calibri"/>
            </a:rPr>
            <a:t>n</a:t>
          </a:r>
          <a:r>
            <a:rPr lang="en-GB" sz="2400" b="1" dirty="0">
              <a:latin typeface="Calibri"/>
              <a:ea typeface="Calibri"/>
              <a:cs typeface="Calibri"/>
              <a:sym typeface="Calibri"/>
            </a:rPr>
            <a:t> = 903)</a:t>
          </a:r>
        </a:p>
      </dgm:t>
    </dgm:pt>
    <dgm:pt modelId="{8B1E137B-E3A3-3D4F-A922-8207A9F13F9A}" type="parTrans" cxnId="{7065CA5F-9C13-0246-A1E4-DFA4AE638D11}">
      <dgm:prSet/>
      <dgm:spPr>
        <a:ln>
          <a:solidFill>
            <a:srgbClr val="328E87"/>
          </a:solidFill>
        </a:ln>
      </dgm:spPr>
      <dgm:t>
        <a:bodyPr/>
        <a:lstStyle/>
        <a:p>
          <a:endParaRPr lang="en-US"/>
        </a:p>
      </dgm:t>
    </dgm:pt>
    <dgm:pt modelId="{819C855C-F0D6-3849-ADFC-FFB122F7BD26}" type="sibTrans" cxnId="{7065CA5F-9C13-0246-A1E4-DFA4AE638D11}">
      <dgm:prSet/>
      <dgm:spPr/>
      <dgm:t>
        <a:bodyPr/>
        <a:lstStyle/>
        <a:p>
          <a:endParaRPr lang="en-US"/>
        </a:p>
      </dgm:t>
    </dgm:pt>
    <dgm:pt modelId="{34A2E903-5217-224C-AA7F-55D23FA3D927}" type="pres">
      <dgm:prSet presAssocID="{FBAA5051-DF3A-4644-935E-B32FD1BF610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DD3987-BB2F-034F-83E9-81C6C565E486}" type="pres">
      <dgm:prSet presAssocID="{E50CB2E1-FEDC-4D44-85DD-52EA66C2C8CC}" presName="root1" presStyleCnt="0"/>
      <dgm:spPr/>
    </dgm:pt>
    <dgm:pt modelId="{5C3743CE-C20E-0D4B-90B8-FF6969EA4CD8}" type="pres">
      <dgm:prSet presAssocID="{E50CB2E1-FEDC-4D44-85DD-52EA66C2C8CC}" presName="LevelOneTextNode" presStyleLbl="node0" presStyleIdx="0" presStyleCnt="1" custScaleX="52517" custScaleY="4759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D222C6-6BF9-0043-A7B9-E8E65427927E}" type="pres">
      <dgm:prSet presAssocID="{E50CB2E1-FEDC-4D44-85DD-52EA66C2C8CC}" presName="level2hierChild" presStyleCnt="0"/>
      <dgm:spPr/>
    </dgm:pt>
    <dgm:pt modelId="{D70C3036-2654-BF40-B780-1CFB7F220019}" type="pres">
      <dgm:prSet presAssocID="{97C2702A-D414-C743-8587-0B0F8F8127B2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1D975EA7-3849-814E-8CC2-B265A39CF806}" type="pres">
      <dgm:prSet presAssocID="{97C2702A-D414-C743-8587-0B0F8F8127B2}" presName="connTx" presStyleLbl="parChTrans1D2" presStyleIdx="0" presStyleCnt="2"/>
      <dgm:spPr/>
      <dgm:t>
        <a:bodyPr/>
        <a:lstStyle/>
        <a:p>
          <a:endParaRPr lang="en-US"/>
        </a:p>
      </dgm:t>
    </dgm:pt>
    <dgm:pt modelId="{22FE2782-5C6B-8340-A540-921F1FB8B043}" type="pres">
      <dgm:prSet presAssocID="{1F054E5D-5D79-914F-8E32-2A5F316C3254}" presName="root2" presStyleCnt="0"/>
      <dgm:spPr/>
    </dgm:pt>
    <dgm:pt modelId="{AD44F1D2-71AC-5445-A15A-38F283278F58}" type="pres">
      <dgm:prSet presAssocID="{1F054E5D-5D79-914F-8E32-2A5F316C3254}" presName="LevelTwoTextNode" presStyleLbl="node2" presStyleIdx="0" presStyleCnt="2" custScaleX="61167" custScaleY="41972" custLinFactNeighborX="-28675" custLinFactNeighborY="3688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FFFDA79-8BD9-B542-8B83-AAE17FD50068}" type="pres">
      <dgm:prSet presAssocID="{1F054E5D-5D79-914F-8E32-2A5F316C3254}" presName="level3hierChild" presStyleCnt="0"/>
      <dgm:spPr/>
    </dgm:pt>
    <dgm:pt modelId="{CB3325F9-F339-724C-A29C-EE8FB25A574C}" type="pres">
      <dgm:prSet presAssocID="{8B1E137B-E3A3-3D4F-A922-8207A9F13F9A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722A60A8-0677-D84A-B6EB-AC8104D52C71}" type="pres">
      <dgm:prSet presAssocID="{8B1E137B-E3A3-3D4F-A922-8207A9F13F9A}" presName="connTx" presStyleLbl="parChTrans1D2" presStyleIdx="1" presStyleCnt="2"/>
      <dgm:spPr/>
      <dgm:t>
        <a:bodyPr/>
        <a:lstStyle/>
        <a:p>
          <a:endParaRPr lang="en-US"/>
        </a:p>
      </dgm:t>
    </dgm:pt>
    <dgm:pt modelId="{9439D928-2A88-204C-AF8A-D2815399479E}" type="pres">
      <dgm:prSet presAssocID="{188293D6-0505-464D-BC47-7215180A5055}" presName="root2" presStyleCnt="0"/>
      <dgm:spPr/>
    </dgm:pt>
    <dgm:pt modelId="{0042D57D-5855-904D-ABCB-4FF43489285E}" type="pres">
      <dgm:prSet presAssocID="{188293D6-0505-464D-BC47-7215180A5055}" presName="LevelTwoTextNode" presStyleLbl="node2" presStyleIdx="1" presStyleCnt="2" custScaleX="36725" custScaleY="23949" custLinFactNeighborX="-28675" custLinFactNeighborY="-495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26EEAAE-AFD6-F845-93A7-99253EE512B5}" type="pres">
      <dgm:prSet presAssocID="{188293D6-0505-464D-BC47-7215180A5055}" presName="level3hierChild" presStyleCnt="0"/>
      <dgm:spPr/>
    </dgm:pt>
  </dgm:ptLst>
  <dgm:cxnLst>
    <dgm:cxn modelId="{C1DC9BF3-F891-7B48-BF7C-7B5D6B523E32}" type="presOf" srcId="{8B1E137B-E3A3-3D4F-A922-8207A9F13F9A}" destId="{CB3325F9-F339-724C-A29C-EE8FB25A574C}" srcOrd="0" destOrd="0" presId="urn:microsoft.com/office/officeart/2005/8/layout/hierarchy2"/>
    <dgm:cxn modelId="{F0050064-16C2-084B-B4CE-CEB2545F61D0}" type="presOf" srcId="{8B1E137B-E3A3-3D4F-A922-8207A9F13F9A}" destId="{722A60A8-0677-D84A-B6EB-AC8104D52C71}" srcOrd="1" destOrd="0" presId="urn:microsoft.com/office/officeart/2005/8/layout/hierarchy2"/>
    <dgm:cxn modelId="{0A183869-E883-524A-93E3-9A48CF09F669}" type="presOf" srcId="{97C2702A-D414-C743-8587-0B0F8F8127B2}" destId="{1D975EA7-3849-814E-8CC2-B265A39CF806}" srcOrd="1" destOrd="0" presId="urn:microsoft.com/office/officeart/2005/8/layout/hierarchy2"/>
    <dgm:cxn modelId="{7CCB9D1F-0482-1247-A899-6A6433FACBD5}" type="presOf" srcId="{97C2702A-D414-C743-8587-0B0F8F8127B2}" destId="{D70C3036-2654-BF40-B780-1CFB7F220019}" srcOrd="0" destOrd="0" presId="urn:microsoft.com/office/officeart/2005/8/layout/hierarchy2"/>
    <dgm:cxn modelId="{7065CA5F-9C13-0246-A1E4-DFA4AE638D11}" srcId="{E50CB2E1-FEDC-4D44-85DD-52EA66C2C8CC}" destId="{188293D6-0505-464D-BC47-7215180A5055}" srcOrd="1" destOrd="0" parTransId="{8B1E137B-E3A3-3D4F-A922-8207A9F13F9A}" sibTransId="{819C855C-F0D6-3849-ADFC-FFB122F7BD26}"/>
    <dgm:cxn modelId="{F66C67D4-F7BA-F84A-8E78-32985F63673C}" type="presOf" srcId="{FBAA5051-DF3A-4644-935E-B32FD1BF6108}" destId="{34A2E903-5217-224C-AA7F-55D23FA3D927}" srcOrd="0" destOrd="0" presId="urn:microsoft.com/office/officeart/2005/8/layout/hierarchy2"/>
    <dgm:cxn modelId="{4DFF1FC1-7022-9846-AA11-F1B746963EF6}" type="presOf" srcId="{E50CB2E1-FEDC-4D44-85DD-52EA66C2C8CC}" destId="{5C3743CE-C20E-0D4B-90B8-FF6969EA4CD8}" srcOrd="0" destOrd="0" presId="urn:microsoft.com/office/officeart/2005/8/layout/hierarchy2"/>
    <dgm:cxn modelId="{07B481B2-456E-9E47-A37B-FB7696FAA2AD}" srcId="{FBAA5051-DF3A-4644-935E-B32FD1BF6108}" destId="{E50CB2E1-FEDC-4D44-85DD-52EA66C2C8CC}" srcOrd="0" destOrd="0" parTransId="{D6B634C2-E471-5646-BF86-EA6289B99EC7}" sibTransId="{71C97C38-D5C6-6A45-846B-EFFAD9CF962F}"/>
    <dgm:cxn modelId="{59557827-ED57-FD4B-99B2-60A35F12D10E}" type="presOf" srcId="{188293D6-0505-464D-BC47-7215180A5055}" destId="{0042D57D-5855-904D-ABCB-4FF43489285E}" srcOrd="0" destOrd="0" presId="urn:microsoft.com/office/officeart/2005/8/layout/hierarchy2"/>
    <dgm:cxn modelId="{A292E98B-9DFB-B347-A5F4-3D67145FF207}" srcId="{E50CB2E1-FEDC-4D44-85DD-52EA66C2C8CC}" destId="{1F054E5D-5D79-914F-8E32-2A5F316C3254}" srcOrd="0" destOrd="0" parTransId="{97C2702A-D414-C743-8587-0B0F8F8127B2}" sibTransId="{43C2E6BA-39DD-364E-931F-E2900C12FF79}"/>
    <dgm:cxn modelId="{81C8AE0F-C1AB-694E-8986-01992EE15E58}" type="presOf" srcId="{1F054E5D-5D79-914F-8E32-2A5F316C3254}" destId="{AD44F1D2-71AC-5445-A15A-38F283278F58}" srcOrd="0" destOrd="0" presId="urn:microsoft.com/office/officeart/2005/8/layout/hierarchy2"/>
    <dgm:cxn modelId="{EB1F249F-6B89-EE43-944B-A70F90135CAE}" type="presParOf" srcId="{34A2E903-5217-224C-AA7F-55D23FA3D927}" destId="{FCDD3987-BB2F-034F-83E9-81C6C565E486}" srcOrd="0" destOrd="0" presId="urn:microsoft.com/office/officeart/2005/8/layout/hierarchy2"/>
    <dgm:cxn modelId="{1C3CE2A8-6B98-EF4C-BCFA-014BEF44BF41}" type="presParOf" srcId="{FCDD3987-BB2F-034F-83E9-81C6C565E486}" destId="{5C3743CE-C20E-0D4B-90B8-FF6969EA4CD8}" srcOrd="0" destOrd="0" presId="urn:microsoft.com/office/officeart/2005/8/layout/hierarchy2"/>
    <dgm:cxn modelId="{5E80DC80-4853-B64A-9165-3390BA81BCFB}" type="presParOf" srcId="{FCDD3987-BB2F-034F-83E9-81C6C565E486}" destId="{40D222C6-6BF9-0043-A7B9-E8E65427927E}" srcOrd="1" destOrd="0" presId="urn:microsoft.com/office/officeart/2005/8/layout/hierarchy2"/>
    <dgm:cxn modelId="{A359AA3D-9CD3-854A-A366-FFB3792A146E}" type="presParOf" srcId="{40D222C6-6BF9-0043-A7B9-E8E65427927E}" destId="{D70C3036-2654-BF40-B780-1CFB7F220019}" srcOrd="0" destOrd="0" presId="urn:microsoft.com/office/officeart/2005/8/layout/hierarchy2"/>
    <dgm:cxn modelId="{43DFD3EB-6ADA-1641-BDAD-BC05AA00557C}" type="presParOf" srcId="{D70C3036-2654-BF40-B780-1CFB7F220019}" destId="{1D975EA7-3849-814E-8CC2-B265A39CF806}" srcOrd="0" destOrd="0" presId="urn:microsoft.com/office/officeart/2005/8/layout/hierarchy2"/>
    <dgm:cxn modelId="{73041E6D-ADA6-8E4F-8BA0-F40C56AE0A19}" type="presParOf" srcId="{40D222C6-6BF9-0043-A7B9-E8E65427927E}" destId="{22FE2782-5C6B-8340-A540-921F1FB8B043}" srcOrd="1" destOrd="0" presId="urn:microsoft.com/office/officeart/2005/8/layout/hierarchy2"/>
    <dgm:cxn modelId="{7A7AFE13-84EE-5847-868A-D80109E55822}" type="presParOf" srcId="{22FE2782-5C6B-8340-A540-921F1FB8B043}" destId="{AD44F1D2-71AC-5445-A15A-38F283278F58}" srcOrd="0" destOrd="0" presId="urn:microsoft.com/office/officeart/2005/8/layout/hierarchy2"/>
    <dgm:cxn modelId="{160340A4-FF9C-084C-A8E2-87BC258E9318}" type="presParOf" srcId="{22FE2782-5C6B-8340-A540-921F1FB8B043}" destId="{3FFFDA79-8BD9-B542-8B83-AAE17FD50068}" srcOrd="1" destOrd="0" presId="urn:microsoft.com/office/officeart/2005/8/layout/hierarchy2"/>
    <dgm:cxn modelId="{AB565BEF-43E5-EB42-B6AD-074BDEE3EA34}" type="presParOf" srcId="{40D222C6-6BF9-0043-A7B9-E8E65427927E}" destId="{CB3325F9-F339-724C-A29C-EE8FB25A574C}" srcOrd="2" destOrd="0" presId="urn:microsoft.com/office/officeart/2005/8/layout/hierarchy2"/>
    <dgm:cxn modelId="{80AE072E-0740-D048-9FE6-6030987F67A0}" type="presParOf" srcId="{CB3325F9-F339-724C-A29C-EE8FB25A574C}" destId="{722A60A8-0677-D84A-B6EB-AC8104D52C71}" srcOrd="0" destOrd="0" presId="urn:microsoft.com/office/officeart/2005/8/layout/hierarchy2"/>
    <dgm:cxn modelId="{AE290A77-8CDC-F84C-9EA4-5A40BDAA6FA3}" type="presParOf" srcId="{40D222C6-6BF9-0043-A7B9-E8E65427927E}" destId="{9439D928-2A88-204C-AF8A-D2815399479E}" srcOrd="3" destOrd="0" presId="urn:microsoft.com/office/officeart/2005/8/layout/hierarchy2"/>
    <dgm:cxn modelId="{048488B6-DE9C-3B4D-AA05-8E9F893B3049}" type="presParOf" srcId="{9439D928-2A88-204C-AF8A-D2815399479E}" destId="{0042D57D-5855-904D-ABCB-4FF43489285E}" srcOrd="0" destOrd="0" presId="urn:microsoft.com/office/officeart/2005/8/layout/hierarchy2"/>
    <dgm:cxn modelId="{0E173C5A-A246-7242-A183-74B7D495FD25}" type="presParOf" srcId="{9439D928-2A88-204C-AF8A-D2815399479E}" destId="{526EEAAE-AFD6-F845-93A7-99253EE512B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3743CE-C20E-0D4B-90B8-FF6969EA4CD8}">
      <dsp:nvSpPr>
        <dsp:cNvPr id="0" name=""/>
        <dsp:cNvSpPr/>
      </dsp:nvSpPr>
      <dsp:spPr>
        <a:xfrm>
          <a:off x="380" y="1544932"/>
          <a:ext cx="4941294" cy="22390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328E8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400" b="1" kern="1200" dirty="0">
              <a:latin typeface="Calibri"/>
              <a:ea typeface="Calibri"/>
              <a:cs typeface="Calibri"/>
              <a:sym typeface="Calibri"/>
            </a:rPr>
            <a:t>Newborns at  Follow Up (</a:t>
          </a:r>
          <a:r>
            <a:rPr lang="en-CA" sz="2400" b="1" i="1" kern="1200" dirty="0">
              <a:latin typeface="Calibri"/>
              <a:ea typeface="Calibri"/>
              <a:cs typeface="Calibri"/>
              <a:sym typeface="Calibri"/>
            </a:rPr>
            <a:t>n</a:t>
          </a:r>
          <a:r>
            <a:rPr lang="en-CA" sz="2400" b="1" kern="1200" dirty="0">
              <a:latin typeface="Calibri"/>
              <a:ea typeface="Calibri"/>
              <a:cs typeface="Calibri"/>
              <a:sym typeface="Calibri"/>
            </a:rPr>
            <a:t> = 911)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latin typeface="Calibri"/>
              <a:ea typeface="Calibri"/>
              <a:cs typeface="Calibri"/>
              <a:sym typeface="Calibri"/>
            </a:rPr>
            <a:t>&gt;35 weeks GA, born at </a:t>
          </a:r>
          <a:r>
            <a:rPr lang="en-GB" sz="2400" kern="1200" dirty="0" err="1">
              <a:latin typeface="Calibri"/>
              <a:ea typeface="Calibri"/>
              <a:cs typeface="Calibri"/>
              <a:sym typeface="Calibri"/>
            </a:rPr>
            <a:t>CHaD</a:t>
          </a:r>
          <a:endParaRPr lang="en-GB" sz="2400" kern="1200" dirty="0">
            <a:latin typeface="Calibri"/>
            <a:ea typeface="Calibri"/>
            <a:cs typeface="Calibri"/>
            <a:sym typeface="Calibri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latin typeface="Calibri"/>
              <a:cs typeface="Calibri"/>
              <a:sym typeface="Calibri"/>
            </a:rPr>
            <a:t>Age 1-20 days</a:t>
          </a:r>
          <a:endParaRPr lang="en-US" sz="2400" kern="1200" dirty="0"/>
        </a:p>
      </dsp:txBody>
      <dsp:txXfrm>
        <a:off x="65961" y="1610513"/>
        <a:ext cx="4810132" cy="2107931"/>
      </dsp:txXfrm>
    </dsp:sp>
    <dsp:sp modelId="{D70C3036-2654-BF40-B780-1CFB7F220019}">
      <dsp:nvSpPr>
        <dsp:cNvPr id="0" name=""/>
        <dsp:cNvSpPr/>
      </dsp:nvSpPr>
      <dsp:spPr>
        <a:xfrm rot="2253202">
          <a:off x="4802419" y="2994632"/>
          <a:ext cx="1344073" cy="158906"/>
        </a:xfrm>
        <a:custGeom>
          <a:avLst/>
          <a:gdLst/>
          <a:ahLst/>
          <a:cxnLst/>
          <a:rect l="0" t="0" r="0" b="0"/>
          <a:pathLst>
            <a:path>
              <a:moveTo>
                <a:pt x="0" y="79453"/>
              </a:moveTo>
              <a:lnTo>
                <a:pt x="1344073" y="79453"/>
              </a:lnTo>
            </a:path>
          </a:pathLst>
        </a:custGeom>
        <a:noFill/>
        <a:ln w="12700" cap="flat" cmpd="sng" algn="ctr">
          <a:solidFill>
            <a:srgbClr val="328E8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40854" y="3040484"/>
        <a:ext cx="67203" cy="67203"/>
      </dsp:txXfrm>
    </dsp:sp>
    <dsp:sp modelId="{AD44F1D2-71AC-5445-A15A-38F283278F58}">
      <dsp:nvSpPr>
        <dsp:cNvPr id="0" name=""/>
        <dsp:cNvSpPr/>
      </dsp:nvSpPr>
      <dsp:spPr>
        <a:xfrm>
          <a:off x="6007237" y="2496412"/>
          <a:ext cx="5755168" cy="197456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328E8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>
              <a:latin typeface="Calibri"/>
              <a:ea typeface="Calibri"/>
              <a:cs typeface="Calibri"/>
              <a:sym typeface="Calibri"/>
            </a:rPr>
            <a:t>  Excluded Infants (</a:t>
          </a:r>
          <a:r>
            <a:rPr lang="en-GB" sz="2400" b="1" i="1" kern="1200" dirty="0">
              <a:latin typeface="Calibri"/>
              <a:ea typeface="Calibri"/>
              <a:cs typeface="Calibri"/>
              <a:sym typeface="Calibri"/>
            </a:rPr>
            <a:t>n</a:t>
          </a:r>
          <a:r>
            <a:rPr lang="en-GB" sz="2400" b="1" kern="1200" dirty="0">
              <a:latin typeface="Calibri"/>
              <a:ea typeface="Calibri"/>
              <a:cs typeface="Calibri"/>
              <a:sym typeface="Calibri"/>
            </a:rPr>
            <a:t> = 8)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Char char="o"/>
          </a:pPr>
          <a:r>
            <a:rPr lang="en-GB" sz="2400" kern="1200" dirty="0">
              <a:latin typeface="Calibri"/>
              <a:ea typeface="Calibri"/>
              <a:cs typeface="Calibri"/>
              <a:sym typeface="Calibri"/>
            </a:rPr>
            <a:t>      Excessive bruising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latin typeface="Calibri"/>
              <a:ea typeface="Calibri"/>
              <a:cs typeface="Calibri"/>
              <a:sym typeface="Calibri"/>
            </a:rPr>
            <a:t>      History of transfusion or phototherapy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latin typeface="Calibri"/>
              <a:ea typeface="Calibri"/>
              <a:cs typeface="Calibri"/>
              <a:sym typeface="Calibri"/>
            </a:rPr>
            <a:t>      Risk of haemolysis ( DAT+ )</a:t>
          </a:r>
        </a:p>
      </dsp:txBody>
      <dsp:txXfrm>
        <a:off x="6065070" y="2554245"/>
        <a:ext cx="5639502" cy="1858894"/>
      </dsp:txXfrm>
    </dsp:sp>
    <dsp:sp modelId="{CB3325F9-F339-724C-A29C-EE8FB25A574C}">
      <dsp:nvSpPr>
        <dsp:cNvPr id="0" name=""/>
        <dsp:cNvSpPr/>
      </dsp:nvSpPr>
      <dsp:spPr>
        <a:xfrm rot="19025485">
          <a:off x="4747051" y="2089786"/>
          <a:ext cx="1454810" cy="158906"/>
        </a:xfrm>
        <a:custGeom>
          <a:avLst/>
          <a:gdLst/>
          <a:ahLst/>
          <a:cxnLst/>
          <a:rect l="0" t="0" r="0" b="0"/>
          <a:pathLst>
            <a:path>
              <a:moveTo>
                <a:pt x="0" y="79453"/>
              </a:moveTo>
              <a:lnTo>
                <a:pt x="1454810" y="79453"/>
              </a:lnTo>
            </a:path>
          </a:pathLst>
        </a:custGeom>
        <a:noFill/>
        <a:ln w="12700" cap="flat" cmpd="sng" algn="ctr">
          <a:solidFill>
            <a:srgbClr val="328E8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38086" y="2132869"/>
        <a:ext cx="72740" cy="72740"/>
      </dsp:txXfrm>
    </dsp:sp>
    <dsp:sp modelId="{0042D57D-5855-904D-ABCB-4FF43489285E}">
      <dsp:nvSpPr>
        <dsp:cNvPr id="0" name=""/>
        <dsp:cNvSpPr/>
      </dsp:nvSpPr>
      <dsp:spPr>
        <a:xfrm>
          <a:off x="6007237" y="1110663"/>
          <a:ext cx="3455434" cy="112667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328E8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>
              <a:latin typeface="Calibri"/>
              <a:ea typeface="Calibri"/>
              <a:cs typeface="Calibri"/>
              <a:sym typeface="Calibri"/>
            </a:rPr>
            <a:t>Eligible Infants (</a:t>
          </a:r>
          <a:r>
            <a:rPr lang="en-GB" sz="2400" b="1" i="1" kern="1200" dirty="0">
              <a:latin typeface="Calibri"/>
              <a:ea typeface="Calibri"/>
              <a:cs typeface="Calibri"/>
              <a:sym typeface="Calibri"/>
            </a:rPr>
            <a:t>n</a:t>
          </a:r>
          <a:r>
            <a:rPr lang="en-GB" sz="2400" b="1" kern="1200" dirty="0">
              <a:latin typeface="Calibri"/>
              <a:ea typeface="Calibri"/>
              <a:cs typeface="Calibri"/>
              <a:sym typeface="Calibri"/>
            </a:rPr>
            <a:t> = 903)</a:t>
          </a:r>
        </a:p>
      </dsp:txBody>
      <dsp:txXfrm>
        <a:off x="6040236" y="1143662"/>
        <a:ext cx="3389436" cy="10606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33D68-43F6-F043-9AEA-7DE0F020C8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6400" y="5387342"/>
            <a:ext cx="32918400" cy="11460480"/>
          </a:xfrm>
        </p:spPr>
        <p:txBody>
          <a:bodyPr anchor="b"/>
          <a:lstStyle>
            <a:lvl1pPr algn="ctr">
              <a:defRPr sz="21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1B6FAE-3A3F-A749-8736-752A03F4C1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8640"/>
            </a:lvl1pPr>
            <a:lvl2pPr marL="1645920" indent="0" algn="ctr">
              <a:buNone/>
              <a:defRPr sz="7200"/>
            </a:lvl2pPr>
            <a:lvl3pPr marL="3291840" indent="0" algn="ctr">
              <a:buNone/>
              <a:defRPr sz="6480"/>
            </a:lvl3pPr>
            <a:lvl4pPr marL="4937760" indent="0" algn="ctr">
              <a:buNone/>
              <a:defRPr sz="5760"/>
            </a:lvl4pPr>
            <a:lvl5pPr marL="6583680" indent="0" algn="ctr">
              <a:buNone/>
              <a:defRPr sz="5760"/>
            </a:lvl5pPr>
            <a:lvl6pPr marL="8229600" indent="0" algn="ctr">
              <a:buNone/>
              <a:defRPr sz="5760"/>
            </a:lvl6pPr>
            <a:lvl7pPr marL="9875520" indent="0" algn="ctr">
              <a:buNone/>
              <a:defRPr sz="5760"/>
            </a:lvl7pPr>
            <a:lvl8pPr marL="11521440" indent="0" algn="ctr">
              <a:buNone/>
              <a:defRPr sz="5760"/>
            </a:lvl8pPr>
            <a:lvl9pPr marL="13167360" indent="0" algn="ctr">
              <a:buNone/>
              <a:defRPr sz="576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20ED9A-65CC-CC4D-94CE-32FB27EA1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504FEB-FEB0-7F4A-AB31-EC0C8B949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E58C66-B913-5F47-BF7A-4E1F99195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8797B-1657-42A0-A755-1FC7C43227D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2369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5BF44-1940-3A4A-ADF3-8F7BDC922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32F1EF-8708-D842-8A7A-158050CEF7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0B110D-E528-324A-BCE1-FB4ACCFA0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3A5092-8032-1149-90A8-A706025DB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37C138-594D-CF4C-9F9B-750B066B3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5E41C-76AB-4B6F-BBAD-2110E02459E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287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338EB3-9DF7-2346-9F9E-8B98009835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31409640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9A0667-0C63-3440-92C1-9D1888DC0F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017520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892CAA-30CA-FB43-8A88-4ABCDDE79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FE0596-A6D6-D843-8B79-3BE54BCB5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8C3FFB-6B43-A74C-9048-DB3446A88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76170-B4F4-45C0-AB84-CCDF000B30A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8846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94326-3330-C544-858D-5C670B49C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E6D9F5-EE86-594B-A068-86F091C990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7C55E1-D40C-A44F-9ED2-98C5D4DAB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5EAF34-9CD4-2C4D-8B31-FE1399D5A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1D4790-B75D-8742-AFCE-117F606FE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B607F-0847-41A7-840E-4AD5228B4C7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8171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0BAF0-3353-2E48-ACCA-9C5B53746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660" y="8206745"/>
            <a:ext cx="37856160" cy="13693138"/>
          </a:xfrm>
        </p:spPr>
        <p:txBody>
          <a:bodyPr anchor="b"/>
          <a:lstStyle>
            <a:lvl1pPr>
              <a:defRPr sz="21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694FCB-75A1-A742-8781-32BFE5C452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94660" y="22029425"/>
            <a:ext cx="37856160" cy="7200898"/>
          </a:xfrm>
        </p:spPr>
        <p:txBody>
          <a:bodyPr/>
          <a:lstStyle>
            <a:lvl1pPr marL="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1pPr>
            <a:lvl2pPr marL="164592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29184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3pPr>
            <a:lvl4pPr marL="49377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4pPr>
            <a:lvl5pPr marL="65836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5pPr>
            <a:lvl6pPr marL="822960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6pPr>
            <a:lvl7pPr marL="987552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7pPr>
            <a:lvl8pPr marL="1152144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8pPr>
            <a:lvl9pPr marL="131673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48CF7A-3A84-2F4A-9A9F-5B6D88BCD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89C1D7-55E9-A748-B066-86CF6CEEE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67D7C7-00F9-A94E-9C39-83C507A14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B3E59-4AB3-4160-83F8-22BDBBABA0D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8719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7D0A6-ED83-9346-95F7-5A063A59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6F6B4A-BA92-434C-925C-A12D03EADC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FAE6D5-7F6A-D642-A8EA-D8CC75FC68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F99FAE-91B4-7343-9F87-8E17C47D9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64FBBF-B5E6-804B-B017-A729749F1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E998A3-7B19-D847-93EA-5E2AF3A44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0214F-4184-4F76-B0A5-C4BF312837E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394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51217-E4B5-094B-95A5-9EB30F8BB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3237" y="1752603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005A6D-747C-2145-A355-A1DA013667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23239" y="8069582"/>
            <a:ext cx="18568033" cy="3954778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3E1E73-6493-BB4A-A209-476324741F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023239" y="12024360"/>
            <a:ext cx="18568033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09DDCE-364D-A743-8FB6-5AD8F52979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2219920" y="8069582"/>
            <a:ext cx="18659477" cy="3954778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B99EC7-E1D1-CF44-937C-636A76B394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2219920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E0FCCC-4456-9D42-B8AF-E04E1CB49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E71B70-F945-F94D-9199-994E56E3A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FD66D6-2447-EC4F-AE69-B59D8730E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F41AD-81F6-42F6-9BA8-6034223E6AD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040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FC8FF-3ACB-C343-A225-625C62095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4BD295-1F84-C441-B34D-6D0F132D3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1BE36E-138B-2443-9504-8B874CCDC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4706CD-340E-C948-95ED-96173B962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FFC44-565B-4ED6-A9E0-10CBBD91C90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861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E76454-BA04-DE49-90DC-A0AF1C51C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F4BBBC-BB97-C247-9B50-2D118476C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BF66F0-FAF8-1C45-B301-79270F050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CA804-54F5-4E87-86C7-219E3BF94C2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4848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F2C44-EF4C-D243-B7AE-E3025EC8F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3239" y="2194560"/>
            <a:ext cx="14156053" cy="768096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CACE2-3417-0D43-A632-B6E77824DA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59477" y="4739642"/>
            <a:ext cx="22219920" cy="23393400"/>
          </a:xfrm>
        </p:spPr>
        <p:txBody>
          <a:bodyPr/>
          <a:lstStyle>
            <a:lvl1pPr>
              <a:defRPr sz="11520"/>
            </a:lvl1pPr>
            <a:lvl2pPr>
              <a:defRPr sz="10080"/>
            </a:lvl2pPr>
            <a:lvl3pPr>
              <a:defRPr sz="864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4D5D3F-2E12-474B-872C-947296225D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023239" y="9875520"/>
            <a:ext cx="14156053" cy="18295622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164851-CB03-7C47-8B4F-7C21D16FE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4CD2D4-CA56-D44E-A841-CA73DBE00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589D22-3B85-2943-BDC9-2597698F0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0A4E8-9155-443C-BC3F-D994FC2F0B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0252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76F93-158D-B34D-A857-211D2A222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3239" y="2194560"/>
            <a:ext cx="14156053" cy="768096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10ECC4-C144-4D4C-A556-0C6C1DEE20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8659477" y="4739642"/>
            <a:ext cx="22219920" cy="23393400"/>
          </a:xfrm>
        </p:spPr>
        <p:txBody>
          <a:bodyPr/>
          <a:lstStyle>
            <a:lvl1pPr marL="0" indent="0">
              <a:buNone/>
              <a:defRPr sz="11520"/>
            </a:lvl1pPr>
            <a:lvl2pPr marL="1645920" indent="0">
              <a:buNone/>
              <a:defRPr sz="10080"/>
            </a:lvl2pPr>
            <a:lvl3pPr marL="3291840" indent="0">
              <a:buNone/>
              <a:defRPr sz="8640"/>
            </a:lvl3pPr>
            <a:lvl4pPr marL="4937760" indent="0">
              <a:buNone/>
              <a:defRPr sz="7200"/>
            </a:lvl4pPr>
            <a:lvl5pPr marL="6583680" indent="0">
              <a:buNone/>
              <a:defRPr sz="7200"/>
            </a:lvl5pPr>
            <a:lvl6pPr marL="8229600" indent="0">
              <a:buNone/>
              <a:defRPr sz="7200"/>
            </a:lvl6pPr>
            <a:lvl7pPr marL="9875520" indent="0">
              <a:buNone/>
              <a:defRPr sz="7200"/>
            </a:lvl7pPr>
            <a:lvl8pPr marL="11521440" indent="0">
              <a:buNone/>
              <a:defRPr sz="7200"/>
            </a:lvl8pPr>
            <a:lvl9pPr marL="13167360" indent="0">
              <a:buNone/>
              <a:defRPr sz="72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ECBCAB-2A2B-2A41-8C83-30BBB1E6E4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023239" y="9875520"/>
            <a:ext cx="14156053" cy="18295622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89B0DA-47DC-024C-B82F-61407BDF2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B7A91B-B1F5-1747-BA71-35BAEB976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0051AA-5BC8-FA46-827E-A49608130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5B905-6290-48B2-A68D-9353DE56A78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2294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E383AA-AED7-C347-A1B8-2E86CF634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520" y="1752603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E32F3E-82C9-A14F-87C9-3E5C603ABA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EF4F49-A9D4-DC47-8975-B04C23245E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17520" y="30510482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B6E07B-88BC-8244-80BA-5A9753804D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538960" y="30510482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0CCBD6-6BA0-8C4D-BECF-7FD46D0F4B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0998160" y="30510482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EDB60-99EB-432E-AE0B-8607DF0A716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6677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defTabSz="3291840" rtl="0" eaLnBrk="1" latinLnBrk="0" hangingPunct="1">
        <a:lnSpc>
          <a:spcPct val="90000"/>
        </a:lnSpc>
        <a:spcBef>
          <a:spcPct val="0"/>
        </a:spcBef>
        <a:buNone/>
        <a:defRPr sz="15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60" indent="-822960" algn="l" defTabSz="3291840" rtl="0" eaLnBrk="1" latinLnBrk="0" hangingPunct="1">
        <a:lnSpc>
          <a:spcPct val="90000"/>
        </a:lnSpc>
        <a:spcBef>
          <a:spcPts val="36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4688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905256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diagramLayout" Target="../diagrams/layout1.xml"/><Relationship Id="rId18" Type="http://schemas.openxmlformats.org/officeDocument/2006/relationships/image" Target="../media/image12.svg"/><Relationship Id="rId26" Type="http://schemas.openxmlformats.org/officeDocument/2006/relationships/chart" Target="../charts/chart3.xml"/><Relationship Id="rId3" Type="http://schemas.openxmlformats.org/officeDocument/2006/relationships/image" Target="../media/image2.png"/><Relationship Id="rId21" Type="http://schemas.microsoft.com/office/2007/relationships/hdphoto" Target="../media/hdphoto1.wdp"/><Relationship Id="rId7" Type="http://schemas.openxmlformats.org/officeDocument/2006/relationships/image" Target="../media/image6.svg"/><Relationship Id="rId12" Type="http://schemas.openxmlformats.org/officeDocument/2006/relationships/diagramData" Target="../diagrams/data1.xml"/><Relationship Id="rId17" Type="http://schemas.openxmlformats.org/officeDocument/2006/relationships/image" Target="../media/image7.png"/><Relationship Id="rId25" Type="http://schemas.openxmlformats.org/officeDocument/2006/relationships/chart" Target="../charts/chart2.xml"/><Relationship Id="rId33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microsoft.com/office/2007/relationships/diagramDrawing" Target="../diagrams/drawing1.xml"/><Relationship Id="rId20" Type="http://schemas.openxmlformats.org/officeDocument/2006/relationships/image" Target="../media/image9.png"/><Relationship Id="rId29" Type="http://schemas.openxmlformats.org/officeDocument/2006/relationships/image" Target="../media/image18.sv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11" Type="http://schemas.openxmlformats.org/officeDocument/2006/relationships/image" Target="../media/image10.svg"/><Relationship Id="rId24" Type="http://schemas.openxmlformats.org/officeDocument/2006/relationships/chart" Target="../charts/chart1.xml"/><Relationship Id="rId32" Type="http://schemas.openxmlformats.org/officeDocument/2006/relationships/image" Target="../media/image15.png"/><Relationship Id="rId5" Type="http://schemas.openxmlformats.org/officeDocument/2006/relationships/image" Target="../media/image4.svg"/><Relationship Id="rId15" Type="http://schemas.openxmlformats.org/officeDocument/2006/relationships/diagramColors" Target="../diagrams/colors1.xml"/><Relationship Id="rId23" Type="http://schemas.microsoft.com/office/2007/relationships/hdphoto" Target="../media/hdphoto2.wdp"/><Relationship Id="rId28" Type="http://schemas.openxmlformats.org/officeDocument/2006/relationships/image" Target="../media/image12.png"/><Relationship Id="rId10" Type="http://schemas.openxmlformats.org/officeDocument/2006/relationships/image" Target="../media/image6.png"/><Relationship Id="rId19" Type="http://schemas.openxmlformats.org/officeDocument/2006/relationships/image" Target="../media/image8.jpg"/><Relationship Id="rId31" Type="http://schemas.openxmlformats.org/officeDocument/2006/relationships/image" Target="../media/image14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diagramQuickStyle" Target="../diagrams/quickStyle1.xml"/><Relationship Id="rId22" Type="http://schemas.openxmlformats.org/officeDocument/2006/relationships/image" Target="../media/image10.jpg"/><Relationship Id="rId27" Type="http://schemas.openxmlformats.org/officeDocument/2006/relationships/image" Target="../media/image11.png"/><Relationship Id="rId30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Round Same Side Corner Rectangle 146">
            <a:extLst>
              <a:ext uri="{FF2B5EF4-FFF2-40B4-BE49-F238E27FC236}">
                <a16:creationId xmlns:a16="http://schemas.microsoft.com/office/drawing/2014/main" id="{77BB88E5-65B7-0E40-976E-9F4E1EE0178A}"/>
              </a:ext>
            </a:extLst>
          </p:cNvPr>
          <p:cNvSpPr/>
          <p:nvPr/>
        </p:nvSpPr>
        <p:spPr>
          <a:xfrm rot="10800000">
            <a:off x="457200" y="30003724"/>
            <a:ext cx="42976800" cy="2457476"/>
          </a:xfrm>
          <a:prstGeom prst="round2SameRect">
            <a:avLst/>
          </a:prstGeom>
          <a:solidFill>
            <a:srgbClr val="146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 Same Side Corner Rectangle 9">
            <a:extLst>
              <a:ext uri="{FF2B5EF4-FFF2-40B4-BE49-F238E27FC236}">
                <a16:creationId xmlns:a16="http://schemas.microsoft.com/office/drawing/2014/main" id="{2FA4DB90-FACF-8C4A-A958-FD66796F6C56}"/>
              </a:ext>
            </a:extLst>
          </p:cNvPr>
          <p:cNvSpPr/>
          <p:nvPr/>
        </p:nvSpPr>
        <p:spPr>
          <a:xfrm>
            <a:off x="457200" y="457200"/>
            <a:ext cx="42976800" cy="5943600"/>
          </a:xfrm>
          <a:prstGeom prst="round2SameRect">
            <a:avLst/>
          </a:prstGeom>
          <a:solidFill>
            <a:srgbClr val="146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8485F19D-3799-7544-93A7-0351EE317A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901271" y="30968397"/>
            <a:ext cx="3162300" cy="1016000"/>
          </a:xfrm>
          <a:prstGeom prst="rect">
            <a:avLst/>
          </a:prstGeom>
        </p:spPr>
      </p:pic>
      <p:pic>
        <p:nvPicPr>
          <p:cNvPr id="146" name="Picture 145" descr="A close up of a sign&#10;&#10;Description automatically generated">
            <a:extLst>
              <a:ext uri="{FF2B5EF4-FFF2-40B4-BE49-F238E27FC236}">
                <a16:creationId xmlns:a16="http://schemas.microsoft.com/office/drawing/2014/main" id="{2DF31982-2094-5B46-9A87-443D34F606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80884" y="28178446"/>
            <a:ext cx="1630545" cy="2095251"/>
          </a:xfrm>
          <a:prstGeom prst="rect">
            <a:avLst/>
          </a:prstGeom>
        </p:spPr>
      </p:pic>
      <p:sp>
        <p:nvSpPr>
          <p:cNvPr id="156" name="Google Shape;61;p14">
            <a:extLst>
              <a:ext uri="{FF2B5EF4-FFF2-40B4-BE49-F238E27FC236}">
                <a16:creationId xmlns:a16="http://schemas.microsoft.com/office/drawing/2014/main" id="{FCBA0364-BB1D-BD4A-9BA1-A7C8F1CCFCBA}"/>
              </a:ext>
            </a:extLst>
          </p:cNvPr>
          <p:cNvSpPr txBox="1">
            <a:spLocks/>
          </p:cNvSpPr>
          <p:nvPr/>
        </p:nvSpPr>
        <p:spPr>
          <a:xfrm>
            <a:off x="1828800" y="2286000"/>
            <a:ext cx="33375600" cy="2052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b" anchorCtr="0">
            <a:noAutofit/>
          </a:bodyPr>
          <a:lstStyle>
            <a:lvl1pPr algn="l" defTabSz="3291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5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en-CA" sz="9000" b="1" dirty="0">
                <a:solidFill>
                  <a:schemeClr val="bg1"/>
                </a:solidFill>
                <a:ea typeface="Geneva" panose="020B0503030404040204" pitchFamily="34" charset="0"/>
                <a:cs typeface="Thonburi" pitchFamily="2" charset="-34"/>
              </a:rPr>
              <a:t>REDUCING OUTPATIENT INFANT SERUM BLOOD DRAWS </a:t>
            </a:r>
          </a:p>
          <a:p>
            <a:pPr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en-CA" sz="9000" b="1" dirty="0">
                <a:solidFill>
                  <a:schemeClr val="bg1"/>
                </a:solidFill>
                <a:ea typeface="Geneva" panose="020B0503030404040204" pitchFamily="34" charset="0"/>
                <a:cs typeface="Thonburi" pitchFamily="2" charset="-34"/>
              </a:rPr>
              <a:t>WITH TRANSCUTANEOUS MEASUREMENT OF BILIRUBIN</a:t>
            </a:r>
          </a:p>
        </p:txBody>
      </p:sp>
      <p:sp>
        <p:nvSpPr>
          <p:cNvPr id="157" name="Google Shape;62;p14">
            <a:extLst>
              <a:ext uri="{FF2B5EF4-FFF2-40B4-BE49-F238E27FC236}">
                <a16:creationId xmlns:a16="http://schemas.microsoft.com/office/drawing/2014/main" id="{6FB35C62-5A19-DE4A-BE83-263B1D0E64DC}"/>
              </a:ext>
            </a:extLst>
          </p:cNvPr>
          <p:cNvSpPr txBox="1">
            <a:spLocks/>
          </p:cNvSpPr>
          <p:nvPr/>
        </p:nvSpPr>
        <p:spPr>
          <a:xfrm>
            <a:off x="1828800" y="4481982"/>
            <a:ext cx="29039966" cy="10902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822960" indent="-822960" algn="l" defTabSz="3291840" rtl="0" eaLnBrk="1" latinLnBrk="0" hangingPunct="1">
              <a:lnSpc>
                <a:spcPct val="90000"/>
              </a:lnSpc>
              <a:spcBef>
                <a:spcPts val="3600"/>
              </a:spcBef>
              <a:buFont typeface="Arial" panose="020B0604020202020204" pitchFamily="34" charset="0"/>
              <a:buChar char="•"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688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148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0664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800"/>
              </a:spcBef>
              <a:buFont typeface="Arial" panose="020B0604020202020204" pitchFamily="34" charset="0"/>
              <a:buNone/>
            </a:pPr>
            <a:r>
              <a:rPr lang="en-GB" sz="4400" dirty="0">
                <a:solidFill>
                  <a:schemeClr val="bg1"/>
                </a:solidFill>
              </a:rPr>
              <a:t>Keira C. Kilmartin MD</a:t>
            </a:r>
            <a:r>
              <a:rPr lang="en-GB" sz="4400" baseline="30000" dirty="0">
                <a:solidFill>
                  <a:schemeClr val="bg1"/>
                </a:solidFill>
              </a:rPr>
              <a:t>1</a:t>
            </a:r>
            <a:r>
              <a:rPr lang="en-GB" sz="4400" dirty="0">
                <a:solidFill>
                  <a:schemeClr val="bg1"/>
                </a:solidFill>
              </a:rPr>
              <a:t>, Emily J. McCarty MD</a:t>
            </a:r>
            <a:r>
              <a:rPr lang="en-GB" sz="4400" baseline="30000" dirty="0">
                <a:solidFill>
                  <a:schemeClr val="bg1"/>
                </a:solidFill>
              </a:rPr>
              <a:t>1</a:t>
            </a:r>
            <a:r>
              <a:rPr lang="en-GB" sz="4400" dirty="0">
                <a:solidFill>
                  <a:schemeClr val="bg1"/>
                </a:solidFill>
              </a:rPr>
              <a:t>, Catherine D. </a:t>
            </a:r>
            <a:r>
              <a:rPr lang="en-GB" sz="4400" dirty="0" err="1">
                <a:solidFill>
                  <a:schemeClr val="bg1"/>
                </a:solidFill>
              </a:rPr>
              <a:t>Shubkin</a:t>
            </a:r>
            <a:r>
              <a:rPr lang="en-GB" sz="4400" dirty="0">
                <a:solidFill>
                  <a:schemeClr val="bg1"/>
                </a:solidFill>
              </a:rPr>
              <a:t> MD</a:t>
            </a:r>
            <a:r>
              <a:rPr lang="en-GB" sz="4400" baseline="30000" dirty="0">
                <a:solidFill>
                  <a:schemeClr val="bg1"/>
                </a:solidFill>
              </a:rPr>
              <a:t>1,2</a:t>
            </a:r>
            <a:r>
              <a:rPr lang="en-GB" sz="4400" dirty="0">
                <a:solidFill>
                  <a:schemeClr val="bg1"/>
                </a:solidFill>
              </a:rPr>
              <a:t>, Alison V. Holmes MD, MPH</a:t>
            </a:r>
            <a:r>
              <a:rPr lang="en-GB" sz="4400" baseline="30000" dirty="0">
                <a:solidFill>
                  <a:schemeClr val="bg1"/>
                </a:solidFill>
              </a:rPr>
              <a:t>1,2</a:t>
            </a:r>
            <a:endParaRPr lang="en-GB" sz="4400" dirty="0">
              <a:solidFill>
                <a:schemeClr val="bg1"/>
              </a:solidFill>
            </a:endParaRPr>
          </a:p>
          <a:p>
            <a:pPr marL="0" indent="0" algn="ctr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GB" dirty="0"/>
          </a:p>
        </p:txBody>
      </p:sp>
      <p:sp>
        <p:nvSpPr>
          <p:cNvPr id="158" name="TextBox 3">
            <a:extLst>
              <a:ext uri="{FF2B5EF4-FFF2-40B4-BE49-F238E27FC236}">
                <a16:creationId xmlns:a16="http://schemas.microsoft.com/office/drawing/2014/main" id="{00E059D1-7D88-4A45-8EB0-2DABE36D74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0160" y="8955782"/>
            <a:ext cx="8665447" cy="3829510"/>
          </a:xfrm>
          <a:prstGeom prst="rect">
            <a:avLst/>
          </a:prstGeom>
          <a:solidFill>
            <a:schemeClr val="bg1">
              <a:alpha val="63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742950" indent="-28575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marL="1143000" indent="-22860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ts val="4200"/>
              </a:lnSpc>
            </a:pPr>
            <a:r>
              <a:rPr lang="en-US" sz="3200" dirty="0">
                <a:latin typeface="+mn-lt"/>
              </a:rPr>
              <a:t>Bilirubin can be measured by:</a:t>
            </a:r>
          </a:p>
          <a:p>
            <a:pPr>
              <a:lnSpc>
                <a:spcPts val="4200"/>
              </a:lnSpc>
            </a:pPr>
            <a:r>
              <a:rPr lang="en-US" sz="3200" dirty="0">
                <a:latin typeface="+mn-lt"/>
              </a:rPr>
              <a:t>	1. Visual assessment</a:t>
            </a:r>
          </a:p>
          <a:p>
            <a:pPr>
              <a:lnSpc>
                <a:spcPts val="4200"/>
              </a:lnSpc>
            </a:pPr>
            <a:r>
              <a:rPr lang="en-US" sz="3200" dirty="0">
                <a:latin typeface="+mn-lt"/>
              </a:rPr>
              <a:t>	2. Transcutaneous bilirubin (</a:t>
            </a:r>
            <a:r>
              <a:rPr lang="en-US" sz="3200" dirty="0" err="1">
                <a:latin typeface="+mn-lt"/>
              </a:rPr>
              <a:t>TcB</a:t>
            </a:r>
            <a:r>
              <a:rPr lang="en-US" sz="3200" dirty="0">
                <a:latin typeface="+mn-lt"/>
              </a:rPr>
              <a:t>) </a:t>
            </a:r>
          </a:p>
          <a:p>
            <a:pPr>
              <a:lnSpc>
                <a:spcPts val="4200"/>
              </a:lnSpc>
            </a:pPr>
            <a:r>
              <a:rPr lang="en-US" sz="3200" dirty="0">
                <a:latin typeface="+mn-lt"/>
              </a:rPr>
              <a:t>	3. Total serum bilirubin (</a:t>
            </a:r>
            <a:r>
              <a:rPr lang="en-US" sz="3200" dirty="0" err="1">
                <a:latin typeface="+mn-lt"/>
              </a:rPr>
              <a:t>TsB</a:t>
            </a:r>
            <a:r>
              <a:rPr lang="en-US" sz="3200" dirty="0">
                <a:latin typeface="+mn-lt"/>
              </a:rPr>
              <a:t>)</a:t>
            </a:r>
          </a:p>
          <a:p>
            <a:pPr>
              <a:lnSpc>
                <a:spcPts val="4200"/>
              </a:lnSpc>
            </a:pPr>
            <a:r>
              <a:rPr lang="en-US" sz="3200" dirty="0">
                <a:latin typeface="+mn-lt"/>
              </a:rPr>
              <a:t>It is unknown if the ease of TcB measurement will increase the number of </a:t>
            </a:r>
            <a:r>
              <a:rPr lang="en-US" sz="3200" dirty="0" err="1">
                <a:latin typeface="+mn-lt"/>
              </a:rPr>
              <a:t>TsB</a:t>
            </a:r>
            <a:r>
              <a:rPr lang="en-US" sz="3200" dirty="0">
                <a:latin typeface="+mn-lt"/>
              </a:rPr>
              <a:t> draws  due to the need for verifying </a:t>
            </a:r>
            <a:r>
              <a:rPr lang="en-US" sz="3200" dirty="0" err="1">
                <a:latin typeface="+mn-lt"/>
              </a:rPr>
              <a:t>TcB</a:t>
            </a:r>
            <a:r>
              <a:rPr lang="en-US" sz="3200" dirty="0">
                <a:latin typeface="+mn-lt"/>
              </a:rPr>
              <a:t> &gt;15mg/</a:t>
            </a:r>
            <a:r>
              <a:rPr lang="en-US" sz="3200" dirty="0" err="1">
                <a:latin typeface="+mn-lt"/>
              </a:rPr>
              <a:t>dL</a:t>
            </a:r>
            <a:r>
              <a:rPr lang="en-US" sz="3200" dirty="0">
                <a:latin typeface="+mn-lt"/>
              </a:rPr>
              <a:t>. </a:t>
            </a:r>
            <a:endParaRPr lang="en-CA" sz="3200" dirty="0">
              <a:latin typeface="+mn-lt"/>
            </a:endParaRPr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33A421C5-4A89-334F-85C9-323DE00AA6FD}"/>
              </a:ext>
            </a:extLst>
          </p:cNvPr>
          <p:cNvSpPr/>
          <p:nvPr/>
        </p:nvSpPr>
        <p:spPr>
          <a:xfrm>
            <a:off x="15962040" y="7366600"/>
            <a:ext cx="13248185" cy="1057635"/>
          </a:xfrm>
          <a:prstGeom prst="rect">
            <a:avLst/>
          </a:prstGeom>
          <a:solidFill>
            <a:srgbClr val="146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1" name="Oval 160">
            <a:extLst>
              <a:ext uri="{FF2B5EF4-FFF2-40B4-BE49-F238E27FC236}">
                <a16:creationId xmlns:a16="http://schemas.microsoft.com/office/drawing/2014/main" id="{3EEEAB26-7BCF-F443-8699-0D399891CA5C}"/>
              </a:ext>
            </a:extLst>
          </p:cNvPr>
          <p:cNvSpPr/>
          <p:nvPr/>
        </p:nvSpPr>
        <p:spPr>
          <a:xfrm>
            <a:off x="15570465" y="7028601"/>
            <a:ext cx="1692000" cy="1692000"/>
          </a:xfrm>
          <a:prstGeom prst="ellipse">
            <a:avLst/>
          </a:prstGeom>
          <a:solidFill>
            <a:srgbClr val="146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2732D409-7BA8-2D46-928B-C053BCB3DB4C}"/>
              </a:ext>
            </a:extLst>
          </p:cNvPr>
          <p:cNvSpPr txBox="1"/>
          <p:nvPr/>
        </p:nvSpPr>
        <p:spPr>
          <a:xfrm>
            <a:off x="17262465" y="7470252"/>
            <a:ext cx="3916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METHODS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CFB56976-59B1-DB46-AE89-7E2E2305A1EE}"/>
              </a:ext>
            </a:extLst>
          </p:cNvPr>
          <p:cNvSpPr/>
          <p:nvPr/>
        </p:nvSpPr>
        <p:spPr>
          <a:xfrm>
            <a:off x="4518644" y="13851048"/>
            <a:ext cx="9719406" cy="2647923"/>
          </a:xfrm>
          <a:prstGeom prst="roundRect">
            <a:avLst/>
          </a:prstGeom>
          <a:noFill/>
          <a:ln w="19050">
            <a:solidFill>
              <a:srgbClr val="328E87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8901A04-51AB-9844-8685-FDF3A719EEB4}"/>
              </a:ext>
            </a:extLst>
          </p:cNvPr>
          <p:cNvSpPr txBox="1"/>
          <p:nvPr/>
        </p:nvSpPr>
        <p:spPr>
          <a:xfrm>
            <a:off x="5367418" y="13541811"/>
            <a:ext cx="7270804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328E87"/>
                </a:solidFill>
              </a:rPr>
              <a:t>QUALITY IMPROVEMENT AIM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206BD4F-DAD7-9148-932D-CCD70937935C}"/>
              </a:ext>
            </a:extLst>
          </p:cNvPr>
          <p:cNvSpPr txBox="1"/>
          <p:nvPr/>
        </p:nvSpPr>
        <p:spPr>
          <a:xfrm>
            <a:off x="5333627" y="14511491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To reduce blood draws for </a:t>
            </a:r>
            <a:r>
              <a:rPr lang="en-US" sz="3200" dirty="0" err="1"/>
              <a:t>TsB</a:t>
            </a:r>
            <a:r>
              <a:rPr lang="en-US" sz="3200" dirty="0"/>
              <a:t> with a </a:t>
            </a:r>
            <a:r>
              <a:rPr lang="en-US" sz="3200" dirty="0" err="1"/>
              <a:t>TcB</a:t>
            </a:r>
            <a:r>
              <a:rPr lang="en-US" sz="3200" dirty="0"/>
              <a:t> measurement device at newborn follow up visits.</a:t>
            </a:r>
            <a:r>
              <a:rPr lang="en-CA" sz="3200" dirty="0"/>
              <a:t> </a:t>
            </a:r>
            <a:endParaRPr lang="en-US" sz="3200" dirty="0"/>
          </a:p>
        </p:txBody>
      </p:sp>
      <p:sp>
        <p:nvSpPr>
          <p:cNvPr id="171" name="Rounded Rectangle 170">
            <a:extLst>
              <a:ext uri="{FF2B5EF4-FFF2-40B4-BE49-F238E27FC236}">
                <a16:creationId xmlns:a16="http://schemas.microsoft.com/office/drawing/2014/main" id="{EC96EE46-73A1-2043-91FA-12797A218F94}"/>
              </a:ext>
            </a:extLst>
          </p:cNvPr>
          <p:cNvSpPr/>
          <p:nvPr/>
        </p:nvSpPr>
        <p:spPr>
          <a:xfrm>
            <a:off x="31417833" y="24264512"/>
            <a:ext cx="11276265" cy="4711053"/>
          </a:xfrm>
          <a:prstGeom prst="roundRect">
            <a:avLst/>
          </a:prstGeom>
          <a:noFill/>
          <a:ln w="19050">
            <a:solidFill>
              <a:srgbClr val="328E87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B273C3DE-B2D8-8144-8792-5061F3E75C63}"/>
              </a:ext>
            </a:extLst>
          </p:cNvPr>
          <p:cNvSpPr txBox="1"/>
          <p:nvPr/>
        </p:nvSpPr>
        <p:spPr>
          <a:xfrm>
            <a:off x="32423820" y="23916947"/>
            <a:ext cx="3966339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328E87"/>
                </a:solidFill>
              </a:rPr>
              <a:t>CONCLUSIONS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6BB92324-5DCF-7C48-A756-07E679BE3455}"/>
              </a:ext>
            </a:extLst>
          </p:cNvPr>
          <p:cNvSpPr txBox="1"/>
          <p:nvPr/>
        </p:nvSpPr>
        <p:spPr>
          <a:xfrm>
            <a:off x="32172172" y="25096545"/>
            <a:ext cx="958139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 quality-improvement initiative to screen for treatable hyperbilirubinemia by transcutaneous </a:t>
            </a:r>
            <a:r>
              <a:rPr lang="en-US" sz="3200" dirty="0" err="1"/>
              <a:t>bilirubinometry</a:t>
            </a:r>
            <a:r>
              <a:rPr lang="en-US" sz="3200" dirty="0"/>
              <a:t> in the outpatient setting reduced the number of blood draws for TsB. The ease of use of transcutaneous </a:t>
            </a:r>
            <a:r>
              <a:rPr lang="en-US" sz="3200" dirty="0" err="1"/>
              <a:t>bilirubinometry</a:t>
            </a:r>
            <a:r>
              <a:rPr lang="en-US" sz="3200" dirty="0"/>
              <a:t> did not have the untoward effect of increasing follow up serum bilirubin measurements. </a:t>
            </a:r>
          </a:p>
        </p:txBody>
      </p:sp>
      <p:pic>
        <p:nvPicPr>
          <p:cNvPr id="58" name="Graphic 57" descr="Bar chart">
            <a:extLst>
              <a:ext uri="{FF2B5EF4-FFF2-40B4-BE49-F238E27FC236}">
                <a16:creationId xmlns:a16="http://schemas.microsoft.com/office/drawing/2014/main" id="{B92DAEF2-F45D-8548-997E-B972E4186D8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7787107" y="22774037"/>
            <a:ext cx="914400" cy="914400"/>
          </a:xfrm>
          <a:prstGeom prst="rect">
            <a:avLst/>
          </a:prstGeom>
        </p:spPr>
      </p:pic>
      <p:sp>
        <p:nvSpPr>
          <p:cNvPr id="168" name="Rectangle 167">
            <a:extLst>
              <a:ext uri="{FF2B5EF4-FFF2-40B4-BE49-F238E27FC236}">
                <a16:creationId xmlns:a16="http://schemas.microsoft.com/office/drawing/2014/main" id="{36C8AF5D-010B-D24F-9E5A-5237C6746FCE}"/>
              </a:ext>
            </a:extLst>
          </p:cNvPr>
          <p:cNvSpPr/>
          <p:nvPr/>
        </p:nvSpPr>
        <p:spPr>
          <a:xfrm>
            <a:off x="30494400" y="7431426"/>
            <a:ext cx="12939600" cy="992809"/>
          </a:xfrm>
          <a:prstGeom prst="rect">
            <a:avLst/>
          </a:prstGeom>
          <a:solidFill>
            <a:srgbClr val="146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>
            <a:extLst>
              <a:ext uri="{FF2B5EF4-FFF2-40B4-BE49-F238E27FC236}">
                <a16:creationId xmlns:a16="http://schemas.microsoft.com/office/drawing/2014/main" id="{5062D8A7-6365-654E-A881-C2DCA19D0DA1}"/>
              </a:ext>
            </a:extLst>
          </p:cNvPr>
          <p:cNvSpPr/>
          <p:nvPr/>
        </p:nvSpPr>
        <p:spPr>
          <a:xfrm>
            <a:off x="30102824" y="7093426"/>
            <a:ext cx="1692000" cy="1692000"/>
          </a:xfrm>
          <a:prstGeom prst="ellipse">
            <a:avLst/>
          </a:prstGeom>
          <a:solidFill>
            <a:srgbClr val="146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0A3F84A5-6C09-6246-98DF-C6793167488C}"/>
              </a:ext>
            </a:extLst>
          </p:cNvPr>
          <p:cNvSpPr txBox="1"/>
          <p:nvPr/>
        </p:nvSpPr>
        <p:spPr>
          <a:xfrm>
            <a:off x="31794824" y="7535077"/>
            <a:ext cx="3916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DISCUSSION</a:t>
            </a:r>
          </a:p>
        </p:txBody>
      </p:sp>
      <p:pic>
        <p:nvPicPr>
          <p:cNvPr id="176" name="Graphic 175" descr="Right pointing backhand index ">
            <a:extLst>
              <a:ext uri="{FF2B5EF4-FFF2-40B4-BE49-F238E27FC236}">
                <a16:creationId xmlns:a16="http://schemas.microsoft.com/office/drawing/2014/main" id="{8AB3F24B-D499-124C-B412-2567CA083EA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30571441" y="7462597"/>
            <a:ext cx="914400" cy="914400"/>
          </a:xfrm>
          <a:prstGeom prst="rect">
            <a:avLst/>
          </a:prstGeom>
        </p:spPr>
      </p:pic>
      <p:pic>
        <p:nvPicPr>
          <p:cNvPr id="178" name="Graphic 177" descr="Marker">
            <a:extLst>
              <a:ext uri="{FF2B5EF4-FFF2-40B4-BE49-F238E27FC236}">
                <a16:creationId xmlns:a16="http://schemas.microsoft.com/office/drawing/2014/main" id="{A2224E2C-0F91-0548-839E-87EC5EBD8B8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34969297" y="30561997"/>
            <a:ext cx="914400" cy="9144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5B5852CD-D108-B740-80A0-4B6CE706AD95}"/>
              </a:ext>
            </a:extLst>
          </p:cNvPr>
          <p:cNvSpPr/>
          <p:nvPr/>
        </p:nvSpPr>
        <p:spPr>
          <a:xfrm>
            <a:off x="1149839" y="7434668"/>
            <a:ext cx="13361579" cy="1016000"/>
          </a:xfrm>
          <a:prstGeom prst="rect">
            <a:avLst/>
          </a:prstGeom>
          <a:solidFill>
            <a:srgbClr val="146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7770BEB-6A21-1342-9DAF-E96C412BA44E}"/>
              </a:ext>
            </a:extLst>
          </p:cNvPr>
          <p:cNvSpPr/>
          <p:nvPr/>
        </p:nvSpPr>
        <p:spPr>
          <a:xfrm>
            <a:off x="758264" y="7096668"/>
            <a:ext cx="1692000" cy="1692000"/>
          </a:xfrm>
          <a:prstGeom prst="ellipse">
            <a:avLst/>
          </a:prstGeom>
          <a:solidFill>
            <a:srgbClr val="146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773E06A-4AD2-5344-AD3C-5D359E43AFA7}"/>
              </a:ext>
            </a:extLst>
          </p:cNvPr>
          <p:cNvSpPr txBox="1"/>
          <p:nvPr/>
        </p:nvSpPr>
        <p:spPr>
          <a:xfrm>
            <a:off x="2450264" y="7538319"/>
            <a:ext cx="3916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INTRODUCTION</a:t>
            </a:r>
          </a:p>
        </p:txBody>
      </p:sp>
      <p:pic>
        <p:nvPicPr>
          <p:cNvPr id="187" name="Graphic 186" descr="Document">
            <a:extLst>
              <a:ext uri="{FF2B5EF4-FFF2-40B4-BE49-F238E27FC236}">
                <a16:creationId xmlns:a16="http://schemas.microsoft.com/office/drawing/2014/main" id="{865DDC44-974C-1641-9914-ADC77F65C350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1111477" y="7434668"/>
            <a:ext cx="914400" cy="914400"/>
          </a:xfrm>
          <a:prstGeom prst="rect">
            <a:avLst/>
          </a:prstGeom>
        </p:spPr>
      </p:pic>
      <p:graphicFrame>
        <p:nvGraphicFramePr>
          <p:cNvPr id="188" name="Diagram 187">
            <a:extLst>
              <a:ext uri="{FF2B5EF4-FFF2-40B4-BE49-F238E27FC236}">
                <a16:creationId xmlns:a16="http://schemas.microsoft.com/office/drawing/2014/main" id="{AF4270F8-35DD-9443-BBAB-7C66DE311F4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36075620"/>
              </p:ext>
            </p:extLst>
          </p:nvPr>
        </p:nvGraphicFramePr>
        <p:xfrm>
          <a:off x="2268908" y="24348221"/>
          <a:ext cx="14460801" cy="53289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pic>
        <p:nvPicPr>
          <p:cNvPr id="195" name="Graphic 194" descr="Head with gears">
            <a:extLst>
              <a:ext uri="{FF2B5EF4-FFF2-40B4-BE49-F238E27FC236}">
                <a16:creationId xmlns:a16="http://schemas.microsoft.com/office/drawing/2014/main" id="{A00EE847-153A-7F4D-BB98-2625D78DF4D0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8"/>
              </a:ext>
            </a:extLst>
          </a:blip>
          <a:stretch>
            <a:fillRect/>
          </a:stretch>
        </p:blipFill>
        <p:spPr>
          <a:xfrm>
            <a:off x="12059212" y="12583960"/>
            <a:ext cx="914400" cy="914400"/>
          </a:xfrm>
          <a:prstGeom prst="rect">
            <a:avLst/>
          </a:prstGeom>
        </p:spPr>
      </p:pic>
      <p:sp>
        <p:nvSpPr>
          <p:cNvPr id="203" name="Rounded Rectangle 202">
            <a:extLst>
              <a:ext uri="{FF2B5EF4-FFF2-40B4-BE49-F238E27FC236}">
                <a16:creationId xmlns:a16="http://schemas.microsoft.com/office/drawing/2014/main" id="{AC01D851-0748-D94D-8285-7AA082817FED}"/>
              </a:ext>
            </a:extLst>
          </p:cNvPr>
          <p:cNvSpPr/>
          <p:nvPr/>
        </p:nvSpPr>
        <p:spPr>
          <a:xfrm>
            <a:off x="23372883" y="9496652"/>
            <a:ext cx="5079393" cy="3092898"/>
          </a:xfrm>
          <a:prstGeom prst="roundRect">
            <a:avLst/>
          </a:prstGeom>
          <a:noFill/>
          <a:ln w="12700">
            <a:solidFill>
              <a:srgbClr val="328E87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TextBox 204">
            <a:extLst>
              <a:ext uri="{FF2B5EF4-FFF2-40B4-BE49-F238E27FC236}">
                <a16:creationId xmlns:a16="http://schemas.microsoft.com/office/drawing/2014/main" id="{74CEB8A4-7F82-2242-9FEF-44686D0BC9DD}"/>
              </a:ext>
            </a:extLst>
          </p:cNvPr>
          <p:cNvSpPr txBox="1"/>
          <p:nvPr/>
        </p:nvSpPr>
        <p:spPr>
          <a:xfrm>
            <a:off x="23870264" y="9811901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14695D"/>
                </a:solidFill>
              </a:rPr>
              <a:t>Targeted Interventions</a:t>
            </a:r>
          </a:p>
        </p:txBody>
      </p:sp>
      <p:sp>
        <p:nvSpPr>
          <p:cNvPr id="206" name="TextBox 205">
            <a:extLst>
              <a:ext uri="{FF2B5EF4-FFF2-40B4-BE49-F238E27FC236}">
                <a16:creationId xmlns:a16="http://schemas.microsoft.com/office/drawing/2014/main" id="{D8FE4454-5904-0B4B-A759-C9FAD2C64C3F}"/>
              </a:ext>
            </a:extLst>
          </p:cNvPr>
          <p:cNvSpPr txBox="1"/>
          <p:nvPr/>
        </p:nvSpPr>
        <p:spPr>
          <a:xfrm>
            <a:off x="23841143" y="10601614"/>
            <a:ext cx="42756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3200" dirty="0"/>
              <a:t>Workroom poster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3200" dirty="0"/>
              <a:t>Resident conference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3200" dirty="0"/>
              <a:t>Staff conference</a:t>
            </a:r>
          </a:p>
        </p:txBody>
      </p:sp>
      <p:pic>
        <p:nvPicPr>
          <p:cNvPr id="208" name="Google Shape;75;p16">
            <a:extLst>
              <a:ext uri="{FF2B5EF4-FFF2-40B4-BE49-F238E27FC236}">
                <a16:creationId xmlns:a16="http://schemas.microsoft.com/office/drawing/2014/main" id="{9A3CEC08-C952-0E4D-BBFD-0C2CF1BE849C}"/>
              </a:ext>
            </a:extLst>
          </p:cNvPr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1672085" y="8833575"/>
            <a:ext cx="2376000" cy="2376696"/>
          </a:xfrm>
          <a:prstGeom prst="ellipse">
            <a:avLst/>
          </a:prstGeom>
          <a:noFill/>
          <a:ln w="9525" cap="flat" cmpd="sng">
            <a:solidFill>
              <a:srgbClr val="14695D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209" name="Google Shape;76;p16">
            <a:extLst>
              <a:ext uri="{FF2B5EF4-FFF2-40B4-BE49-F238E27FC236}">
                <a16:creationId xmlns:a16="http://schemas.microsoft.com/office/drawing/2014/main" id="{84CC4641-5EC2-E347-8B15-1947C417674B}"/>
              </a:ext>
            </a:extLst>
          </p:cNvPr>
          <p:cNvPicPr preferRelativeResize="0"/>
          <p:nvPr/>
        </p:nvPicPr>
        <p:blipFill rotWithShape="1">
          <a:blip r:embed="rId20">
            <a:alphaModFix/>
            <a:extLst>
              <a:ext uri="{BEBA8EAE-BF5A-486C-A8C5-ECC9F3942E4B}">
                <a14:imgProps xmlns:a14="http://schemas.microsoft.com/office/drawing/2010/main">
                  <a14:imgLayer r:embed="rId21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 l="18544" r="22862"/>
          <a:stretch/>
        </p:blipFill>
        <p:spPr>
          <a:xfrm>
            <a:off x="1572025" y="14009644"/>
            <a:ext cx="2376000" cy="2376000"/>
          </a:xfrm>
          <a:prstGeom prst="ellipse">
            <a:avLst/>
          </a:prstGeom>
          <a:noFill/>
          <a:ln w="9525" cap="flat" cmpd="sng">
            <a:solidFill>
              <a:srgbClr val="14695D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210" name="Google Shape;77;p16">
            <a:extLst>
              <a:ext uri="{FF2B5EF4-FFF2-40B4-BE49-F238E27FC236}">
                <a16:creationId xmlns:a16="http://schemas.microsoft.com/office/drawing/2014/main" id="{56ADE125-353E-5D44-9D98-D2C391F427D7}"/>
              </a:ext>
            </a:extLst>
          </p:cNvPr>
          <p:cNvPicPr preferRelativeResize="0"/>
          <p:nvPr/>
        </p:nvPicPr>
        <p:blipFill rotWithShape="1">
          <a:blip r:embed="rId22">
            <a:alphaModFix/>
          </a:blip>
          <a:srcRect b="7859"/>
          <a:stretch/>
        </p:blipFill>
        <p:spPr>
          <a:xfrm>
            <a:off x="1604264" y="11374581"/>
            <a:ext cx="2376000" cy="2376696"/>
          </a:xfrm>
          <a:prstGeom prst="ellipse">
            <a:avLst/>
          </a:prstGeom>
          <a:noFill/>
          <a:ln w="9525" cap="flat" cmpd="sng">
            <a:solidFill>
              <a:srgbClr val="14695D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212" name="Google Shape;83;p17">
            <a:extLst>
              <a:ext uri="{FF2B5EF4-FFF2-40B4-BE49-F238E27FC236}">
                <a16:creationId xmlns:a16="http://schemas.microsoft.com/office/drawing/2014/main" id="{7B7E5A62-CEF0-084F-9086-5111B077415E}"/>
              </a:ext>
            </a:extLst>
          </p:cNvPr>
          <p:cNvSpPr/>
          <p:nvPr/>
        </p:nvSpPr>
        <p:spPr>
          <a:xfrm>
            <a:off x="10340867" y="22148839"/>
            <a:ext cx="1800000" cy="1800000"/>
          </a:xfrm>
          <a:prstGeom prst="ellipse">
            <a:avLst/>
          </a:prstGeom>
          <a:noFill/>
          <a:ln w="28575" cap="flat" cmpd="sng">
            <a:solidFill>
              <a:srgbClr val="D9D9D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ea typeface="PT Serif"/>
                <a:cs typeface="PT Serif"/>
                <a:sym typeface="PT Serif"/>
              </a:rPr>
              <a:t>Wait time</a:t>
            </a:r>
            <a:endParaRPr dirty="0">
              <a:ea typeface="PT Serif"/>
              <a:cs typeface="PT Serif"/>
              <a:sym typeface="PT Serif"/>
            </a:endParaRPr>
          </a:p>
        </p:txBody>
      </p:sp>
      <p:pic>
        <p:nvPicPr>
          <p:cNvPr id="213" name="Google Shape;84;p17">
            <a:extLst>
              <a:ext uri="{FF2B5EF4-FFF2-40B4-BE49-F238E27FC236}">
                <a16:creationId xmlns:a16="http://schemas.microsoft.com/office/drawing/2014/main" id="{1DC81C94-CD45-4545-B3FD-8C903561D1C9}"/>
              </a:ext>
            </a:extLst>
          </p:cNvPr>
          <p:cNvPicPr preferRelativeResize="0"/>
          <p:nvPr/>
        </p:nvPicPr>
        <p:blipFill rotWithShape="1">
          <a:blip r:embed="rId22">
            <a:alphaModFix/>
          </a:blip>
          <a:srcRect b="7859"/>
          <a:stretch/>
        </p:blipFill>
        <p:spPr>
          <a:xfrm>
            <a:off x="8284488" y="19421926"/>
            <a:ext cx="2376000" cy="2376000"/>
          </a:xfrm>
          <a:prstGeom prst="ellipse">
            <a:avLst/>
          </a:prstGeom>
          <a:noFill/>
          <a:ln w="9525" cap="flat" cmpd="sng">
            <a:solidFill>
              <a:srgbClr val="14695D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214" name="Google Shape;85;p17">
            <a:extLst>
              <a:ext uri="{FF2B5EF4-FFF2-40B4-BE49-F238E27FC236}">
                <a16:creationId xmlns:a16="http://schemas.microsoft.com/office/drawing/2014/main" id="{F076C176-A1D7-7448-802E-767D3A85D088}"/>
              </a:ext>
            </a:extLst>
          </p:cNvPr>
          <p:cNvSpPr/>
          <p:nvPr/>
        </p:nvSpPr>
        <p:spPr>
          <a:xfrm>
            <a:off x="12087516" y="21044851"/>
            <a:ext cx="1800000" cy="1800000"/>
          </a:xfrm>
          <a:prstGeom prst="ellipse">
            <a:avLst/>
          </a:prstGeom>
          <a:noFill/>
          <a:ln w="28575" cap="flat" cmpd="sng">
            <a:solidFill>
              <a:srgbClr val="D9D9D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ea typeface="PT Serif"/>
                <a:cs typeface="PT Serif"/>
                <a:sym typeface="PT Serif"/>
              </a:rPr>
              <a:t>Blood loss</a:t>
            </a:r>
            <a:endParaRPr dirty="0">
              <a:ea typeface="PT Serif"/>
              <a:cs typeface="PT Serif"/>
              <a:sym typeface="PT Serif"/>
            </a:endParaRPr>
          </a:p>
        </p:txBody>
      </p:sp>
      <p:sp>
        <p:nvSpPr>
          <p:cNvPr id="215" name="Google Shape;86;p17">
            <a:extLst>
              <a:ext uri="{FF2B5EF4-FFF2-40B4-BE49-F238E27FC236}">
                <a16:creationId xmlns:a16="http://schemas.microsoft.com/office/drawing/2014/main" id="{7A2657BB-5EA3-BB47-9D80-FE4DEDCE87EA}"/>
              </a:ext>
            </a:extLst>
          </p:cNvPr>
          <p:cNvSpPr/>
          <p:nvPr/>
        </p:nvSpPr>
        <p:spPr>
          <a:xfrm>
            <a:off x="11958600" y="19040863"/>
            <a:ext cx="1800000" cy="1800000"/>
          </a:xfrm>
          <a:prstGeom prst="ellipse">
            <a:avLst/>
          </a:prstGeom>
          <a:noFill/>
          <a:ln w="28575" cap="flat" cmpd="sng">
            <a:solidFill>
              <a:srgbClr val="D9D9D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ea typeface="PT Serif"/>
                <a:cs typeface="PT Serif"/>
                <a:sym typeface="PT Serif"/>
              </a:rPr>
              <a:t>Painful Procedure</a:t>
            </a:r>
            <a:endParaRPr dirty="0">
              <a:ea typeface="PT Serif"/>
              <a:cs typeface="PT Serif"/>
              <a:sym typeface="PT Serif"/>
            </a:endParaRPr>
          </a:p>
        </p:txBody>
      </p:sp>
      <p:sp>
        <p:nvSpPr>
          <p:cNvPr id="216" name="Google Shape;87;p17">
            <a:extLst>
              <a:ext uri="{FF2B5EF4-FFF2-40B4-BE49-F238E27FC236}">
                <a16:creationId xmlns:a16="http://schemas.microsoft.com/office/drawing/2014/main" id="{EF12B928-1A7A-AA42-864C-379E62548350}"/>
              </a:ext>
            </a:extLst>
          </p:cNvPr>
          <p:cNvSpPr/>
          <p:nvPr/>
        </p:nvSpPr>
        <p:spPr>
          <a:xfrm>
            <a:off x="10003661" y="17323631"/>
            <a:ext cx="1800000" cy="1800000"/>
          </a:xfrm>
          <a:prstGeom prst="ellipse">
            <a:avLst/>
          </a:prstGeom>
          <a:noFill/>
          <a:ln w="28575" cap="flat" cmpd="sng">
            <a:solidFill>
              <a:srgbClr val="D9D9D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ea typeface="PT Serif"/>
                <a:cs typeface="PT Serif"/>
                <a:sym typeface="PT Serif"/>
              </a:rPr>
              <a:t>Lab costs</a:t>
            </a:r>
            <a:endParaRPr dirty="0">
              <a:ea typeface="PT Serif"/>
              <a:cs typeface="PT Serif"/>
              <a:sym typeface="PT Serif"/>
            </a:endParaRPr>
          </a:p>
        </p:txBody>
      </p:sp>
      <p:cxnSp>
        <p:nvCxnSpPr>
          <p:cNvPr id="217" name="Google Shape;88;p17">
            <a:extLst>
              <a:ext uri="{FF2B5EF4-FFF2-40B4-BE49-F238E27FC236}">
                <a16:creationId xmlns:a16="http://schemas.microsoft.com/office/drawing/2014/main" id="{BBAE4417-5709-FF49-BA67-635813939EF8}"/>
              </a:ext>
            </a:extLst>
          </p:cNvPr>
          <p:cNvCxnSpPr>
            <a:cxnSpLocks/>
            <a:stCxn id="213" idx="6"/>
            <a:endCxn id="212" idx="0"/>
          </p:cNvCxnSpPr>
          <p:nvPr/>
        </p:nvCxnSpPr>
        <p:spPr>
          <a:xfrm>
            <a:off x="10660488" y="20609926"/>
            <a:ext cx="580379" cy="1538913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18" name="Google Shape;89;p17">
            <a:extLst>
              <a:ext uri="{FF2B5EF4-FFF2-40B4-BE49-F238E27FC236}">
                <a16:creationId xmlns:a16="http://schemas.microsoft.com/office/drawing/2014/main" id="{5BCF8467-DC1D-3A4D-9349-F89D3330E649}"/>
              </a:ext>
            </a:extLst>
          </p:cNvPr>
          <p:cNvCxnSpPr>
            <a:cxnSpLocks/>
            <a:stCxn id="213" idx="6"/>
            <a:endCxn id="214" idx="1"/>
          </p:cNvCxnSpPr>
          <p:nvPr/>
        </p:nvCxnSpPr>
        <p:spPr>
          <a:xfrm>
            <a:off x="10660488" y="20609926"/>
            <a:ext cx="1690632" cy="698529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19" name="Google Shape;90;p17">
            <a:extLst>
              <a:ext uri="{FF2B5EF4-FFF2-40B4-BE49-F238E27FC236}">
                <a16:creationId xmlns:a16="http://schemas.microsoft.com/office/drawing/2014/main" id="{74352BB9-DDC8-E345-93E6-7D6B863C8D2D}"/>
              </a:ext>
            </a:extLst>
          </p:cNvPr>
          <p:cNvCxnSpPr>
            <a:cxnSpLocks/>
            <a:stCxn id="213" idx="6"/>
            <a:endCxn id="216" idx="4"/>
          </p:cNvCxnSpPr>
          <p:nvPr/>
        </p:nvCxnSpPr>
        <p:spPr>
          <a:xfrm flipV="1">
            <a:off x="10660488" y="19123631"/>
            <a:ext cx="243173" cy="1486295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20" name="Google Shape;91;p17">
            <a:extLst>
              <a:ext uri="{FF2B5EF4-FFF2-40B4-BE49-F238E27FC236}">
                <a16:creationId xmlns:a16="http://schemas.microsoft.com/office/drawing/2014/main" id="{6A0DEA83-0D06-9442-ABDC-8B2DA9A2398C}"/>
              </a:ext>
            </a:extLst>
          </p:cNvPr>
          <p:cNvCxnSpPr>
            <a:cxnSpLocks/>
            <a:stCxn id="213" idx="6"/>
            <a:endCxn id="215" idx="2"/>
          </p:cNvCxnSpPr>
          <p:nvPr/>
        </p:nvCxnSpPr>
        <p:spPr>
          <a:xfrm flipV="1">
            <a:off x="10660488" y="19940863"/>
            <a:ext cx="1298112" cy="669063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96" name="TextBox 295">
            <a:extLst>
              <a:ext uri="{FF2B5EF4-FFF2-40B4-BE49-F238E27FC236}">
                <a16:creationId xmlns:a16="http://schemas.microsoft.com/office/drawing/2014/main" id="{7B820CC2-E0C0-AD47-927D-2F6E00185B4E}"/>
              </a:ext>
            </a:extLst>
          </p:cNvPr>
          <p:cNvSpPr txBox="1"/>
          <p:nvPr/>
        </p:nvSpPr>
        <p:spPr>
          <a:xfrm>
            <a:off x="8787779" y="23948839"/>
            <a:ext cx="4906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14695D"/>
                </a:solidFill>
              </a:rPr>
              <a:t>Total Serum Bilirubin </a:t>
            </a:r>
          </a:p>
        </p:txBody>
      </p:sp>
      <p:sp>
        <p:nvSpPr>
          <p:cNvPr id="297" name="Rounded Rectangle 296">
            <a:extLst>
              <a:ext uri="{FF2B5EF4-FFF2-40B4-BE49-F238E27FC236}">
                <a16:creationId xmlns:a16="http://schemas.microsoft.com/office/drawing/2014/main" id="{7434945F-1E1D-7A4E-9AFB-8766A9137658}"/>
              </a:ext>
            </a:extLst>
          </p:cNvPr>
          <p:cNvSpPr/>
          <p:nvPr/>
        </p:nvSpPr>
        <p:spPr>
          <a:xfrm>
            <a:off x="1329983" y="17126881"/>
            <a:ext cx="12905292" cy="7649539"/>
          </a:xfrm>
          <a:prstGeom prst="roundRect">
            <a:avLst/>
          </a:prstGeom>
          <a:noFill/>
          <a:ln w="3175">
            <a:solidFill>
              <a:srgbClr val="328E87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0" name="TextBox 299">
            <a:extLst>
              <a:ext uri="{FF2B5EF4-FFF2-40B4-BE49-F238E27FC236}">
                <a16:creationId xmlns:a16="http://schemas.microsoft.com/office/drawing/2014/main" id="{CDE344F2-43B6-9448-9512-5A61D069B975}"/>
              </a:ext>
            </a:extLst>
          </p:cNvPr>
          <p:cNvSpPr txBox="1"/>
          <p:nvPr/>
        </p:nvSpPr>
        <p:spPr>
          <a:xfrm>
            <a:off x="2268908" y="23980360"/>
            <a:ext cx="4906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14695D"/>
                </a:solidFill>
              </a:rPr>
              <a:t>Transcutaneous Bilirubin</a:t>
            </a:r>
          </a:p>
        </p:txBody>
      </p:sp>
      <p:pic>
        <p:nvPicPr>
          <p:cNvPr id="222" name="Google Shape;118;p20">
            <a:extLst>
              <a:ext uri="{FF2B5EF4-FFF2-40B4-BE49-F238E27FC236}">
                <a16:creationId xmlns:a16="http://schemas.microsoft.com/office/drawing/2014/main" id="{34486315-94B6-2E4F-9568-4FFA147CE73E}"/>
              </a:ext>
            </a:extLst>
          </p:cNvPr>
          <p:cNvPicPr preferRelativeResize="0"/>
          <p:nvPr/>
        </p:nvPicPr>
        <p:blipFill rotWithShape="1">
          <a:blip r:embed="rId20">
            <a:alphaModFix/>
            <a:extLst>
              <a:ext uri="{BEBA8EAE-BF5A-486C-A8C5-ECC9F3942E4B}">
                <a14:imgProps xmlns:a14="http://schemas.microsoft.com/office/drawing/2010/main">
                  <a14:imgLayer r:embed="rId23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 l="18544" r="22862"/>
          <a:stretch/>
        </p:blipFill>
        <p:spPr>
          <a:xfrm>
            <a:off x="5139766" y="19443307"/>
            <a:ext cx="2376000" cy="2376000"/>
          </a:xfrm>
          <a:prstGeom prst="ellipse">
            <a:avLst/>
          </a:prstGeom>
          <a:noFill/>
          <a:ln w="9525" cap="flat" cmpd="sng">
            <a:solidFill>
              <a:srgbClr val="14695D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223" name="Google Shape;119;p20">
            <a:extLst>
              <a:ext uri="{FF2B5EF4-FFF2-40B4-BE49-F238E27FC236}">
                <a16:creationId xmlns:a16="http://schemas.microsoft.com/office/drawing/2014/main" id="{C4F59FCD-2614-164A-89D1-F7D0E6179C31}"/>
              </a:ext>
            </a:extLst>
          </p:cNvPr>
          <p:cNvSpPr/>
          <p:nvPr/>
        </p:nvSpPr>
        <p:spPr>
          <a:xfrm>
            <a:off x="3947450" y="17370474"/>
            <a:ext cx="1800000" cy="1800000"/>
          </a:xfrm>
          <a:prstGeom prst="ellipse">
            <a:avLst/>
          </a:prstGeom>
          <a:noFill/>
          <a:ln w="28575" cap="flat" cmpd="sng">
            <a:solidFill>
              <a:srgbClr val="14695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ea typeface="PT Serif"/>
                <a:cs typeface="PT Serif"/>
                <a:sym typeface="PT Serif"/>
              </a:rPr>
              <a:t>Non- invasive</a:t>
            </a:r>
            <a:endParaRPr dirty="0">
              <a:ea typeface="PT Serif"/>
              <a:cs typeface="PT Serif"/>
              <a:sym typeface="PT Serif"/>
            </a:endParaRPr>
          </a:p>
        </p:txBody>
      </p:sp>
      <p:sp>
        <p:nvSpPr>
          <p:cNvPr id="224" name="Google Shape;120;p20">
            <a:extLst>
              <a:ext uri="{FF2B5EF4-FFF2-40B4-BE49-F238E27FC236}">
                <a16:creationId xmlns:a16="http://schemas.microsoft.com/office/drawing/2014/main" id="{5C0B93E8-1223-1645-8E6A-1B4C075917A4}"/>
              </a:ext>
            </a:extLst>
          </p:cNvPr>
          <p:cNvSpPr/>
          <p:nvPr/>
        </p:nvSpPr>
        <p:spPr>
          <a:xfrm>
            <a:off x="1960085" y="18986484"/>
            <a:ext cx="1800000" cy="1800000"/>
          </a:xfrm>
          <a:prstGeom prst="ellipse">
            <a:avLst/>
          </a:prstGeom>
          <a:noFill/>
          <a:ln w="28575" cap="flat" cmpd="sng">
            <a:solidFill>
              <a:srgbClr val="14695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ea typeface="PT Serif"/>
                <a:cs typeface="PT Serif"/>
                <a:sym typeface="PT Serif"/>
              </a:rPr>
              <a:t>Efficient</a:t>
            </a:r>
            <a:endParaRPr dirty="0">
              <a:ea typeface="PT Serif"/>
              <a:cs typeface="PT Serif"/>
              <a:sym typeface="PT Serif"/>
            </a:endParaRPr>
          </a:p>
        </p:txBody>
      </p:sp>
      <p:sp>
        <p:nvSpPr>
          <p:cNvPr id="225" name="Google Shape;121;p20">
            <a:extLst>
              <a:ext uri="{FF2B5EF4-FFF2-40B4-BE49-F238E27FC236}">
                <a16:creationId xmlns:a16="http://schemas.microsoft.com/office/drawing/2014/main" id="{88F36D8E-5C82-D347-A3E1-275469AC7618}"/>
              </a:ext>
            </a:extLst>
          </p:cNvPr>
          <p:cNvSpPr/>
          <p:nvPr/>
        </p:nvSpPr>
        <p:spPr>
          <a:xfrm>
            <a:off x="2024778" y="21044851"/>
            <a:ext cx="1800000" cy="1800000"/>
          </a:xfrm>
          <a:prstGeom prst="ellipse">
            <a:avLst/>
          </a:prstGeom>
          <a:noFill/>
          <a:ln w="28575" cap="flat" cmpd="sng">
            <a:solidFill>
              <a:srgbClr val="14695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ea typeface="PT Serif"/>
                <a:cs typeface="PT Serif"/>
                <a:sym typeface="PT Serif"/>
              </a:rPr>
              <a:t>Cost-</a:t>
            </a:r>
            <a:endParaRPr dirty="0">
              <a:ea typeface="PT Serif"/>
              <a:cs typeface="PT Serif"/>
              <a:sym typeface="PT Serif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ea typeface="PT Serif"/>
                <a:cs typeface="PT Serif"/>
                <a:sym typeface="PT Serif"/>
              </a:rPr>
              <a:t>effective</a:t>
            </a:r>
            <a:endParaRPr dirty="0">
              <a:ea typeface="PT Serif"/>
              <a:cs typeface="PT Serif"/>
              <a:sym typeface="PT Serif"/>
            </a:endParaRPr>
          </a:p>
        </p:txBody>
      </p:sp>
      <p:cxnSp>
        <p:nvCxnSpPr>
          <p:cNvPr id="227" name="Google Shape;123;p20">
            <a:extLst>
              <a:ext uri="{FF2B5EF4-FFF2-40B4-BE49-F238E27FC236}">
                <a16:creationId xmlns:a16="http://schemas.microsoft.com/office/drawing/2014/main" id="{6457A78E-7591-4B41-9A36-D5732CDDA74D}"/>
              </a:ext>
            </a:extLst>
          </p:cNvPr>
          <p:cNvCxnSpPr>
            <a:cxnSpLocks/>
            <a:stCxn id="222" idx="2"/>
            <a:endCxn id="224" idx="6"/>
          </p:cNvCxnSpPr>
          <p:nvPr/>
        </p:nvCxnSpPr>
        <p:spPr>
          <a:xfrm flipH="1" flipV="1">
            <a:off x="3760085" y="19886484"/>
            <a:ext cx="1379681" cy="744823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28" name="Google Shape;124;p20">
            <a:extLst>
              <a:ext uri="{FF2B5EF4-FFF2-40B4-BE49-F238E27FC236}">
                <a16:creationId xmlns:a16="http://schemas.microsoft.com/office/drawing/2014/main" id="{BB064DC2-986A-1B4D-BEA5-AC3D09D9C6A3}"/>
              </a:ext>
            </a:extLst>
          </p:cNvPr>
          <p:cNvCxnSpPr>
            <a:cxnSpLocks/>
            <a:stCxn id="222" idx="2"/>
            <a:endCxn id="229" idx="0"/>
          </p:cNvCxnSpPr>
          <p:nvPr/>
        </p:nvCxnSpPr>
        <p:spPr>
          <a:xfrm flipH="1">
            <a:off x="4869117" y="20631307"/>
            <a:ext cx="270649" cy="1496809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29" name="Google Shape;125;p20">
            <a:extLst>
              <a:ext uri="{FF2B5EF4-FFF2-40B4-BE49-F238E27FC236}">
                <a16:creationId xmlns:a16="http://schemas.microsoft.com/office/drawing/2014/main" id="{3185ED8B-5169-DF4D-BF59-E9C676AAA8DE}"/>
              </a:ext>
            </a:extLst>
          </p:cNvPr>
          <p:cNvSpPr/>
          <p:nvPr/>
        </p:nvSpPr>
        <p:spPr>
          <a:xfrm>
            <a:off x="3969117" y="22128116"/>
            <a:ext cx="1800000" cy="1800000"/>
          </a:xfrm>
          <a:prstGeom prst="ellipse">
            <a:avLst/>
          </a:prstGeom>
          <a:noFill/>
          <a:ln w="28575" cap="flat" cmpd="sng">
            <a:solidFill>
              <a:srgbClr val="14695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ea typeface="PT Serif"/>
                <a:cs typeface="PT Serif"/>
                <a:sym typeface="PT Serif"/>
              </a:rPr>
              <a:t>Reduced serum draws</a:t>
            </a:r>
            <a:endParaRPr dirty="0">
              <a:ea typeface="PT Serif"/>
              <a:cs typeface="PT Serif"/>
              <a:sym typeface="PT Serif"/>
            </a:endParaRPr>
          </a:p>
        </p:txBody>
      </p:sp>
      <p:cxnSp>
        <p:nvCxnSpPr>
          <p:cNvPr id="257" name="Google Shape;124;p20">
            <a:extLst>
              <a:ext uri="{FF2B5EF4-FFF2-40B4-BE49-F238E27FC236}">
                <a16:creationId xmlns:a16="http://schemas.microsoft.com/office/drawing/2014/main" id="{EC8D76ED-8179-7E46-9D75-D9C1B9FC5F59}"/>
              </a:ext>
            </a:extLst>
          </p:cNvPr>
          <p:cNvCxnSpPr>
            <a:cxnSpLocks/>
            <a:stCxn id="222" idx="2"/>
            <a:endCxn id="223" idx="4"/>
          </p:cNvCxnSpPr>
          <p:nvPr/>
        </p:nvCxnSpPr>
        <p:spPr>
          <a:xfrm flipH="1" flipV="1">
            <a:off x="4847450" y="19170474"/>
            <a:ext cx="292316" cy="1460833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70" name="Google Shape;123;p20">
            <a:extLst>
              <a:ext uri="{FF2B5EF4-FFF2-40B4-BE49-F238E27FC236}">
                <a16:creationId xmlns:a16="http://schemas.microsoft.com/office/drawing/2014/main" id="{F6DDC726-1466-854D-BFC0-7385666638AD}"/>
              </a:ext>
            </a:extLst>
          </p:cNvPr>
          <p:cNvCxnSpPr>
            <a:cxnSpLocks/>
            <a:stCxn id="222" idx="2"/>
            <a:endCxn id="225" idx="7"/>
          </p:cNvCxnSpPr>
          <p:nvPr/>
        </p:nvCxnSpPr>
        <p:spPr>
          <a:xfrm flipH="1">
            <a:off x="3561174" y="20631307"/>
            <a:ext cx="1578592" cy="677148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grpSp>
        <p:nvGrpSpPr>
          <p:cNvPr id="319" name="Group 318">
            <a:extLst>
              <a:ext uri="{FF2B5EF4-FFF2-40B4-BE49-F238E27FC236}">
                <a16:creationId xmlns:a16="http://schemas.microsoft.com/office/drawing/2014/main" id="{67673A52-A5E3-EA48-9C7C-8230D380CC88}"/>
              </a:ext>
            </a:extLst>
          </p:cNvPr>
          <p:cNvGrpSpPr/>
          <p:nvPr/>
        </p:nvGrpSpPr>
        <p:grpSpPr>
          <a:xfrm>
            <a:off x="17218795" y="9496652"/>
            <a:ext cx="5854859" cy="3131926"/>
            <a:chOff x="11613342" y="21890609"/>
            <a:chExt cx="10004625" cy="3046224"/>
          </a:xfrm>
        </p:grpSpPr>
        <p:sp>
          <p:nvSpPr>
            <p:cNvPr id="308" name="Rounded Rectangle 307">
              <a:extLst>
                <a:ext uri="{FF2B5EF4-FFF2-40B4-BE49-F238E27FC236}">
                  <a16:creationId xmlns:a16="http://schemas.microsoft.com/office/drawing/2014/main" id="{7F371A97-04C9-EA44-9390-92D551C52C5C}"/>
                </a:ext>
              </a:extLst>
            </p:cNvPr>
            <p:cNvSpPr/>
            <p:nvPr/>
          </p:nvSpPr>
          <p:spPr>
            <a:xfrm>
              <a:off x="11613342" y="21890609"/>
              <a:ext cx="9886776" cy="3046224"/>
            </a:xfrm>
            <a:prstGeom prst="roundRect">
              <a:avLst/>
            </a:prstGeom>
            <a:solidFill>
              <a:srgbClr val="14695D">
                <a:alpha val="2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Right Arrow 308">
              <a:extLst>
                <a:ext uri="{FF2B5EF4-FFF2-40B4-BE49-F238E27FC236}">
                  <a16:creationId xmlns:a16="http://schemas.microsoft.com/office/drawing/2014/main" id="{849B8110-5F5A-BE48-8D1E-8A13792171C2}"/>
                </a:ext>
              </a:extLst>
            </p:cNvPr>
            <p:cNvSpPr/>
            <p:nvPr/>
          </p:nvSpPr>
          <p:spPr>
            <a:xfrm>
              <a:off x="12141151" y="23317201"/>
              <a:ext cx="8994261" cy="495258"/>
            </a:xfrm>
            <a:prstGeom prst="rightArrow">
              <a:avLst/>
            </a:prstGeom>
            <a:solidFill>
              <a:srgbClr val="1469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TextBox 309">
              <a:extLst>
                <a:ext uri="{FF2B5EF4-FFF2-40B4-BE49-F238E27FC236}">
                  <a16:creationId xmlns:a16="http://schemas.microsoft.com/office/drawing/2014/main" id="{479F0D70-FCFA-144F-83AE-E2A5E3D78FE7}"/>
                </a:ext>
              </a:extLst>
            </p:cNvPr>
            <p:cNvSpPr txBox="1"/>
            <p:nvPr/>
          </p:nvSpPr>
          <p:spPr>
            <a:xfrm>
              <a:off x="12256899" y="22349221"/>
              <a:ext cx="327731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Data collection</a:t>
              </a:r>
            </a:p>
          </p:txBody>
        </p:sp>
        <p:sp>
          <p:nvSpPr>
            <p:cNvPr id="311" name="TextBox 310">
              <a:extLst>
                <a:ext uri="{FF2B5EF4-FFF2-40B4-BE49-F238E27FC236}">
                  <a16:creationId xmlns:a16="http://schemas.microsoft.com/office/drawing/2014/main" id="{C9A99DC4-021A-414F-91A3-730223C9A318}"/>
                </a:ext>
              </a:extLst>
            </p:cNvPr>
            <p:cNvSpPr txBox="1"/>
            <p:nvPr/>
          </p:nvSpPr>
          <p:spPr>
            <a:xfrm>
              <a:off x="17328230" y="22342130"/>
              <a:ext cx="428973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Post-intervention PDSA Cycles</a:t>
              </a:r>
            </a:p>
          </p:txBody>
        </p:sp>
        <p:sp>
          <p:nvSpPr>
            <p:cNvPr id="312" name="TextBox 311">
              <a:extLst>
                <a:ext uri="{FF2B5EF4-FFF2-40B4-BE49-F238E27FC236}">
                  <a16:creationId xmlns:a16="http://schemas.microsoft.com/office/drawing/2014/main" id="{B7A82278-9567-A844-A8D3-9346A72A75DD}"/>
                </a:ext>
              </a:extLst>
            </p:cNvPr>
            <p:cNvSpPr txBox="1"/>
            <p:nvPr/>
          </p:nvSpPr>
          <p:spPr>
            <a:xfrm>
              <a:off x="15276698" y="22349221"/>
              <a:ext cx="216014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/>
                <a:t>TcB</a:t>
              </a:r>
              <a:r>
                <a:rPr lang="en-US" sz="2400" dirty="0"/>
                <a:t> Device</a:t>
              </a:r>
            </a:p>
          </p:txBody>
        </p:sp>
        <p:sp>
          <p:nvSpPr>
            <p:cNvPr id="313" name="TextBox 312">
              <a:extLst>
                <a:ext uri="{FF2B5EF4-FFF2-40B4-BE49-F238E27FC236}">
                  <a16:creationId xmlns:a16="http://schemas.microsoft.com/office/drawing/2014/main" id="{4190DDA0-E4AE-A14C-880F-83977E86A8C2}"/>
                </a:ext>
              </a:extLst>
            </p:cNvPr>
            <p:cNvSpPr txBox="1"/>
            <p:nvPr/>
          </p:nvSpPr>
          <p:spPr>
            <a:xfrm rot="18903472">
              <a:off x="11810034" y="23917586"/>
              <a:ext cx="22721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07-2016</a:t>
              </a:r>
            </a:p>
          </p:txBody>
        </p:sp>
        <p:sp>
          <p:nvSpPr>
            <p:cNvPr id="314" name="TextBox 313">
              <a:extLst>
                <a:ext uri="{FF2B5EF4-FFF2-40B4-BE49-F238E27FC236}">
                  <a16:creationId xmlns:a16="http://schemas.microsoft.com/office/drawing/2014/main" id="{61B59278-ADE3-924D-84F2-9E8557324A09}"/>
                </a:ext>
              </a:extLst>
            </p:cNvPr>
            <p:cNvSpPr txBox="1"/>
            <p:nvPr/>
          </p:nvSpPr>
          <p:spPr>
            <a:xfrm rot="18903472">
              <a:off x="15812482" y="24042998"/>
              <a:ext cx="24608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01-2018</a:t>
              </a:r>
            </a:p>
          </p:txBody>
        </p:sp>
        <p:sp>
          <p:nvSpPr>
            <p:cNvPr id="315" name="TextBox 314">
              <a:extLst>
                <a:ext uri="{FF2B5EF4-FFF2-40B4-BE49-F238E27FC236}">
                  <a16:creationId xmlns:a16="http://schemas.microsoft.com/office/drawing/2014/main" id="{A327ECAF-6466-C844-82B5-A58932BE3743}"/>
                </a:ext>
              </a:extLst>
            </p:cNvPr>
            <p:cNvSpPr txBox="1"/>
            <p:nvPr/>
          </p:nvSpPr>
          <p:spPr>
            <a:xfrm rot="18903472">
              <a:off x="18776498" y="24143981"/>
              <a:ext cx="22857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12-2018</a:t>
              </a:r>
            </a:p>
          </p:txBody>
        </p:sp>
        <p:cxnSp>
          <p:nvCxnSpPr>
            <p:cNvPr id="317" name="Straight Connector 316">
              <a:extLst>
                <a:ext uri="{FF2B5EF4-FFF2-40B4-BE49-F238E27FC236}">
                  <a16:creationId xmlns:a16="http://schemas.microsoft.com/office/drawing/2014/main" id="{7E3F0DEE-C28E-3740-9ABC-6E5E0F8E100F}"/>
                </a:ext>
              </a:extLst>
            </p:cNvPr>
            <p:cNvCxnSpPr/>
            <p:nvPr/>
          </p:nvCxnSpPr>
          <p:spPr>
            <a:xfrm>
              <a:off x="17232296" y="22860141"/>
              <a:ext cx="0" cy="82093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20" name="TextBox 319">
            <a:extLst>
              <a:ext uri="{FF2B5EF4-FFF2-40B4-BE49-F238E27FC236}">
                <a16:creationId xmlns:a16="http://schemas.microsoft.com/office/drawing/2014/main" id="{82A4173B-1AF1-E54E-B7C1-8BA90FC4F0D0}"/>
              </a:ext>
            </a:extLst>
          </p:cNvPr>
          <p:cNvSpPr txBox="1"/>
          <p:nvPr/>
        </p:nvSpPr>
        <p:spPr>
          <a:xfrm>
            <a:off x="2438945" y="25076962"/>
            <a:ext cx="28725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14695D"/>
                </a:solidFill>
              </a:rPr>
              <a:t>Population</a:t>
            </a:r>
          </a:p>
        </p:txBody>
      </p:sp>
      <p:sp>
        <p:nvSpPr>
          <p:cNvPr id="321" name="TextBox 320">
            <a:extLst>
              <a:ext uri="{FF2B5EF4-FFF2-40B4-BE49-F238E27FC236}">
                <a16:creationId xmlns:a16="http://schemas.microsoft.com/office/drawing/2014/main" id="{9AE75EDC-1F05-8A45-BFAC-8B6483E7AB6A}"/>
              </a:ext>
            </a:extLst>
          </p:cNvPr>
          <p:cNvSpPr txBox="1"/>
          <p:nvPr/>
        </p:nvSpPr>
        <p:spPr>
          <a:xfrm>
            <a:off x="17195411" y="8527886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14695D"/>
                </a:solidFill>
              </a:rPr>
              <a:t>Timeframe </a:t>
            </a:r>
          </a:p>
        </p:txBody>
      </p:sp>
      <p:cxnSp>
        <p:nvCxnSpPr>
          <p:cNvPr id="326" name="Straight Connector 325">
            <a:extLst>
              <a:ext uri="{FF2B5EF4-FFF2-40B4-BE49-F238E27FC236}">
                <a16:creationId xmlns:a16="http://schemas.microsoft.com/office/drawing/2014/main" id="{BE89CFE4-6AAE-EC42-A576-ABC5EACC17ED}"/>
              </a:ext>
            </a:extLst>
          </p:cNvPr>
          <p:cNvCxnSpPr>
            <a:cxnSpLocks/>
          </p:cNvCxnSpPr>
          <p:nvPr/>
        </p:nvCxnSpPr>
        <p:spPr>
          <a:xfrm>
            <a:off x="17277350" y="9051106"/>
            <a:ext cx="11174926" cy="0"/>
          </a:xfrm>
          <a:prstGeom prst="line">
            <a:avLst/>
          </a:prstGeom>
          <a:ln>
            <a:solidFill>
              <a:srgbClr val="14695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7" name="Table 326">
            <a:extLst>
              <a:ext uri="{FF2B5EF4-FFF2-40B4-BE49-F238E27FC236}">
                <a16:creationId xmlns:a16="http://schemas.microsoft.com/office/drawing/2014/main" id="{A619EDB1-AB7B-DE4D-A822-D3E7D9DD8F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734350"/>
              </p:ext>
            </p:extLst>
          </p:nvPr>
        </p:nvGraphicFramePr>
        <p:xfrm>
          <a:off x="17218795" y="14698322"/>
          <a:ext cx="11233481" cy="283472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8663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3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833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6173">
                <a:tc gridSpan="3"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n>
                            <a:noFill/>
                            <a:prstDash val="dash"/>
                          </a:ln>
                        </a:rPr>
                        <a:t>Demographic Data</a:t>
                      </a:r>
                      <a:endParaRPr lang="en-US" sz="2800" b="1" dirty="0">
                        <a:ln>
                          <a:noFill/>
                          <a:prstDash val="dash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8991">
                <a:tc>
                  <a:txBody>
                    <a:bodyPr/>
                    <a:lstStyle/>
                    <a:p>
                      <a:pPr algn="ctr"/>
                      <a:endParaRPr lang="en-US" sz="28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0094" marR="60094" marT="30047" marB="300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cap="none" spc="0" dirty="0">
                          <a:ln>
                            <a:noFill/>
                          </a:ln>
                          <a:effectLst/>
                        </a:rPr>
                        <a:t>Pre-Implementation</a:t>
                      </a:r>
                      <a:endParaRPr lang="en-US" sz="28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0094" marR="60094" marT="30047" marB="30047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cap="none" spc="0" dirty="0">
                          <a:ln>
                            <a:noFill/>
                          </a:ln>
                          <a:effectLst/>
                        </a:rPr>
                        <a:t>Post-Implementation</a:t>
                      </a:r>
                      <a:endParaRPr lang="en-US" sz="28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0094" marR="60094" marT="30047" marB="300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595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cap="none" spc="0" dirty="0">
                          <a:ln>
                            <a:noFill/>
                          </a:ln>
                          <a:effectLst/>
                        </a:rPr>
                        <a:t>Percent Female (%)</a:t>
                      </a:r>
                      <a:endParaRPr lang="en-US" sz="28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0094" marR="60094" marT="30047" marB="30047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cap="none" spc="0" dirty="0">
                          <a:ln>
                            <a:noFill/>
                          </a:ln>
                          <a:effectLst/>
                        </a:rPr>
                        <a:t>45.7</a:t>
                      </a:r>
                      <a:endParaRPr lang="en-US" sz="28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0094" marR="60094" marT="30047" marB="30047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cap="none" spc="0" dirty="0">
                          <a:ln>
                            <a:noFill/>
                          </a:ln>
                          <a:effectLst/>
                        </a:rPr>
                        <a:t>50.6</a:t>
                      </a:r>
                      <a:endParaRPr lang="en-US" sz="28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0094" marR="60094" marT="30047" marB="300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247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cap="none" spc="0" dirty="0">
                          <a:ln>
                            <a:noFill/>
                          </a:ln>
                          <a:effectLst/>
                        </a:rPr>
                        <a:t>Median Birth Weight (g)</a:t>
                      </a:r>
                      <a:endParaRPr lang="en-US" sz="28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0094" marR="60094" marT="30047" marB="30047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cap="none" spc="0" dirty="0">
                          <a:ln>
                            <a:noFill/>
                          </a:ln>
                          <a:effectLst/>
                        </a:rPr>
                        <a:t>3365</a:t>
                      </a:r>
                      <a:endParaRPr lang="en-US" sz="28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0094" marR="60094" marT="30047" marB="30047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cap="none" spc="0" dirty="0">
                          <a:ln>
                            <a:noFill/>
                          </a:ln>
                          <a:effectLst/>
                        </a:rPr>
                        <a:t>3338</a:t>
                      </a:r>
                      <a:endParaRPr lang="en-US" sz="28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0094" marR="60094" marT="30047" marB="300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113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cap="none" spc="0" dirty="0">
                          <a:ln>
                            <a:noFill/>
                          </a:ln>
                          <a:effectLst/>
                        </a:rPr>
                        <a:t>Median Gestational Age</a:t>
                      </a:r>
                      <a:endParaRPr lang="en-US" sz="28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0094" marR="60094" marT="30047" marB="30047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cap="none" spc="0" dirty="0">
                          <a:ln>
                            <a:noFill/>
                          </a:ln>
                          <a:effectLst/>
                        </a:rPr>
                        <a:t>39w0d</a:t>
                      </a:r>
                      <a:endParaRPr lang="en-US" sz="28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0094" marR="60094" marT="30047" marB="30047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cap="none" spc="0" dirty="0">
                          <a:ln>
                            <a:noFill/>
                          </a:ln>
                          <a:effectLst/>
                        </a:rPr>
                        <a:t>39w0d</a:t>
                      </a:r>
                      <a:endParaRPr lang="en-US" sz="28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0094" marR="60094" marT="30047" marB="300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30" name="Chart 329">
            <a:extLst>
              <a:ext uri="{FF2B5EF4-FFF2-40B4-BE49-F238E27FC236}">
                <a16:creationId xmlns:a16="http://schemas.microsoft.com/office/drawing/2014/main" id="{00000000-0008-0000-0500-00001A04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5487305"/>
              </p:ext>
            </p:extLst>
          </p:nvPr>
        </p:nvGraphicFramePr>
        <p:xfrm>
          <a:off x="-11917153" y="18839285"/>
          <a:ext cx="9757665" cy="53265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4"/>
          </a:graphicData>
        </a:graphic>
      </p:graphicFrame>
      <p:graphicFrame>
        <p:nvGraphicFramePr>
          <p:cNvPr id="332" name="Chart 331">
            <a:extLst>
              <a:ext uri="{FF2B5EF4-FFF2-40B4-BE49-F238E27FC236}">
                <a16:creationId xmlns:a16="http://schemas.microsoft.com/office/drawing/2014/main" id="{00000000-0008-0000-0100-00001804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6116166"/>
              </p:ext>
            </p:extLst>
          </p:nvPr>
        </p:nvGraphicFramePr>
        <p:xfrm>
          <a:off x="16185968" y="21963745"/>
          <a:ext cx="13024256" cy="70308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5"/>
          </a:graphicData>
        </a:graphic>
      </p:graphicFrame>
      <p:sp>
        <p:nvSpPr>
          <p:cNvPr id="333" name="Rounded Rectangle 332">
            <a:extLst>
              <a:ext uri="{FF2B5EF4-FFF2-40B4-BE49-F238E27FC236}">
                <a16:creationId xmlns:a16="http://schemas.microsoft.com/office/drawing/2014/main" id="{A9EC7A1A-D847-DD49-B069-B32D67BC1CAC}"/>
              </a:ext>
            </a:extLst>
          </p:cNvPr>
          <p:cNvSpPr/>
          <p:nvPr/>
        </p:nvSpPr>
        <p:spPr>
          <a:xfrm>
            <a:off x="-11809494" y="18434569"/>
            <a:ext cx="9934571" cy="5801805"/>
          </a:xfrm>
          <a:prstGeom prst="roundRect">
            <a:avLst/>
          </a:prstGeom>
          <a:noFill/>
          <a:ln w="12700">
            <a:solidFill>
              <a:srgbClr val="14695D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4" name="Rounded Rectangle 333">
            <a:extLst>
              <a:ext uri="{FF2B5EF4-FFF2-40B4-BE49-F238E27FC236}">
                <a16:creationId xmlns:a16="http://schemas.microsoft.com/office/drawing/2014/main" id="{82FC99C9-245C-CE48-AF34-EAE81B4247DB}"/>
              </a:ext>
            </a:extLst>
          </p:cNvPr>
          <p:cNvSpPr/>
          <p:nvPr/>
        </p:nvSpPr>
        <p:spPr>
          <a:xfrm>
            <a:off x="16033874" y="21945600"/>
            <a:ext cx="13402860" cy="7048948"/>
          </a:xfrm>
          <a:prstGeom prst="roundRect">
            <a:avLst/>
          </a:prstGeom>
          <a:noFill/>
          <a:ln w="12700">
            <a:solidFill>
              <a:srgbClr val="14695D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7C8036DB-128A-2C49-AF1C-FF342B0222DD}"/>
              </a:ext>
            </a:extLst>
          </p:cNvPr>
          <p:cNvGrpSpPr/>
          <p:nvPr/>
        </p:nvGrpSpPr>
        <p:grpSpPr>
          <a:xfrm>
            <a:off x="17041930" y="17958827"/>
            <a:ext cx="11248806" cy="3871672"/>
            <a:chOff x="22744596" y="12577258"/>
            <a:chExt cx="9099802" cy="3871672"/>
          </a:xfrm>
        </p:grpSpPr>
        <p:graphicFrame>
          <p:nvGraphicFramePr>
            <p:cNvPr id="329" name="Chart 328">
              <a:extLst>
                <a:ext uri="{FF2B5EF4-FFF2-40B4-BE49-F238E27FC236}">
                  <a16:creationId xmlns:a16="http://schemas.microsoft.com/office/drawing/2014/main" id="{561C8D20-33D5-084F-889B-ABBB0B5B03A9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013006054"/>
                </p:ext>
              </p:extLst>
            </p:nvPr>
          </p:nvGraphicFramePr>
          <p:xfrm>
            <a:off x="22744596" y="12577258"/>
            <a:ext cx="9099802" cy="387167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6"/>
            </a:graphicData>
          </a:graphic>
        </p:graphicFrame>
        <p:sp>
          <p:nvSpPr>
            <p:cNvPr id="335" name="Google Shape;209;p28">
              <a:extLst>
                <a:ext uri="{FF2B5EF4-FFF2-40B4-BE49-F238E27FC236}">
                  <a16:creationId xmlns:a16="http://schemas.microsoft.com/office/drawing/2014/main" id="{EF7A1AD3-5838-D84A-920B-3F56BB0AE9C1}"/>
                </a:ext>
              </a:extLst>
            </p:cNvPr>
            <p:cNvSpPr txBox="1"/>
            <p:nvPr/>
          </p:nvSpPr>
          <p:spPr>
            <a:xfrm>
              <a:off x="23941165" y="13752186"/>
              <a:ext cx="1210800" cy="371700"/>
            </a:xfrm>
            <a:prstGeom prst="rect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600" dirty="0">
                  <a:latin typeface="Calibri"/>
                  <a:ea typeface="Calibri"/>
                  <a:cs typeface="Calibri"/>
                  <a:sym typeface="Calibri"/>
                </a:rPr>
                <a:t>Intervention 1</a:t>
              </a:r>
              <a:endParaRPr sz="1600" dirty="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6" name="Google Shape;210;p28">
              <a:extLst>
                <a:ext uri="{FF2B5EF4-FFF2-40B4-BE49-F238E27FC236}">
                  <a16:creationId xmlns:a16="http://schemas.microsoft.com/office/drawing/2014/main" id="{2C1C98A2-4D33-CD44-8171-42E4BD3A7B22}"/>
                </a:ext>
              </a:extLst>
            </p:cNvPr>
            <p:cNvSpPr txBox="1"/>
            <p:nvPr/>
          </p:nvSpPr>
          <p:spPr>
            <a:xfrm>
              <a:off x="27120849" y="13410401"/>
              <a:ext cx="1210800" cy="371700"/>
            </a:xfrm>
            <a:prstGeom prst="rect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600" dirty="0">
                  <a:latin typeface="Calibri"/>
                  <a:ea typeface="Calibri"/>
                  <a:cs typeface="Calibri"/>
                  <a:sym typeface="Calibri"/>
                </a:rPr>
                <a:t>Intervention 2</a:t>
              </a:r>
              <a:endParaRPr sz="1600" dirty="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7" name="Google Shape;211;p28">
              <a:extLst>
                <a:ext uri="{FF2B5EF4-FFF2-40B4-BE49-F238E27FC236}">
                  <a16:creationId xmlns:a16="http://schemas.microsoft.com/office/drawing/2014/main" id="{DC46858C-00AF-AB43-9470-D297A7CF2B5B}"/>
                </a:ext>
              </a:extLst>
            </p:cNvPr>
            <p:cNvSpPr txBox="1"/>
            <p:nvPr/>
          </p:nvSpPr>
          <p:spPr>
            <a:xfrm>
              <a:off x="29332886" y="13926606"/>
              <a:ext cx="1210800" cy="371700"/>
            </a:xfrm>
            <a:prstGeom prst="rect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600" dirty="0">
                  <a:latin typeface="Calibri"/>
                  <a:ea typeface="Calibri"/>
                  <a:cs typeface="Calibri"/>
                  <a:sym typeface="Calibri"/>
                </a:rPr>
                <a:t>Intervention 3</a:t>
              </a:r>
              <a:endParaRPr sz="1600" dirty="0"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338" name="Google Shape;212;p28">
              <a:extLst>
                <a:ext uri="{FF2B5EF4-FFF2-40B4-BE49-F238E27FC236}">
                  <a16:creationId xmlns:a16="http://schemas.microsoft.com/office/drawing/2014/main" id="{84710E4D-367D-9445-8803-9992AA79370B}"/>
                </a:ext>
              </a:extLst>
            </p:cNvPr>
            <p:cNvCxnSpPr>
              <a:cxnSpLocks/>
              <a:stCxn id="335" idx="2"/>
            </p:cNvCxnSpPr>
            <p:nvPr/>
          </p:nvCxnSpPr>
          <p:spPr>
            <a:xfrm>
              <a:off x="24546565" y="14123886"/>
              <a:ext cx="157582" cy="1290503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339" name="Google Shape;213;p28">
              <a:extLst>
                <a:ext uri="{FF2B5EF4-FFF2-40B4-BE49-F238E27FC236}">
                  <a16:creationId xmlns:a16="http://schemas.microsoft.com/office/drawing/2014/main" id="{07B96B64-31A9-9248-AB28-E35479B909B4}"/>
                </a:ext>
              </a:extLst>
            </p:cNvPr>
            <p:cNvCxnSpPr>
              <a:cxnSpLocks/>
              <a:stCxn id="336" idx="2"/>
            </p:cNvCxnSpPr>
            <p:nvPr/>
          </p:nvCxnSpPr>
          <p:spPr>
            <a:xfrm>
              <a:off x="27726249" y="13782101"/>
              <a:ext cx="92297" cy="473921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340" name="Google Shape;214;p28">
              <a:extLst>
                <a:ext uri="{FF2B5EF4-FFF2-40B4-BE49-F238E27FC236}">
                  <a16:creationId xmlns:a16="http://schemas.microsoft.com/office/drawing/2014/main" id="{D037B766-64A4-584D-B577-C1DB5C6C298D}"/>
                </a:ext>
              </a:extLst>
            </p:cNvPr>
            <p:cNvCxnSpPr>
              <a:cxnSpLocks/>
              <a:stCxn id="337" idx="2"/>
            </p:cNvCxnSpPr>
            <p:nvPr/>
          </p:nvCxnSpPr>
          <p:spPr>
            <a:xfrm flipH="1">
              <a:off x="29633475" y="14298306"/>
              <a:ext cx="304811" cy="117514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341" name="Google Shape;215;p28">
              <a:extLst>
                <a:ext uri="{FF2B5EF4-FFF2-40B4-BE49-F238E27FC236}">
                  <a16:creationId xmlns:a16="http://schemas.microsoft.com/office/drawing/2014/main" id="{AA62D1C1-9375-5345-BA45-3B9CD69B76A4}"/>
                </a:ext>
              </a:extLst>
            </p:cNvPr>
            <p:cNvSpPr txBox="1"/>
            <p:nvPr/>
          </p:nvSpPr>
          <p:spPr>
            <a:xfrm>
              <a:off x="26144867" y="13758605"/>
              <a:ext cx="825300" cy="371700"/>
            </a:xfrm>
            <a:prstGeom prst="rect">
              <a:avLst/>
            </a:prstGeom>
            <a:noFill/>
            <a:ln w="19050" cap="flat" cmpd="sng">
              <a:solidFill>
                <a:srgbClr val="A61C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600" dirty="0">
                  <a:latin typeface="Calibri"/>
                  <a:ea typeface="Calibri"/>
                  <a:cs typeface="Calibri"/>
                  <a:sym typeface="Calibri"/>
                </a:rPr>
                <a:t>FDA Alert </a:t>
              </a:r>
              <a:endParaRPr sz="1600" dirty="0"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342" name="Google Shape;216;p28">
              <a:extLst>
                <a:ext uri="{FF2B5EF4-FFF2-40B4-BE49-F238E27FC236}">
                  <a16:creationId xmlns:a16="http://schemas.microsoft.com/office/drawing/2014/main" id="{660FBCAF-63F3-F64C-B0EB-FEEDCF6F11A9}"/>
                </a:ext>
              </a:extLst>
            </p:cNvPr>
            <p:cNvCxnSpPr>
              <a:cxnSpLocks/>
              <a:stCxn id="341" idx="2"/>
            </p:cNvCxnSpPr>
            <p:nvPr/>
          </p:nvCxnSpPr>
          <p:spPr>
            <a:xfrm flipH="1">
              <a:off x="26351176" y="14130305"/>
              <a:ext cx="206341" cy="849159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</p:grpSp>
      <p:cxnSp>
        <p:nvCxnSpPr>
          <p:cNvPr id="344" name="Google Shape;223;p29">
            <a:extLst>
              <a:ext uri="{FF2B5EF4-FFF2-40B4-BE49-F238E27FC236}">
                <a16:creationId xmlns:a16="http://schemas.microsoft.com/office/drawing/2014/main" id="{BC80B339-E67C-8444-B3A6-27FC7EE776B8}"/>
              </a:ext>
            </a:extLst>
          </p:cNvPr>
          <p:cNvCxnSpPr>
            <a:cxnSpLocks/>
          </p:cNvCxnSpPr>
          <p:nvPr/>
        </p:nvCxnSpPr>
        <p:spPr>
          <a:xfrm flipV="1">
            <a:off x="-5590259" y="19687299"/>
            <a:ext cx="0" cy="3539852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347" name="Google Shape;223;p29">
            <a:extLst>
              <a:ext uri="{FF2B5EF4-FFF2-40B4-BE49-F238E27FC236}">
                <a16:creationId xmlns:a16="http://schemas.microsoft.com/office/drawing/2014/main" id="{540547B6-5D75-2C44-B889-A805907BD6CF}"/>
              </a:ext>
            </a:extLst>
          </p:cNvPr>
          <p:cNvCxnSpPr>
            <a:cxnSpLocks/>
          </p:cNvCxnSpPr>
          <p:nvPr/>
        </p:nvCxnSpPr>
        <p:spPr>
          <a:xfrm flipH="1">
            <a:off x="25881443" y="23123946"/>
            <a:ext cx="768" cy="4515619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351" name="Google Shape;225;p29">
            <a:extLst>
              <a:ext uri="{FF2B5EF4-FFF2-40B4-BE49-F238E27FC236}">
                <a16:creationId xmlns:a16="http://schemas.microsoft.com/office/drawing/2014/main" id="{F6EBD980-8F0B-2B4F-8CBD-ED46E6DDBA9F}"/>
              </a:ext>
            </a:extLst>
          </p:cNvPr>
          <p:cNvSpPr txBox="1"/>
          <p:nvPr/>
        </p:nvSpPr>
        <p:spPr>
          <a:xfrm>
            <a:off x="-3598042" y="19237034"/>
            <a:ext cx="1146784" cy="3799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dirty="0">
                <a:latin typeface="Calibri"/>
                <a:ea typeface="Calibri"/>
                <a:cs typeface="Calibri"/>
                <a:sym typeface="Calibri"/>
              </a:rPr>
              <a:t>Desired direction of change</a:t>
            </a:r>
            <a:endParaRPr sz="10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2" name="Google Shape;226;p29">
            <a:extLst>
              <a:ext uri="{FF2B5EF4-FFF2-40B4-BE49-F238E27FC236}">
                <a16:creationId xmlns:a16="http://schemas.microsoft.com/office/drawing/2014/main" id="{70BC7482-E610-4F44-BE3E-19665821C895}"/>
              </a:ext>
            </a:extLst>
          </p:cNvPr>
          <p:cNvSpPr/>
          <p:nvPr/>
        </p:nvSpPr>
        <p:spPr>
          <a:xfrm>
            <a:off x="-2412239" y="19333279"/>
            <a:ext cx="119700" cy="162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274E1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4" name="Google Shape;225;p29">
            <a:extLst>
              <a:ext uri="{FF2B5EF4-FFF2-40B4-BE49-F238E27FC236}">
                <a16:creationId xmlns:a16="http://schemas.microsoft.com/office/drawing/2014/main" id="{67C26973-25B5-1F4E-9CDC-637CE25A77D4}"/>
              </a:ext>
            </a:extLst>
          </p:cNvPr>
          <p:cNvSpPr txBox="1"/>
          <p:nvPr/>
        </p:nvSpPr>
        <p:spPr>
          <a:xfrm>
            <a:off x="27187758" y="22852910"/>
            <a:ext cx="1036826" cy="652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latin typeface="Calibri"/>
                <a:ea typeface="Calibri"/>
                <a:cs typeface="Calibri"/>
                <a:sym typeface="Calibri"/>
              </a:rPr>
              <a:t>Desired direction of change</a:t>
            </a:r>
            <a:endParaRPr sz="16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5" name="Google Shape;226;p29">
            <a:extLst>
              <a:ext uri="{FF2B5EF4-FFF2-40B4-BE49-F238E27FC236}">
                <a16:creationId xmlns:a16="http://schemas.microsoft.com/office/drawing/2014/main" id="{36BA4951-AE81-404D-A544-C267592E3907}"/>
              </a:ext>
            </a:extLst>
          </p:cNvPr>
          <p:cNvSpPr/>
          <p:nvPr/>
        </p:nvSpPr>
        <p:spPr>
          <a:xfrm rot="10800000">
            <a:off x="28159577" y="22622806"/>
            <a:ext cx="755355" cy="1002464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14695D"/>
          </a:solidFill>
          <a:ln w="9525" cap="flat" cmpd="sng">
            <a:solidFill>
              <a:srgbClr val="14695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6" name="Google Shape;211;p28">
            <a:extLst>
              <a:ext uri="{FF2B5EF4-FFF2-40B4-BE49-F238E27FC236}">
                <a16:creationId xmlns:a16="http://schemas.microsoft.com/office/drawing/2014/main" id="{CBF04122-482B-C946-8B41-9B35F7F8ED43}"/>
              </a:ext>
            </a:extLst>
          </p:cNvPr>
          <p:cNvSpPr txBox="1"/>
          <p:nvPr/>
        </p:nvSpPr>
        <p:spPr>
          <a:xfrm>
            <a:off x="-5486750" y="19616936"/>
            <a:ext cx="1785199" cy="281401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dirty="0">
                <a:latin typeface="Calibri"/>
                <a:ea typeface="Calibri"/>
                <a:cs typeface="Calibri"/>
                <a:sym typeface="Calibri"/>
              </a:rPr>
              <a:t>Post-implementation</a:t>
            </a:r>
            <a:endParaRPr sz="14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7" name="Google Shape;211;p28">
            <a:extLst>
              <a:ext uri="{FF2B5EF4-FFF2-40B4-BE49-F238E27FC236}">
                <a16:creationId xmlns:a16="http://schemas.microsoft.com/office/drawing/2014/main" id="{F565B6B1-EEB2-034A-94A1-698C149C34A0}"/>
              </a:ext>
            </a:extLst>
          </p:cNvPr>
          <p:cNvSpPr txBox="1"/>
          <p:nvPr/>
        </p:nvSpPr>
        <p:spPr>
          <a:xfrm>
            <a:off x="25893530" y="24257949"/>
            <a:ext cx="2331054" cy="474957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dirty="0">
                <a:latin typeface="Calibri"/>
                <a:ea typeface="Calibri"/>
                <a:cs typeface="Calibri"/>
                <a:sym typeface="Calibri"/>
              </a:rPr>
              <a:t>Post-implementation</a:t>
            </a:r>
            <a:endParaRPr sz="14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8" name="TextBox 357">
            <a:extLst>
              <a:ext uri="{FF2B5EF4-FFF2-40B4-BE49-F238E27FC236}">
                <a16:creationId xmlns:a16="http://schemas.microsoft.com/office/drawing/2014/main" id="{90F856AB-BF77-EF42-AFE6-68E7B565AD78}"/>
              </a:ext>
            </a:extLst>
          </p:cNvPr>
          <p:cNvSpPr txBox="1"/>
          <p:nvPr/>
        </p:nvSpPr>
        <p:spPr>
          <a:xfrm>
            <a:off x="31417833" y="9244761"/>
            <a:ext cx="1164538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In the 12 months post-implementation, we observed utilization of the </a:t>
            </a:r>
            <a:r>
              <a:rPr lang="en-CA" sz="3200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TcB</a:t>
            </a:r>
            <a:r>
              <a:rPr lang="en-CA" sz="3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device in the general academic pediatric outpatient clinic. There was an accompanying: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3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Decrease in the proportion of eligible infants obtaining blood draws for serum bilirubin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3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Increase in patients-between blood draws </a:t>
            </a:r>
            <a:endParaRPr lang="en-CA" sz="3200" dirty="0"/>
          </a:p>
          <a:p>
            <a:endParaRPr lang="en-US" sz="3200" dirty="0"/>
          </a:p>
        </p:txBody>
      </p:sp>
      <p:sp>
        <p:nvSpPr>
          <p:cNvPr id="360" name="TextBox 359">
            <a:extLst>
              <a:ext uri="{FF2B5EF4-FFF2-40B4-BE49-F238E27FC236}">
                <a16:creationId xmlns:a16="http://schemas.microsoft.com/office/drawing/2014/main" id="{C988DA8F-2965-7E48-ADD2-E721A659C22A}"/>
              </a:ext>
            </a:extLst>
          </p:cNvPr>
          <p:cNvSpPr txBox="1"/>
          <p:nvPr/>
        </p:nvSpPr>
        <p:spPr>
          <a:xfrm>
            <a:off x="31540297" y="17571345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GB" sz="3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Single centre 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GB" sz="3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Single </a:t>
            </a:r>
            <a:r>
              <a:rPr lang="en-GB" sz="3200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TcB</a:t>
            </a:r>
            <a:r>
              <a:rPr lang="en-GB" sz="3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measurement device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GB" sz="3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Homogenous, primarily Caucasian population </a:t>
            </a:r>
          </a:p>
        </p:txBody>
      </p:sp>
      <p:sp>
        <p:nvSpPr>
          <p:cNvPr id="362" name="TextBox 361">
            <a:extLst>
              <a:ext uri="{FF2B5EF4-FFF2-40B4-BE49-F238E27FC236}">
                <a16:creationId xmlns:a16="http://schemas.microsoft.com/office/drawing/2014/main" id="{A7AC978C-DCA4-B04B-8A21-82365B1CFE95}"/>
              </a:ext>
            </a:extLst>
          </p:cNvPr>
          <p:cNvSpPr txBox="1"/>
          <p:nvPr/>
        </p:nvSpPr>
        <p:spPr>
          <a:xfrm>
            <a:off x="31540297" y="16459200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14695D"/>
                </a:solidFill>
              </a:rPr>
              <a:t>Project Limitations</a:t>
            </a:r>
          </a:p>
        </p:txBody>
      </p:sp>
      <p:cxnSp>
        <p:nvCxnSpPr>
          <p:cNvPr id="363" name="Straight Connector 362">
            <a:extLst>
              <a:ext uri="{FF2B5EF4-FFF2-40B4-BE49-F238E27FC236}">
                <a16:creationId xmlns:a16="http://schemas.microsoft.com/office/drawing/2014/main" id="{433117ED-F106-B548-932F-97B3A017E283}"/>
              </a:ext>
            </a:extLst>
          </p:cNvPr>
          <p:cNvCxnSpPr>
            <a:cxnSpLocks/>
          </p:cNvCxnSpPr>
          <p:nvPr/>
        </p:nvCxnSpPr>
        <p:spPr>
          <a:xfrm>
            <a:off x="31670182" y="16982420"/>
            <a:ext cx="10617854" cy="0"/>
          </a:xfrm>
          <a:prstGeom prst="line">
            <a:avLst/>
          </a:prstGeom>
          <a:ln>
            <a:solidFill>
              <a:srgbClr val="14695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5" name="Rectangle 364">
            <a:extLst>
              <a:ext uri="{FF2B5EF4-FFF2-40B4-BE49-F238E27FC236}">
                <a16:creationId xmlns:a16="http://schemas.microsoft.com/office/drawing/2014/main" id="{AED34B8E-51BB-3447-96E3-A3044BED19C4}"/>
              </a:ext>
            </a:extLst>
          </p:cNvPr>
          <p:cNvSpPr/>
          <p:nvPr/>
        </p:nvSpPr>
        <p:spPr>
          <a:xfrm>
            <a:off x="31583702" y="20476186"/>
            <a:ext cx="1097751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3200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GB" sz="3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Larger, diverse population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GB" sz="3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Longer post-intervention data collection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GB" sz="3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Stratification of </a:t>
            </a:r>
            <a:r>
              <a:rPr lang="en-GB" sz="3200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TcB</a:t>
            </a:r>
            <a:r>
              <a:rPr lang="en-GB" sz="3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vs </a:t>
            </a:r>
            <a:r>
              <a:rPr lang="en-GB" sz="3200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TsB</a:t>
            </a:r>
            <a:r>
              <a:rPr lang="en-GB" sz="3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based on providers’ expertise with device and level of training</a:t>
            </a:r>
            <a:endParaRPr lang="en-US" sz="3200" dirty="0"/>
          </a:p>
        </p:txBody>
      </p:sp>
      <p:sp>
        <p:nvSpPr>
          <p:cNvPr id="366" name="TextBox 365">
            <a:extLst>
              <a:ext uri="{FF2B5EF4-FFF2-40B4-BE49-F238E27FC236}">
                <a16:creationId xmlns:a16="http://schemas.microsoft.com/office/drawing/2014/main" id="{ADC3D02F-CD06-E24D-8A78-DC1A1BA41233}"/>
              </a:ext>
            </a:extLst>
          </p:cNvPr>
          <p:cNvSpPr txBox="1"/>
          <p:nvPr/>
        </p:nvSpPr>
        <p:spPr>
          <a:xfrm>
            <a:off x="31583702" y="19876423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14695D"/>
                </a:solidFill>
              </a:rPr>
              <a:t>Future Directions</a:t>
            </a:r>
          </a:p>
        </p:txBody>
      </p:sp>
      <p:cxnSp>
        <p:nvCxnSpPr>
          <p:cNvPr id="367" name="Straight Connector 366">
            <a:extLst>
              <a:ext uri="{FF2B5EF4-FFF2-40B4-BE49-F238E27FC236}">
                <a16:creationId xmlns:a16="http://schemas.microsoft.com/office/drawing/2014/main" id="{78D4C1B9-C6C7-A14A-A8DF-0F96E99675F1}"/>
              </a:ext>
            </a:extLst>
          </p:cNvPr>
          <p:cNvCxnSpPr>
            <a:cxnSpLocks/>
          </p:cNvCxnSpPr>
          <p:nvPr/>
        </p:nvCxnSpPr>
        <p:spPr>
          <a:xfrm>
            <a:off x="31713587" y="20399643"/>
            <a:ext cx="10574449" cy="0"/>
          </a:xfrm>
          <a:prstGeom prst="line">
            <a:avLst/>
          </a:prstGeom>
          <a:ln>
            <a:solidFill>
              <a:srgbClr val="14695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8" name="Google Shape;260;p33">
            <a:extLst>
              <a:ext uri="{FF2B5EF4-FFF2-40B4-BE49-F238E27FC236}">
                <a16:creationId xmlns:a16="http://schemas.microsoft.com/office/drawing/2014/main" id="{FED0B7BC-A3FD-D64B-ACC2-919C6F77CB32}"/>
              </a:ext>
            </a:extLst>
          </p:cNvPr>
          <p:cNvPicPr preferRelativeResize="0"/>
          <p:nvPr/>
        </p:nvPicPr>
        <p:blipFill rotWithShape="1">
          <a:blip r:embed="rId22">
            <a:alphaModFix/>
          </a:blip>
          <a:srcRect b="7859"/>
          <a:stretch/>
        </p:blipFill>
        <p:spPr>
          <a:xfrm>
            <a:off x="37335782" y="13220360"/>
            <a:ext cx="2376000" cy="2376000"/>
          </a:xfrm>
          <a:prstGeom prst="ellipse">
            <a:avLst/>
          </a:prstGeom>
          <a:noFill/>
          <a:ln w="9525" cap="flat" cmpd="sng">
            <a:solidFill>
              <a:srgbClr val="14695D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369" name="Google Shape;261;p33">
            <a:extLst>
              <a:ext uri="{FF2B5EF4-FFF2-40B4-BE49-F238E27FC236}">
                <a16:creationId xmlns:a16="http://schemas.microsoft.com/office/drawing/2014/main" id="{B3FA7D9C-8572-984A-95DC-ECA3B7884F91}"/>
              </a:ext>
            </a:extLst>
          </p:cNvPr>
          <p:cNvPicPr preferRelativeResize="0"/>
          <p:nvPr/>
        </p:nvPicPr>
        <p:blipFill rotWithShape="1">
          <a:blip r:embed="rId27">
            <a:alphaModFix/>
          </a:blip>
          <a:srcRect l="18544" r="22862"/>
          <a:stretch/>
        </p:blipFill>
        <p:spPr>
          <a:xfrm>
            <a:off x="34239470" y="13181229"/>
            <a:ext cx="2376000" cy="2376000"/>
          </a:xfrm>
          <a:prstGeom prst="ellipse">
            <a:avLst/>
          </a:prstGeom>
          <a:noFill/>
          <a:ln w="9525" cap="flat" cmpd="sng">
            <a:solidFill>
              <a:srgbClr val="14695D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370" name="Google Shape;262;p33">
            <a:extLst>
              <a:ext uri="{FF2B5EF4-FFF2-40B4-BE49-F238E27FC236}">
                <a16:creationId xmlns:a16="http://schemas.microsoft.com/office/drawing/2014/main" id="{8C788D57-50DE-F84B-8E6D-3BCF756A0C1C}"/>
              </a:ext>
            </a:extLst>
          </p:cNvPr>
          <p:cNvSpPr/>
          <p:nvPr/>
        </p:nvSpPr>
        <p:spPr>
          <a:xfrm>
            <a:off x="33488230" y="13115350"/>
            <a:ext cx="751240" cy="2543405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14695D">
              <a:alpha val="72000"/>
            </a:srgbClr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2" name="Google Shape;262;p33">
            <a:extLst>
              <a:ext uri="{FF2B5EF4-FFF2-40B4-BE49-F238E27FC236}">
                <a16:creationId xmlns:a16="http://schemas.microsoft.com/office/drawing/2014/main" id="{BF1787E3-2517-0B4C-8353-36127DED50AD}"/>
              </a:ext>
            </a:extLst>
          </p:cNvPr>
          <p:cNvSpPr/>
          <p:nvPr/>
        </p:nvSpPr>
        <p:spPr>
          <a:xfrm rot="10800000">
            <a:off x="39680854" y="13151466"/>
            <a:ext cx="751240" cy="2543405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14695D">
              <a:alpha val="72000"/>
            </a:srgbClr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3" name="Google Shape;62;p14">
            <a:extLst>
              <a:ext uri="{FF2B5EF4-FFF2-40B4-BE49-F238E27FC236}">
                <a16:creationId xmlns:a16="http://schemas.microsoft.com/office/drawing/2014/main" id="{5969472B-0AEA-604B-82A4-DD1B7241108D}"/>
              </a:ext>
            </a:extLst>
          </p:cNvPr>
          <p:cNvSpPr txBox="1">
            <a:spLocks/>
          </p:cNvSpPr>
          <p:nvPr/>
        </p:nvSpPr>
        <p:spPr>
          <a:xfrm>
            <a:off x="38698502" y="31476397"/>
            <a:ext cx="4346759" cy="92217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822960" indent="-822960" algn="l" defTabSz="3291840" rtl="0" eaLnBrk="1" latinLnBrk="0" hangingPunct="1">
              <a:lnSpc>
                <a:spcPct val="90000"/>
              </a:lnSpc>
              <a:spcBef>
                <a:spcPts val="3600"/>
              </a:spcBef>
              <a:buFont typeface="Arial" panose="020B0604020202020204" pitchFamily="34" charset="0"/>
              <a:buChar char="•"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688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148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0664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800"/>
              </a:spcBef>
              <a:buFont typeface="Arial" panose="020B0604020202020204" pitchFamily="34" charset="0"/>
              <a:buNone/>
            </a:pPr>
            <a:r>
              <a:rPr lang="en-GB" sz="2400" dirty="0" err="1">
                <a:solidFill>
                  <a:schemeClr val="bg1"/>
                </a:solidFill>
              </a:rPr>
              <a:t>Keira.c.kilmartin@Hitchcock.org</a:t>
            </a:r>
            <a:endParaRPr lang="en-GB" sz="2400" baseline="30000" dirty="0">
              <a:solidFill>
                <a:schemeClr val="bg1"/>
              </a:solidFill>
            </a:endParaRPr>
          </a:p>
          <a:p>
            <a:pPr marL="0" indent="0" algn="ctr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GB" sz="2400" dirty="0"/>
          </a:p>
        </p:txBody>
      </p:sp>
      <p:pic>
        <p:nvPicPr>
          <p:cNvPr id="375" name="Graphic 374" descr="Envelope">
            <a:extLst>
              <a:ext uri="{FF2B5EF4-FFF2-40B4-BE49-F238E27FC236}">
                <a16:creationId xmlns:a16="http://schemas.microsoft.com/office/drawing/2014/main" id="{C06C1FB9-7B4E-4D4E-8980-EDAF0767208C}"/>
              </a:ext>
            </a:extLst>
          </p:cNvPr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9"/>
              </a:ext>
            </a:extLst>
          </a:blip>
          <a:stretch>
            <a:fillRect/>
          </a:stretch>
        </p:blipFill>
        <p:spPr>
          <a:xfrm>
            <a:off x="38002030" y="31476397"/>
            <a:ext cx="718601" cy="718601"/>
          </a:xfrm>
          <a:prstGeom prst="rect">
            <a:avLst/>
          </a:prstGeom>
        </p:spPr>
      </p:pic>
      <p:sp>
        <p:nvSpPr>
          <p:cNvPr id="376" name="TextBox 375">
            <a:extLst>
              <a:ext uri="{FF2B5EF4-FFF2-40B4-BE49-F238E27FC236}">
                <a16:creationId xmlns:a16="http://schemas.microsoft.com/office/drawing/2014/main" id="{5F3D0D3B-9DDB-CC48-8766-67444A619D6F}"/>
              </a:ext>
            </a:extLst>
          </p:cNvPr>
          <p:cNvSpPr txBox="1"/>
          <p:nvPr/>
        </p:nvSpPr>
        <p:spPr>
          <a:xfrm>
            <a:off x="1783192" y="5387695"/>
            <a:ext cx="2409825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aseline="30000" dirty="0">
                <a:solidFill>
                  <a:schemeClr val="bg1">
                    <a:lumMod val="95000"/>
                  </a:schemeClr>
                </a:solidFill>
              </a:rPr>
              <a:t>1</a:t>
            </a:r>
            <a:r>
              <a:rPr lang="en-GB" sz="3600" dirty="0">
                <a:solidFill>
                  <a:schemeClr val="bg1">
                    <a:lumMod val="95000"/>
                  </a:schemeClr>
                </a:solidFill>
              </a:rPr>
              <a:t>Department of </a:t>
            </a:r>
            <a:r>
              <a:rPr lang="en-GB" sz="3600" dirty="0" err="1">
                <a:solidFill>
                  <a:schemeClr val="bg1">
                    <a:lumMod val="95000"/>
                  </a:schemeClr>
                </a:solidFill>
              </a:rPr>
              <a:t>Pediatrics</a:t>
            </a:r>
            <a:r>
              <a:rPr lang="en-GB" sz="3600" dirty="0">
                <a:solidFill>
                  <a:schemeClr val="bg1">
                    <a:lumMod val="95000"/>
                  </a:schemeClr>
                </a:solidFill>
              </a:rPr>
              <a:t>, Children’s Hospital at Dartmouth-Hitchcock, </a:t>
            </a:r>
            <a:r>
              <a:rPr lang="en-GB" sz="3600" baseline="30000" dirty="0">
                <a:solidFill>
                  <a:schemeClr val="bg1">
                    <a:lumMod val="95000"/>
                  </a:schemeClr>
                </a:solidFill>
              </a:rPr>
              <a:t>2</a:t>
            </a:r>
            <a:r>
              <a:rPr lang="en-GB" sz="3600" dirty="0">
                <a:solidFill>
                  <a:schemeClr val="bg1">
                    <a:lumMod val="95000"/>
                  </a:schemeClr>
                </a:solidFill>
              </a:rPr>
              <a:t>Geisel School of Medicine at Dartmouth</a:t>
            </a:r>
          </a:p>
          <a:p>
            <a:endParaRPr lang="en-US" sz="3200" dirty="0"/>
          </a:p>
        </p:txBody>
      </p:sp>
      <p:sp>
        <p:nvSpPr>
          <p:cNvPr id="377" name="TextBox 376">
            <a:extLst>
              <a:ext uri="{FF2B5EF4-FFF2-40B4-BE49-F238E27FC236}">
                <a16:creationId xmlns:a16="http://schemas.microsoft.com/office/drawing/2014/main" id="{EC0271A2-9C6E-8B45-BD6A-E3164355BE85}"/>
              </a:ext>
            </a:extLst>
          </p:cNvPr>
          <p:cNvSpPr txBox="1"/>
          <p:nvPr/>
        </p:nvSpPr>
        <p:spPr>
          <a:xfrm>
            <a:off x="35733893" y="30846020"/>
            <a:ext cx="73113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i="1" baseline="30000" dirty="0" err="1">
                <a:solidFill>
                  <a:schemeClr val="bg1">
                    <a:lumMod val="95000"/>
                  </a:schemeClr>
                </a:solidFill>
              </a:rPr>
              <a:t>Pediatric</a:t>
            </a:r>
            <a:r>
              <a:rPr lang="en-GB" sz="4800" i="1" baseline="30000" dirty="0">
                <a:solidFill>
                  <a:schemeClr val="bg1">
                    <a:lumMod val="95000"/>
                  </a:schemeClr>
                </a:solidFill>
              </a:rPr>
              <a:t> Academic Societies Meeting 2019</a:t>
            </a:r>
          </a:p>
          <a:p>
            <a:endParaRPr lang="en-US" dirty="0"/>
          </a:p>
        </p:txBody>
      </p:sp>
      <p:pic>
        <p:nvPicPr>
          <p:cNvPr id="383" name="Picture 382" descr="A close up of a logo&#10;&#10;Description automatically generated">
            <a:extLst>
              <a:ext uri="{FF2B5EF4-FFF2-40B4-BE49-F238E27FC236}">
                <a16:creationId xmlns:a16="http://schemas.microsoft.com/office/drawing/2014/main" id="{B3B1C9FE-D057-6545-ABFE-EDAC5E6718FD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84726" y="28716430"/>
            <a:ext cx="2857500" cy="889000"/>
          </a:xfrm>
          <a:prstGeom prst="rect">
            <a:avLst/>
          </a:prstGeom>
        </p:spPr>
      </p:pic>
      <p:pic>
        <p:nvPicPr>
          <p:cNvPr id="385" name="Picture 384">
            <a:extLst>
              <a:ext uri="{FF2B5EF4-FFF2-40B4-BE49-F238E27FC236}">
                <a16:creationId xmlns:a16="http://schemas.microsoft.com/office/drawing/2014/main" id="{F96B869F-EC4A-634C-A640-B5BCB3C6312F}"/>
              </a:ext>
            </a:extLst>
          </p:cNvPr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9572" y="1160846"/>
            <a:ext cx="6677575" cy="2072351"/>
          </a:xfrm>
          <a:prstGeom prst="rect">
            <a:avLst/>
          </a:prstGeom>
        </p:spPr>
      </p:pic>
      <p:sp>
        <p:nvSpPr>
          <p:cNvPr id="388" name="Oval 387">
            <a:extLst>
              <a:ext uri="{FF2B5EF4-FFF2-40B4-BE49-F238E27FC236}">
                <a16:creationId xmlns:a16="http://schemas.microsoft.com/office/drawing/2014/main" id="{6C21494E-0C08-9242-961D-4A3E8C620ED5}"/>
              </a:ext>
            </a:extLst>
          </p:cNvPr>
          <p:cNvSpPr/>
          <p:nvPr/>
        </p:nvSpPr>
        <p:spPr>
          <a:xfrm>
            <a:off x="28423367" y="23781067"/>
            <a:ext cx="485681" cy="422300"/>
          </a:xfrm>
          <a:prstGeom prst="ellipse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" name="Oval 388">
            <a:extLst>
              <a:ext uri="{FF2B5EF4-FFF2-40B4-BE49-F238E27FC236}">
                <a16:creationId xmlns:a16="http://schemas.microsoft.com/office/drawing/2014/main" id="{1325353E-1E3B-8B42-AD22-D37BD463742C}"/>
              </a:ext>
            </a:extLst>
          </p:cNvPr>
          <p:cNvSpPr/>
          <p:nvPr/>
        </p:nvSpPr>
        <p:spPr>
          <a:xfrm>
            <a:off x="26944917" y="25243006"/>
            <a:ext cx="485681" cy="422300"/>
          </a:xfrm>
          <a:prstGeom prst="ellipse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ounded Rectangle 136">
            <a:extLst>
              <a:ext uri="{FF2B5EF4-FFF2-40B4-BE49-F238E27FC236}">
                <a16:creationId xmlns:a16="http://schemas.microsoft.com/office/drawing/2014/main" id="{D42650E8-44B3-624F-8CE3-10AC8EE30DDB}"/>
              </a:ext>
            </a:extLst>
          </p:cNvPr>
          <p:cNvSpPr/>
          <p:nvPr/>
        </p:nvSpPr>
        <p:spPr>
          <a:xfrm>
            <a:off x="-11651740" y="6163102"/>
            <a:ext cx="9787729" cy="4427790"/>
          </a:xfrm>
          <a:prstGeom prst="roundRect">
            <a:avLst/>
          </a:prstGeom>
          <a:noFill/>
          <a:ln w="12700">
            <a:solidFill>
              <a:srgbClr val="14695D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7" name="Graphic 176" descr="Head with gears">
            <a:extLst>
              <a:ext uri="{FF2B5EF4-FFF2-40B4-BE49-F238E27FC236}">
                <a16:creationId xmlns:a16="http://schemas.microsoft.com/office/drawing/2014/main" id="{D2245765-184C-6940-8DC9-242AD363C213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8"/>
              </a:ext>
            </a:extLst>
          </a:blip>
          <a:stretch>
            <a:fillRect/>
          </a:stretch>
        </p:blipFill>
        <p:spPr>
          <a:xfrm>
            <a:off x="15959265" y="7446322"/>
            <a:ext cx="914400" cy="914400"/>
          </a:xfrm>
          <a:prstGeom prst="rect">
            <a:avLst/>
          </a:prstGeom>
        </p:spPr>
      </p:pic>
      <p:grpSp>
        <p:nvGrpSpPr>
          <p:cNvPr id="48" name="Group 47">
            <a:extLst>
              <a:ext uri="{FF2B5EF4-FFF2-40B4-BE49-F238E27FC236}">
                <a16:creationId xmlns:a16="http://schemas.microsoft.com/office/drawing/2014/main" id="{6F807AB8-8F99-B94E-B564-378250CEC5C9}"/>
              </a:ext>
            </a:extLst>
          </p:cNvPr>
          <p:cNvGrpSpPr/>
          <p:nvPr/>
        </p:nvGrpSpPr>
        <p:grpSpPr>
          <a:xfrm>
            <a:off x="15703606" y="12716360"/>
            <a:ext cx="13506618" cy="1692000"/>
            <a:chOff x="15534810" y="13148080"/>
            <a:chExt cx="13639760" cy="1692000"/>
          </a:xfrm>
        </p:grpSpPr>
        <p:sp>
          <p:nvSpPr>
            <p:cNvPr id="164" name="Rectangle 163">
              <a:extLst>
                <a:ext uri="{FF2B5EF4-FFF2-40B4-BE49-F238E27FC236}">
                  <a16:creationId xmlns:a16="http://schemas.microsoft.com/office/drawing/2014/main" id="{F26943D5-B8A5-2448-8565-2C75F40311B2}"/>
                </a:ext>
              </a:extLst>
            </p:cNvPr>
            <p:cNvSpPr/>
            <p:nvPr/>
          </p:nvSpPr>
          <p:spPr>
            <a:xfrm>
              <a:off x="15926385" y="13486079"/>
              <a:ext cx="13248185" cy="1082761"/>
            </a:xfrm>
            <a:prstGeom prst="rect">
              <a:avLst/>
            </a:prstGeom>
            <a:solidFill>
              <a:srgbClr val="1469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Oval 164">
              <a:extLst>
                <a:ext uri="{FF2B5EF4-FFF2-40B4-BE49-F238E27FC236}">
                  <a16:creationId xmlns:a16="http://schemas.microsoft.com/office/drawing/2014/main" id="{438D2434-F255-744D-973B-522AAF85056C}"/>
                </a:ext>
              </a:extLst>
            </p:cNvPr>
            <p:cNvSpPr/>
            <p:nvPr/>
          </p:nvSpPr>
          <p:spPr>
            <a:xfrm>
              <a:off x="15534810" y="13148080"/>
              <a:ext cx="1692000" cy="1692000"/>
            </a:xfrm>
            <a:prstGeom prst="ellipse">
              <a:avLst/>
            </a:prstGeom>
            <a:solidFill>
              <a:srgbClr val="1469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0D8B4820-4BFC-D549-906A-5CD84F1EF915}"/>
                </a:ext>
              </a:extLst>
            </p:cNvPr>
            <p:cNvSpPr txBox="1"/>
            <p:nvPr/>
          </p:nvSpPr>
          <p:spPr>
            <a:xfrm>
              <a:off x="17226810" y="13589731"/>
              <a:ext cx="391632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>
                  <a:solidFill>
                    <a:schemeClr val="bg1"/>
                  </a:solidFill>
                </a:rPr>
                <a:t>RESULTS</a:t>
              </a:r>
            </a:p>
          </p:txBody>
        </p:sp>
        <p:pic>
          <p:nvPicPr>
            <p:cNvPr id="179" name="Graphic 178" descr="Bar chart">
              <a:extLst>
                <a:ext uri="{FF2B5EF4-FFF2-40B4-BE49-F238E27FC236}">
                  <a16:creationId xmlns:a16="http://schemas.microsoft.com/office/drawing/2014/main" id="{EEEFBEAB-6112-944A-BAF2-0A4BA6EE5395}"/>
                </a:ext>
              </a:extLst>
            </p:cNvPr>
            <p:cNvPicPr>
              <a:picLocks noChangeAspect="1"/>
            </p:cNvPicPr>
            <p:nvPr/>
          </p:nvPicPr>
          <p:blipFill>
            <a:blip r:embed="rId3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15959265" y="13525422"/>
              <a:ext cx="914400" cy="914400"/>
            </a:xfrm>
            <a:prstGeom prst="rect">
              <a:avLst/>
            </a:prstGeom>
          </p:spPr>
        </p:pic>
      </p:grpSp>
      <p:cxnSp>
        <p:nvCxnSpPr>
          <p:cNvPr id="183" name="Straight Connector 182">
            <a:extLst>
              <a:ext uri="{FF2B5EF4-FFF2-40B4-BE49-F238E27FC236}">
                <a16:creationId xmlns:a16="http://schemas.microsoft.com/office/drawing/2014/main" id="{5D7EE899-B809-624B-BDAC-A8D3E42AD047}"/>
              </a:ext>
            </a:extLst>
          </p:cNvPr>
          <p:cNvCxnSpPr>
            <a:cxnSpLocks/>
          </p:cNvCxnSpPr>
          <p:nvPr/>
        </p:nvCxnSpPr>
        <p:spPr>
          <a:xfrm>
            <a:off x="2450264" y="25665306"/>
            <a:ext cx="4407736" cy="0"/>
          </a:xfrm>
          <a:prstGeom prst="line">
            <a:avLst/>
          </a:prstGeom>
          <a:ln>
            <a:solidFill>
              <a:srgbClr val="14695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00DD2027-D53B-D1F1-9EB8-0E5A2D029D5A}"/>
              </a:ext>
            </a:extLst>
          </p:cNvPr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35382312" y="3793446"/>
            <a:ext cx="6934553" cy="218018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2913</TotalTime>
  <Words>443</Words>
  <Application>Microsoft Office PowerPoint</Application>
  <PresentationFormat>Custom</PresentationFormat>
  <Paragraphs>93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ＭＳ Ｐゴシック</vt:lpstr>
      <vt:lpstr>Arial</vt:lpstr>
      <vt:lpstr>Calibri</vt:lpstr>
      <vt:lpstr>Calibri Light</vt:lpstr>
      <vt:lpstr>Courier New</vt:lpstr>
      <vt:lpstr>Geneva</vt:lpstr>
      <vt:lpstr>PT Serif</vt:lpstr>
      <vt:lpstr>Thonburi</vt:lpstr>
      <vt:lpstr>Office Theme</vt:lpstr>
      <vt:lpstr>PowerPoint Presentation</vt:lpstr>
    </vt:vector>
  </TitlesOfParts>
  <Company>Dartmouth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Memory in the Two Cerebral Hemispheres M.G. Funnell, M.K. Colvin, &amp; M.S. Gazzaniga Center for Cognitive Neuroscience, Dartmouth College</dc:title>
  <dc:creator>Margaret Funnell</dc:creator>
  <cp:lastModifiedBy>Timothy B. Gardner</cp:lastModifiedBy>
  <cp:revision>147</cp:revision>
  <cp:lastPrinted>2018-11-08T01:42:53Z</cp:lastPrinted>
  <dcterms:created xsi:type="dcterms:W3CDTF">2003-03-14T19:43:06Z</dcterms:created>
  <dcterms:modified xsi:type="dcterms:W3CDTF">2023-09-18T21:52:12Z</dcterms:modified>
</cp:coreProperties>
</file>