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4" r:id="rId2"/>
    <p:sldId id="336" r:id="rId3"/>
    <p:sldId id="339" r:id="rId4"/>
    <p:sldId id="348" r:id="rId5"/>
    <p:sldId id="349" r:id="rId6"/>
    <p:sldId id="344" r:id="rId7"/>
    <p:sldId id="351" r:id="rId8"/>
    <p:sldId id="352" r:id="rId9"/>
    <p:sldId id="345" r:id="rId10"/>
    <p:sldId id="353" r:id="rId11"/>
    <p:sldId id="354" r:id="rId12"/>
    <p:sldId id="350" r:id="rId13"/>
    <p:sldId id="34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82609" autoAdjust="0"/>
  </p:normalViewPr>
  <p:slideViewPr>
    <p:cSldViewPr>
      <p:cViewPr varScale="1">
        <p:scale>
          <a:sx n="82" d="100"/>
          <a:sy n="82" d="100"/>
        </p:scale>
        <p:origin x="-1469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4FF11-9667-452C-AC6E-D7ABAD63C8DC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896B5-29BA-4BDF-A5A4-E705FF5D2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81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4197A-7CC7-4D66-819E-F0A90DA60F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896B5-29BA-4BDF-A5A4-E705FF5D2C3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657600" cy="2743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876800" y="1066800"/>
            <a:ext cx="3657600" cy="2743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4876800" y="3962400"/>
            <a:ext cx="3657600" cy="2743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609600" y="3962400"/>
            <a:ext cx="3657600" cy="2743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t" anchorCtr="1"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smtClean="0"/>
              <a:t>   Brain Death Scintigraphy: </a:t>
            </a:r>
          </a:p>
          <a:p>
            <a:pPr algn="ctr">
              <a:buNone/>
            </a:pPr>
            <a:r>
              <a:rPr lang="en-US" sz="4400" dirty="0" smtClean="0"/>
              <a:t>  Diagnosis with Examples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86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Jeffrey  Jones, MD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dirty="0" smtClean="0"/>
              <a:t>DHMC Radiology Resident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0"/>
            <a:ext cx="2514600" cy="6858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Brain Injury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-Patient 2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Focal perfusion defect in the right cerebellar hemisphere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6918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26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0"/>
            <a:ext cx="2514600" cy="6858000"/>
          </a:xfrm>
        </p:spPr>
        <p:txBody>
          <a:bodyPr/>
          <a:lstStyle/>
          <a:p>
            <a:r>
              <a:rPr lang="en-US" sz="3600" dirty="0" smtClean="0">
                <a:solidFill>
                  <a:srgbClr val="00B050"/>
                </a:solidFill>
              </a:rPr>
              <a:t/>
            </a:r>
            <a:br>
              <a:rPr lang="en-US" sz="3600" dirty="0" smtClean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/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 smtClean="0">
                <a:solidFill>
                  <a:srgbClr val="00B050"/>
                </a:solidFill>
              </a:rPr>
              <a:t/>
            </a:r>
            <a:br>
              <a:rPr lang="en-US" sz="3600" dirty="0" smtClean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/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 smtClean="0">
                <a:solidFill>
                  <a:srgbClr val="00B050"/>
                </a:solidFill>
              </a:rPr>
              <a:t>“Normal”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>Symmetric cerebral perfusion with no focal defects</a:t>
            </a:r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652908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548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Brain Death Dictation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143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72178"/>
            <a:ext cx="6781800" cy="56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160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9144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Conrad GR et al: Scintigraphy as a confirmatory test of brain death. </a:t>
            </a:r>
            <a:r>
              <a:rPr lang="en-US" dirty="0" err="1" smtClean="0"/>
              <a:t>Semin</a:t>
            </a:r>
            <a:r>
              <a:rPr lang="en-US" dirty="0" smtClean="0"/>
              <a:t> </a:t>
            </a:r>
            <a:r>
              <a:rPr lang="en-US" dirty="0" err="1" smtClean="0"/>
              <a:t>Nucl</a:t>
            </a:r>
            <a:r>
              <a:rPr lang="en-US" dirty="0" smtClean="0"/>
              <a:t> Med. 33(4):312-23, 2003</a:t>
            </a:r>
          </a:p>
          <a:p>
            <a:r>
              <a:rPr lang="en-US" dirty="0" err="1" smtClean="0"/>
              <a:t>Donohoe</a:t>
            </a:r>
            <a:r>
              <a:rPr lang="en-US" dirty="0" smtClean="0"/>
              <a:t> KJ et al: SNM practice guideline for brain death </a:t>
            </a:r>
            <a:r>
              <a:rPr lang="en-US" dirty="0" err="1" smtClean="0"/>
              <a:t>scintigraphy</a:t>
            </a:r>
            <a:r>
              <a:rPr lang="en-US" dirty="0" smtClean="0"/>
              <a:t> 2.0. J </a:t>
            </a:r>
            <a:r>
              <a:rPr lang="en-US" dirty="0" err="1" smtClean="0"/>
              <a:t>Nucl</a:t>
            </a:r>
            <a:r>
              <a:rPr lang="en-US" dirty="0" smtClean="0"/>
              <a:t> Med. 40(3):198-203, 2012</a:t>
            </a:r>
          </a:p>
          <a:p>
            <a:r>
              <a:rPr lang="en-US" dirty="0" err="1" smtClean="0"/>
              <a:t>StatDx</a:t>
            </a:r>
            <a:r>
              <a:rPr lang="en-US" dirty="0" smtClean="0"/>
              <a:t>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Death Scintigraphy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Role:</a:t>
            </a:r>
          </a:p>
          <a:p>
            <a:pPr lvl="1"/>
            <a:r>
              <a:rPr lang="en-US" sz="2000" dirty="0" smtClean="0"/>
              <a:t>Determine if there is cerebral blood flow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Brain without a blood supply is dead</a:t>
            </a:r>
          </a:p>
          <a:p>
            <a:pPr lvl="1"/>
            <a:r>
              <a:rPr lang="en-US" sz="2000" dirty="0" smtClean="0"/>
              <a:t>Elevated ICP from tissue edema or mass exceeds systemic arterial pressure </a:t>
            </a:r>
            <a:r>
              <a:rPr lang="en-US" sz="2000" dirty="0" smtClean="0">
                <a:sym typeface="Wingdings" pitchFamily="2" charset="2"/>
              </a:rPr>
              <a:t> no intracranial blood flow  brain </a:t>
            </a:r>
            <a:r>
              <a:rPr lang="en-US" sz="2000" dirty="0">
                <a:sym typeface="Wingdings" pitchFamily="2" charset="2"/>
              </a:rPr>
              <a:t>d</a:t>
            </a:r>
            <a:r>
              <a:rPr lang="en-US" sz="2000" dirty="0" smtClean="0">
                <a:sym typeface="Wingdings" pitchFamily="2" charset="2"/>
              </a:rPr>
              <a:t>eath</a:t>
            </a:r>
          </a:p>
          <a:p>
            <a:pPr lvl="1"/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/>
              <a:t>Radiotracers used at DHMC (Lipophilic type)</a:t>
            </a:r>
          </a:p>
          <a:p>
            <a:pPr lvl="1"/>
            <a:r>
              <a:rPr lang="en-US" sz="2000" dirty="0" smtClean="0"/>
              <a:t>radiotracer </a:t>
            </a:r>
            <a:r>
              <a:rPr lang="en-US" sz="2000" dirty="0"/>
              <a:t>flows to brain </a:t>
            </a:r>
            <a:r>
              <a:rPr lang="en-US" sz="2000" dirty="0">
                <a:sym typeface="Wingdings" panose="05000000000000000000" pitchFamily="2" charset="2"/>
              </a:rPr>
              <a:t> diffuses across blood brain barrier  extracted by brain tissue and </a:t>
            </a:r>
            <a:r>
              <a:rPr lang="en-US" sz="2000" dirty="0" smtClean="0">
                <a:sym typeface="Wingdings" panose="05000000000000000000" pitchFamily="2" charset="2"/>
              </a:rPr>
              <a:t>trapped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Types</a:t>
            </a:r>
          </a:p>
          <a:p>
            <a:pPr lvl="3"/>
            <a:r>
              <a:rPr lang="en-US" sz="2000" dirty="0"/>
              <a:t>Tc-99m HMPAO (</a:t>
            </a:r>
            <a:r>
              <a:rPr lang="en-US" sz="2000" dirty="0" err="1"/>
              <a:t>Ceretec</a:t>
            </a:r>
            <a:r>
              <a:rPr lang="en-US" sz="2000" dirty="0"/>
              <a:t>®)</a:t>
            </a:r>
          </a:p>
          <a:p>
            <a:pPr lvl="3"/>
            <a:r>
              <a:rPr lang="en-US" sz="2000" dirty="0"/>
              <a:t>Tc-99m ethylene </a:t>
            </a:r>
            <a:r>
              <a:rPr lang="en-US" sz="2000" dirty="0" err="1"/>
              <a:t>cysteinate</a:t>
            </a:r>
            <a:r>
              <a:rPr lang="en-US" sz="2000" dirty="0"/>
              <a:t> dimer (ECD) (</a:t>
            </a:r>
            <a:r>
              <a:rPr lang="en-US" sz="2000" dirty="0" err="1"/>
              <a:t>Neurolite</a:t>
            </a:r>
            <a:r>
              <a:rPr lang="en-US" sz="2000" dirty="0"/>
              <a:t> ®)</a:t>
            </a:r>
          </a:p>
          <a:p>
            <a:pPr lvl="2"/>
            <a:endParaRPr lang="en-US" sz="1400" dirty="0" smtClean="0">
              <a:sym typeface="Wingdings" panose="05000000000000000000" pitchFamily="2" charset="2"/>
            </a:endParaRPr>
          </a:p>
          <a:p>
            <a:pPr lvl="1"/>
            <a:endParaRPr lang="en-US" sz="1800" dirty="0"/>
          </a:p>
          <a:p>
            <a:pPr lvl="2"/>
            <a:endParaRPr lang="en-US" sz="1800" dirty="0" smtClean="0">
              <a:sym typeface="Wingdings" pitchFamily="2" charset="2"/>
            </a:endParaRPr>
          </a:p>
          <a:p>
            <a:pPr lvl="2"/>
            <a:endParaRPr lang="en-US" sz="1800" dirty="0" smtClean="0">
              <a:sym typeface="Wingdings" pitchFamily="2" charset="2"/>
            </a:endParaRPr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DHMC Brain Death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78954" cy="51689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Patient preparation</a:t>
            </a:r>
          </a:p>
          <a:p>
            <a:pPr lvl="1"/>
            <a:r>
              <a:rPr lang="en-US" sz="2000" dirty="0" smtClean="0"/>
              <a:t>None, prefer not hypothermic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Radiopharmaceutical</a:t>
            </a:r>
          </a:p>
          <a:p>
            <a:pPr lvl="1"/>
            <a:r>
              <a:rPr lang="en-US" sz="2000" dirty="0" smtClean="0"/>
              <a:t>Technetium-99m HMPAO or ECD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Instrumentation</a:t>
            </a:r>
          </a:p>
          <a:p>
            <a:pPr lvl="1"/>
            <a:r>
              <a:rPr lang="en-US" sz="2000" dirty="0" smtClean="0"/>
              <a:t> gamma camera with low energy all purpose parallel hole collimator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0" y="1676401"/>
            <a:ext cx="4166907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Procedure</a:t>
            </a:r>
          </a:p>
          <a:p>
            <a:pPr lvl="1"/>
            <a:r>
              <a:rPr lang="en-US" sz="2000" dirty="0" smtClean="0"/>
              <a:t>Head in anterior projection</a:t>
            </a:r>
          </a:p>
          <a:p>
            <a:pPr lvl="1"/>
            <a:r>
              <a:rPr lang="en-US" sz="2000" dirty="0" smtClean="0"/>
              <a:t>Dose administered</a:t>
            </a:r>
          </a:p>
          <a:p>
            <a:pPr lvl="1"/>
            <a:r>
              <a:rPr lang="en-US" sz="2000" dirty="0" smtClean="0"/>
              <a:t>Imaging started 15-30 minutes later</a:t>
            </a:r>
          </a:p>
          <a:p>
            <a:pPr lvl="1"/>
            <a:r>
              <a:rPr lang="en-US" sz="2000" dirty="0" smtClean="0"/>
              <a:t>SPECT imaging of head performed for 20 minutes</a:t>
            </a:r>
          </a:p>
          <a:p>
            <a:pPr lvl="1"/>
            <a:r>
              <a:rPr lang="en-US" sz="2000" dirty="0" smtClean="0"/>
              <a:t>Reformats created in axial, sagittal, and coronal planes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Findings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219200"/>
            <a:ext cx="7696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“Normal”: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Symmetric uptake in </a:t>
            </a:r>
            <a:r>
              <a:rPr lang="en-US" sz="2800" dirty="0">
                <a:solidFill>
                  <a:srgbClr val="00B050"/>
                </a:solidFill>
              </a:rPr>
              <a:t>all portions of </a:t>
            </a:r>
            <a:r>
              <a:rPr lang="en-US" sz="2800" dirty="0" smtClean="0">
                <a:solidFill>
                  <a:srgbClr val="00B050"/>
                </a:solidFill>
              </a:rPr>
              <a:t>brain</a:t>
            </a:r>
          </a:p>
          <a:p>
            <a:pPr lvl="1"/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Brain injury </a:t>
            </a:r>
            <a:r>
              <a:rPr lang="en-US" sz="2800" dirty="0" smtClean="0">
                <a:solidFill>
                  <a:srgbClr val="FFFF00"/>
                </a:solidFill>
              </a:rPr>
              <a:t>(not </a:t>
            </a:r>
            <a:r>
              <a:rPr lang="en-US" sz="2800" dirty="0">
                <a:solidFill>
                  <a:srgbClr val="FFFF00"/>
                </a:solidFill>
              </a:rPr>
              <a:t>brain </a:t>
            </a:r>
            <a:r>
              <a:rPr lang="en-US" sz="2800" dirty="0" smtClean="0">
                <a:solidFill>
                  <a:srgbClr val="FFFF00"/>
                </a:solidFill>
              </a:rPr>
              <a:t>dead):</a:t>
            </a:r>
            <a:endParaRPr lang="en-US" sz="2800" dirty="0">
              <a:solidFill>
                <a:srgbClr val="FFFF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Patchy areas of absent or diminished </a:t>
            </a:r>
            <a:r>
              <a:rPr lang="en-US" sz="2800" dirty="0" smtClean="0">
                <a:solidFill>
                  <a:srgbClr val="FFFF00"/>
                </a:solidFill>
              </a:rPr>
              <a:t>uptake</a:t>
            </a:r>
          </a:p>
          <a:p>
            <a:pPr lvl="1"/>
            <a:endParaRPr lang="en-US" sz="2800" u="sng" dirty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Brain </a:t>
            </a:r>
            <a:r>
              <a:rPr lang="en-US" sz="2800" b="1" dirty="0">
                <a:solidFill>
                  <a:srgbClr val="FF0000"/>
                </a:solidFill>
              </a:rPr>
              <a:t>Death Findings:</a:t>
            </a:r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No radiotracer </a:t>
            </a:r>
            <a:r>
              <a:rPr lang="en-US" sz="2800" b="1" u="sng" dirty="0">
                <a:solidFill>
                  <a:srgbClr val="FF0000"/>
                </a:solidFill>
              </a:rPr>
              <a:t>uptake in ALL portions of the brain including the cerebellum and </a:t>
            </a:r>
            <a:r>
              <a:rPr lang="en-US" sz="2800" b="1" u="sng" dirty="0" smtClean="0">
                <a:solidFill>
                  <a:srgbClr val="FF0000"/>
                </a:solidFill>
              </a:rPr>
              <a:t>brainstem</a:t>
            </a:r>
            <a:endParaRPr lang="en-US" sz="2800" b="1" u="sng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“Empty </a:t>
            </a:r>
            <a:r>
              <a:rPr lang="en-US" sz="2800" dirty="0">
                <a:solidFill>
                  <a:srgbClr val="FF0000"/>
                </a:solidFill>
              </a:rPr>
              <a:t>box” </a:t>
            </a:r>
            <a:r>
              <a:rPr lang="en-US" sz="2800" dirty="0" smtClean="0">
                <a:solidFill>
                  <a:srgbClr val="FF0000"/>
                </a:solidFill>
              </a:rPr>
              <a:t>appearance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lvl="1"/>
            <a:endParaRPr lang="en-US" sz="2800" dirty="0">
              <a:solidFill>
                <a:srgbClr val="FFFF00"/>
              </a:solidFill>
            </a:endParaRP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2932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667000"/>
            <a:ext cx="8534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DHMC Examples</a:t>
            </a:r>
            <a:endParaRPr lang="en-US" sz="54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6824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553200" y="0"/>
            <a:ext cx="25908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3600" dirty="0" smtClean="0">
                <a:solidFill>
                  <a:srgbClr val="FF0000"/>
                </a:solidFill>
              </a:rPr>
              <a:t>Brain Death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	- Patient 1</a:t>
            </a:r>
            <a:endParaRPr lang="en-US" sz="36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No intracranial blood flow or radiotracer uptake in all regions of the brain</a:t>
            </a:r>
          </a:p>
          <a:p>
            <a:endParaRPr lang="en-US" sz="1800" dirty="0" smtClean="0"/>
          </a:p>
          <a:p>
            <a:r>
              <a:rPr lang="en-US" sz="1800" dirty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xpected extra cranial scalp, skull base, and soft tissue activity which is increased in brain death (shunting of blood)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320535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462144" cy="358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Brain Death - Patient 2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08646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63" y="1295400"/>
            <a:ext cx="48028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846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72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Brain Death – Patient 3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4196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03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616182" y="0"/>
            <a:ext cx="2527818" cy="68579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   </a:t>
            </a: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Brain Injury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  Patient 1</a:t>
            </a:r>
          </a:p>
          <a:p>
            <a:pPr>
              <a:buNone/>
            </a:pPr>
            <a:endParaRPr lang="en-US" sz="3300" dirty="0" smtClean="0">
              <a:solidFill>
                <a:srgbClr val="FFFF00"/>
              </a:solidFill>
            </a:endParaRPr>
          </a:p>
          <a:p>
            <a:r>
              <a:rPr lang="en-US" sz="1800" dirty="0" smtClean="0">
                <a:solidFill>
                  <a:srgbClr val="FFFF00"/>
                </a:solidFill>
              </a:rPr>
              <a:t>There are multiple scattered focal perfusion defects within the brain (but there is cerebral perfusion)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5105400" cy="668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287</Words>
  <Application>Microsoft Office PowerPoint</Application>
  <PresentationFormat>On-screen Show (4:3)</PresentationFormat>
  <Paragraphs>78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Brain Death Scintigraphy</vt:lpstr>
      <vt:lpstr>DHMC Brain Death Protocol</vt:lpstr>
      <vt:lpstr>Generalized Findings</vt:lpstr>
      <vt:lpstr>Slide 5</vt:lpstr>
      <vt:lpstr>Slide 6</vt:lpstr>
      <vt:lpstr> Brain Death - Patient 2</vt:lpstr>
      <vt:lpstr> Brain Death – Patient 3</vt:lpstr>
      <vt:lpstr>Slide 9</vt:lpstr>
      <vt:lpstr>    Brain Injury -Patient 2   Focal perfusion defect in the right cerebellar hemisphere</vt:lpstr>
      <vt:lpstr>    “Normal”    Symmetric cerebral perfusion with no focal defects</vt:lpstr>
      <vt:lpstr>Sample Brain Death Dictation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Jones</dc:creator>
  <cp:lastModifiedBy>Jeff Jones</cp:lastModifiedBy>
  <cp:revision>239</cp:revision>
  <dcterms:created xsi:type="dcterms:W3CDTF">2006-08-16T00:00:00Z</dcterms:created>
  <dcterms:modified xsi:type="dcterms:W3CDTF">2015-10-06T14:26:35Z</dcterms:modified>
</cp:coreProperties>
</file>