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68" r:id="rId4"/>
    <p:sldId id="274" r:id="rId5"/>
    <p:sldId id="272" r:id="rId6"/>
    <p:sldId id="261" r:id="rId7"/>
    <p:sldId id="269" r:id="rId8"/>
    <p:sldId id="258" r:id="rId9"/>
    <p:sldId id="273" r:id="rId10"/>
    <p:sldId id="267" r:id="rId11"/>
    <p:sldId id="259" r:id="rId12"/>
    <p:sldId id="260" r:id="rId13"/>
    <p:sldId id="265" r:id="rId14"/>
    <p:sldId id="266" r:id="rId15"/>
    <p:sldId id="270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5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7B5AA-532A-4FB9-BF9B-40DF540EBAB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5A128-E49C-48E9-BFF9-E00B7947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4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5A128-E49C-48E9-BFF9-E00B79478D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0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E20-D93A-4E5B-B5A0-CF41002AF03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F16B-CEED-4A25-907B-0CE94E5A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0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E20-D93A-4E5B-B5A0-CF41002AF03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F16B-CEED-4A25-907B-0CE94E5A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3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E20-D93A-4E5B-B5A0-CF41002AF03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F16B-CEED-4A25-907B-0CE94E5A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4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E20-D93A-4E5B-B5A0-CF41002AF03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F16B-CEED-4A25-907B-0CE94E5A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8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E20-D93A-4E5B-B5A0-CF41002AF03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F16B-CEED-4A25-907B-0CE94E5A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E20-D93A-4E5B-B5A0-CF41002AF03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F16B-CEED-4A25-907B-0CE94E5A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E20-D93A-4E5B-B5A0-CF41002AF03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F16B-CEED-4A25-907B-0CE94E5A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E20-D93A-4E5B-B5A0-CF41002AF03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F16B-CEED-4A25-907B-0CE94E5A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0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E20-D93A-4E5B-B5A0-CF41002AF03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F16B-CEED-4A25-907B-0CE94E5A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4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E20-D93A-4E5B-B5A0-CF41002AF03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F16B-CEED-4A25-907B-0CE94E5A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1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0E20-D93A-4E5B-B5A0-CF41002AF03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F16B-CEED-4A25-907B-0CE94E5A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10E20-D93A-4E5B-B5A0-CF41002AF03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F16B-CEED-4A25-907B-0CE94E5A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0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manage-recs/faq" TargetMode="External"/><Relationship Id="rId2" Type="http://schemas.openxmlformats.org/officeDocument/2006/relationships/hyperlink" Target="https://clinicaltrials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eila.b.noone@dartmouth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8326" y="1538954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Trails to Translational Research: 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791145" y="3917602"/>
            <a:ext cx="5202044" cy="1655762"/>
          </a:xfrm>
        </p:spPr>
        <p:txBody>
          <a:bodyPr/>
          <a:lstStyle/>
          <a:p>
            <a:r>
              <a:rPr lang="en-US" dirty="0"/>
              <a:t>A step-by-step resource navigation guide to designing your research project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7190601" y="3881439"/>
            <a:ext cx="1613287" cy="1260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On-site Resources,</a:t>
            </a:r>
          </a:p>
          <a:p>
            <a:pPr algn="ctr"/>
            <a:r>
              <a:rPr lang="en-US" sz="1200" dirty="0"/>
              <a:t>web-links,</a:t>
            </a:r>
          </a:p>
          <a:p>
            <a:pPr algn="ctr"/>
            <a:r>
              <a:rPr lang="en-US" sz="1200" dirty="0"/>
              <a:t>contact</a:t>
            </a:r>
          </a:p>
        </p:txBody>
      </p:sp>
      <p:sp>
        <p:nvSpPr>
          <p:cNvPr id="9" name="Cloud 8"/>
          <p:cNvSpPr/>
          <p:nvPr/>
        </p:nvSpPr>
        <p:spPr>
          <a:xfrm>
            <a:off x="7069873" y="129892"/>
            <a:ext cx="1914139" cy="1260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Online Resources,</a:t>
            </a:r>
          </a:p>
          <a:p>
            <a:pPr algn="ctr"/>
            <a:r>
              <a:rPr lang="en-US" sz="1200" dirty="0"/>
              <a:t>web-links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51139" y="5228051"/>
            <a:ext cx="1605776" cy="1260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Off-site Resources, </a:t>
            </a:r>
          </a:p>
          <a:p>
            <a:pPr algn="ctr"/>
            <a:r>
              <a:rPr lang="en-US" sz="1200" dirty="0"/>
              <a:t>web-links</a:t>
            </a:r>
          </a:p>
        </p:txBody>
      </p:sp>
      <p:sp>
        <p:nvSpPr>
          <p:cNvPr id="14" name="Subtitle 10"/>
          <p:cNvSpPr txBox="1">
            <a:spLocks/>
          </p:cNvSpPr>
          <p:nvPr/>
        </p:nvSpPr>
        <p:spPr>
          <a:xfrm>
            <a:off x="368841" y="129892"/>
            <a:ext cx="6367869" cy="1980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Have a research idea? </a:t>
            </a:r>
          </a:p>
          <a:p>
            <a:pPr algn="l"/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SYNERGY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 can help you design a project to test your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hypothesis… </a:t>
            </a:r>
          </a:p>
          <a:p>
            <a:pPr algn="l"/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whether </a:t>
            </a:r>
            <a:r>
              <a:rPr lang="en-US" sz="2200" i="1" dirty="0">
                <a:solidFill>
                  <a:schemeClr val="accent6">
                    <a:lumMod val="50000"/>
                  </a:schemeClr>
                </a:solidFill>
              </a:rPr>
              <a:t>it's a pilot study to start your research career, or transitioning from a career development award to an RO1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- we are here to help!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B626D-AE38-49A7-9BAB-90E2EC6C8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68" y="5387884"/>
            <a:ext cx="361219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6. Sample size estimation &amp; power calculations</a:t>
            </a:r>
          </a:p>
          <a:p>
            <a:pPr lvl="1"/>
            <a:r>
              <a:rPr lang="en-US" sz="1600" dirty="0"/>
              <a:t>What is a clinically relevant effect size?</a:t>
            </a:r>
          </a:p>
          <a:p>
            <a:pPr lvl="1"/>
            <a:r>
              <a:rPr lang="en-US" sz="1600" dirty="0"/>
              <a:t>What is the level of variability in your measures</a:t>
            </a:r>
          </a:p>
          <a:p>
            <a:pPr lvl="1"/>
            <a:r>
              <a:rPr lang="en-US" sz="1600" dirty="0"/>
              <a:t>How many animals or participants do you need to see this effect?</a:t>
            </a:r>
          </a:p>
          <a:p>
            <a:pPr lvl="1"/>
            <a:r>
              <a:rPr lang="en-US" sz="1600" dirty="0"/>
              <a:t>What proportion of available participants to you expect to enroll? To complete the entire study?</a:t>
            </a:r>
          </a:p>
          <a:p>
            <a:pPr lvl="1"/>
            <a:r>
              <a:rPr lang="en-US" sz="1600" dirty="0"/>
              <a:t>Is the study design plan feasible?</a:t>
            </a: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572000" y="3770334"/>
            <a:ext cx="4049283" cy="14246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SYNERGY Biostatistics, Epidemiology and Research Design Core</a:t>
            </a:r>
          </a:p>
          <a:p>
            <a:pPr algn="ctr"/>
            <a:r>
              <a:rPr lang="en-US" dirty="0"/>
              <a:t> Advice on choice of Statistical design and sample-size calculations.  </a:t>
            </a:r>
          </a:p>
          <a:p>
            <a:pPr algn="ctr"/>
            <a:r>
              <a:rPr lang="en-US" sz="1050" u="sng" dirty="0"/>
              <a:t>https://synergy.dartmouth.edu/biostatistics-consultation</a:t>
            </a:r>
          </a:p>
          <a:p>
            <a:pPr algn="ctr"/>
            <a:r>
              <a:rPr lang="en-US" sz="1050" dirty="0"/>
              <a:t>Tor.Tosteson@Dartmouth.edu</a:t>
            </a:r>
          </a:p>
        </p:txBody>
      </p:sp>
      <p:sp>
        <p:nvSpPr>
          <p:cNvPr id="5" name="Cloud 4"/>
          <p:cNvSpPr/>
          <p:nvPr/>
        </p:nvSpPr>
        <p:spPr>
          <a:xfrm>
            <a:off x="94400" y="356839"/>
            <a:ext cx="5392000" cy="6862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400" dirty="0"/>
              <a:t>Calculating sample size &amp; power lecture</a:t>
            </a:r>
          </a:p>
          <a:p>
            <a:pPr lvl="1"/>
            <a:r>
              <a:rPr lang="en-US" sz="1000" u="sng" dirty="0"/>
              <a:t>https://ilearn.tuftsctsi.org/account/login.aspx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176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5050" y="1310448"/>
            <a:ext cx="5484306" cy="3965303"/>
          </a:xfrm>
        </p:spPr>
        <p:txBody>
          <a:bodyPr>
            <a:normAutofit/>
          </a:bodyPr>
          <a:lstStyle/>
          <a:p>
            <a:r>
              <a:rPr lang="en-US" sz="1800" b="1" dirty="0"/>
              <a:t>7. Work out the logistics of your study</a:t>
            </a:r>
          </a:p>
          <a:p>
            <a:pPr lvl="1"/>
            <a:r>
              <a:rPr lang="en-US" sz="1400" dirty="0"/>
              <a:t>How will you recruit participants and incentivize participation?</a:t>
            </a:r>
          </a:p>
          <a:p>
            <a:pPr lvl="1"/>
            <a:r>
              <a:rPr lang="en-US" sz="1400" dirty="0"/>
              <a:t>Who will actually engage and track the participants?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Who will collect the </a:t>
            </a:r>
            <a:r>
              <a:rPr lang="en-US" sz="1400" dirty="0" err="1"/>
              <a:t>biospecimens</a:t>
            </a:r>
            <a:r>
              <a:rPr lang="en-US" sz="1400" dirty="0"/>
              <a:t>? 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How will they be transported to the lab doing the assays?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Where will </a:t>
            </a:r>
            <a:r>
              <a:rPr lang="en-US" sz="1400" dirty="0" err="1"/>
              <a:t>biospecimens</a:t>
            </a:r>
            <a:r>
              <a:rPr lang="en-US" sz="1400" dirty="0"/>
              <a:t> be stored and how will the location be tracked?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QA / QC procedures for the assays.</a:t>
            </a:r>
          </a:p>
          <a:p>
            <a:pPr lvl="1"/>
            <a:endParaRPr lang="en-US" sz="1400" dirty="0"/>
          </a:p>
        </p:txBody>
      </p:sp>
      <p:sp>
        <p:nvSpPr>
          <p:cNvPr id="16" name="Cloud 15"/>
          <p:cNvSpPr/>
          <p:nvPr/>
        </p:nvSpPr>
        <p:spPr>
          <a:xfrm>
            <a:off x="94400" y="211016"/>
            <a:ext cx="5392000" cy="9962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dirty="0"/>
              <a:t>Research recruitment and participation  lectures</a:t>
            </a:r>
          </a:p>
          <a:p>
            <a:pPr lvl="1"/>
            <a:r>
              <a:rPr lang="en-US" sz="1000" u="sng" dirty="0"/>
              <a:t>https://ilearn.tuftsctsi.org/account/login.aspx</a:t>
            </a:r>
            <a:endParaRPr lang="en-US" sz="1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878286" y="653105"/>
            <a:ext cx="2938180" cy="1222644"/>
            <a:chOff x="5983227" y="2187793"/>
            <a:chExt cx="2938180" cy="1222644"/>
          </a:xfrm>
        </p:grpSpPr>
        <p:sp>
          <p:nvSpPr>
            <p:cNvPr id="9" name="Rectangle 8"/>
            <p:cNvSpPr/>
            <p:nvPr/>
          </p:nvSpPr>
          <p:spPr>
            <a:xfrm>
              <a:off x="6353807" y="2187793"/>
              <a:ext cx="2567600" cy="122264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SYNERGY Recruitment and Retention Core</a:t>
              </a:r>
            </a:p>
            <a:p>
              <a:pPr algn="ctr"/>
              <a:r>
                <a:rPr lang="en-US" sz="1000" u="sng" dirty="0"/>
                <a:t>https://synergy.dartmouth.edu/recruitment-and-retention</a:t>
              </a:r>
            </a:p>
            <a:p>
              <a:pPr algn="ctr"/>
              <a:r>
                <a:rPr lang="en-US" sz="1000" dirty="0"/>
                <a:t>laurie.s.lester@dartmouth.edu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5983227" y="3301636"/>
              <a:ext cx="498294" cy="156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059534" y="2085259"/>
            <a:ext cx="4756932" cy="979420"/>
            <a:chOff x="4059534" y="2225010"/>
            <a:chExt cx="4756932" cy="979420"/>
          </a:xfrm>
        </p:grpSpPr>
        <p:sp>
          <p:nvSpPr>
            <p:cNvPr id="13" name="Rectangle 12"/>
            <p:cNvSpPr/>
            <p:nvPr/>
          </p:nvSpPr>
          <p:spPr>
            <a:xfrm>
              <a:off x="5999356" y="2225010"/>
              <a:ext cx="2817110" cy="97942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Dartmouth-Hitchcock Clinical Research Unit</a:t>
              </a:r>
            </a:p>
            <a:p>
              <a:pPr algn="ctr"/>
              <a:r>
                <a:rPr lang="en-US" sz="1000" u="sng" dirty="0">
                  <a:solidFill>
                    <a:schemeClr val="bg1"/>
                  </a:solidFill>
                </a:rPr>
                <a:t>http://</a:t>
              </a:r>
              <a:r>
                <a:rPr lang="en-US" sz="1000" u="sng" dirty="0" smtClean="0">
                  <a:solidFill>
                    <a:schemeClr val="bg1"/>
                  </a:solidFill>
                </a:rPr>
                <a:t>med.dartmouth-hitchcock.org/synergy_clinical_research_unit.html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Margaret.M.Farley@hitchcock.org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4059534" y="2643180"/>
              <a:ext cx="2189333" cy="16981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750572" y="3381428"/>
            <a:ext cx="3065894" cy="836341"/>
            <a:chOff x="5629139" y="3542412"/>
            <a:chExt cx="3065894" cy="836341"/>
          </a:xfrm>
        </p:grpSpPr>
        <p:sp>
          <p:nvSpPr>
            <p:cNvPr id="14" name="Rectangle 13"/>
            <p:cNvSpPr/>
            <p:nvPr/>
          </p:nvSpPr>
          <p:spPr>
            <a:xfrm>
              <a:off x="6127433" y="3542412"/>
              <a:ext cx="2567600" cy="83634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eSample</a:t>
              </a:r>
              <a:endParaRPr lang="en-US" sz="1600" b="1" dirty="0"/>
            </a:p>
            <a:p>
              <a:pPr algn="ctr"/>
              <a:r>
                <a:rPr lang="en-US" sz="1200" dirty="0"/>
                <a:t>(in development)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629139" y="3959020"/>
              <a:ext cx="498294" cy="156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BBDC8B3-3B9B-45C2-A110-6308014CACEA}"/>
              </a:ext>
            </a:extLst>
          </p:cNvPr>
          <p:cNvSpPr/>
          <p:nvPr/>
        </p:nvSpPr>
        <p:spPr>
          <a:xfrm>
            <a:off x="4364450" y="4207597"/>
            <a:ext cx="2772243" cy="20970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SYNERGY Biostatistics, Epidemiology and Research Design Core</a:t>
            </a:r>
          </a:p>
          <a:p>
            <a:pPr algn="ctr"/>
            <a:r>
              <a:rPr lang="en-US" sz="1600" dirty="0"/>
              <a:t>Overall study design and methods</a:t>
            </a:r>
            <a:endParaRPr lang="en-US" sz="1600" b="1" dirty="0"/>
          </a:p>
          <a:p>
            <a:pPr algn="ctr"/>
            <a:r>
              <a:rPr lang="en-US" sz="1050" u="sng" dirty="0"/>
              <a:t>https://synergy.dartmouth.edu/research-design-and-epidemiology</a:t>
            </a:r>
          </a:p>
          <a:p>
            <a:pPr algn="ctr"/>
            <a:r>
              <a:rPr lang="en-US" sz="1050" dirty="0"/>
              <a:t>Brock.Christensen@Dartmouth.edu</a:t>
            </a:r>
          </a:p>
          <a:p>
            <a:pPr algn="ctr"/>
            <a:r>
              <a:rPr lang="en-US" sz="1050" dirty="0"/>
              <a:t>Tor.Tosteson@Dartmouth.edu</a:t>
            </a:r>
          </a:p>
        </p:txBody>
      </p:sp>
    </p:spTree>
    <p:extLst>
      <p:ext uri="{BB962C8B-B14F-4D97-AF65-F5344CB8AC3E}">
        <p14:creationId xmlns:p14="http://schemas.microsoft.com/office/powerpoint/2010/main" val="42026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3478" y="1895764"/>
            <a:ext cx="4869467" cy="4950328"/>
          </a:xfrm>
        </p:spPr>
        <p:txBody>
          <a:bodyPr>
            <a:normAutofit/>
          </a:bodyPr>
          <a:lstStyle/>
          <a:p>
            <a:r>
              <a:rPr lang="en-US" sz="1800" b="1" dirty="0"/>
              <a:t>8. Define your Data collection, data storage and data management plans</a:t>
            </a:r>
          </a:p>
          <a:p>
            <a:pPr lvl="1"/>
            <a:r>
              <a:rPr lang="en-US" sz="1400" dirty="0"/>
              <a:t>Will your project use protected health information? </a:t>
            </a:r>
            <a:r>
              <a:rPr lang="en-US" sz="1400" u="sng" dirty="0"/>
              <a:t>https://ehr20.com/resources/phi-elements/</a:t>
            </a:r>
          </a:p>
          <a:p>
            <a:pPr lvl="1"/>
            <a:r>
              <a:rPr lang="en-US" sz="1400" dirty="0"/>
              <a:t>How will you meet data privacy and security requirements?</a:t>
            </a:r>
          </a:p>
          <a:p>
            <a:pPr lvl="1"/>
            <a:r>
              <a:rPr lang="en-US" sz="1400" dirty="0"/>
              <a:t>Will you lose data if your computer fails?</a:t>
            </a:r>
          </a:p>
          <a:p>
            <a:pPr lvl="1"/>
            <a:r>
              <a:rPr lang="en-US" sz="1400" dirty="0"/>
              <a:t>How will you enter, access, and move your data?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35186" y="289931"/>
            <a:ext cx="3374638" cy="2927401"/>
            <a:chOff x="361021" y="133815"/>
            <a:chExt cx="3374638" cy="2687446"/>
          </a:xfrm>
        </p:grpSpPr>
        <p:sp>
          <p:nvSpPr>
            <p:cNvPr id="5" name="Rectangle 4"/>
            <p:cNvSpPr/>
            <p:nvPr/>
          </p:nvSpPr>
          <p:spPr>
            <a:xfrm>
              <a:off x="361021" y="802888"/>
              <a:ext cx="3374638" cy="201837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en-US" sz="1600" dirty="0"/>
                <a:t>Secure environment to manage data, a tool for building online surveys and automated export procedures for data analysis.</a:t>
              </a:r>
            </a:p>
            <a:p>
              <a:endParaRPr lang="en-US" sz="1600" dirty="0"/>
            </a:p>
            <a:p>
              <a:r>
                <a:rPr lang="en-US" sz="1200" dirty="0">
                  <a:solidFill>
                    <a:schemeClr val="bg1"/>
                  </a:solidFill>
                </a:rPr>
                <a:t>DHMC data: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   </a:t>
              </a:r>
              <a:r>
                <a:rPr lang="en-US" sz="1200" u="sng" dirty="0">
                  <a:solidFill>
                    <a:schemeClr val="bg1"/>
                  </a:solidFill>
                </a:rPr>
                <a:t>Susanne.M.Gauthier@hitchcock.org</a:t>
              </a:r>
              <a:endParaRPr lang="en-US" sz="1200" dirty="0">
                <a:solidFill>
                  <a:schemeClr val="bg1"/>
                </a:solidFill>
              </a:endParaRPr>
            </a:p>
            <a:p>
              <a:r>
                <a:rPr lang="en-US" sz="1200" dirty="0">
                  <a:solidFill>
                    <a:schemeClr val="bg1"/>
                  </a:solidFill>
                </a:rPr>
                <a:t>Data from other institutions: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   </a:t>
              </a:r>
              <a:r>
                <a:rPr lang="en-US" sz="1200" u="sng" dirty="0">
                  <a:solidFill>
                    <a:schemeClr val="bg1"/>
                  </a:solidFill>
                </a:rPr>
                <a:t>REDCap@dartmouth.edu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599" y="133815"/>
              <a:ext cx="2299970" cy="82495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843455" y="3644339"/>
            <a:ext cx="2646587" cy="22571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SYNERGY Biomedical Informatics Core</a:t>
            </a:r>
          </a:p>
          <a:p>
            <a:pPr algn="ctr"/>
            <a:r>
              <a:rPr lang="en-US" sz="1600" dirty="0"/>
              <a:t>Support on data integration, data management, text mining and visual analytics. Procedures for research data security</a:t>
            </a:r>
          </a:p>
          <a:p>
            <a:pPr algn="ctr"/>
            <a:r>
              <a:rPr lang="en-US" sz="1000" u="sng" dirty="0"/>
              <a:t>https://synergy.dartmouth.edu/biomedical-informatics</a:t>
            </a:r>
          </a:p>
          <a:p>
            <a:pPr algn="ctr"/>
            <a:r>
              <a:rPr lang="en-US" sz="1000" dirty="0"/>
              <a:t>Tracy.Onega@Dartmouth.edu</a:t>
            </a:r>
          </a:p>
        </p:txBody>
      </p:sp>
      <p:sp>
        <p:nvSpPr>
          <p:cNvPr id="11" name="Cloud 10"/>
          <p:cNvSpPr/>
          <p:nvPr/>
        </p:nvSpPr>
        <p:spPr>
          <a:xfrm>
            <a:off x="62026" y="150132"/>
            <a:ext cx="5392000" cy="6862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400" dirty="0" err="1"/>
              <a:t>REDCap</a:t>
            </a:r>
            <a:r>
              <a:rPr lang="en-US" sz="1400" dirty="0"/>
              <a:t> user training video library </a:t>
            </a:r>
            <a:r>
              <a:rPr lang="en-US" sz="1000" dirty="0"/>
              <a:t>https://projectredcap.org/resources/videos/</a:t>
            </a:r>
          </a:p>
        </p:txBody>
      </p:sp>
    </p:spTree>
    <p:extLst>
      <p:ext uri="{BB962C8B-B14F-4D97-AF65-F5344CB8AC3E}">
        <p14:creationId xmlns:p14="http://schemas.microsoft.com/office/powerpoint/2010/main" val="21742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11" y="1870229"/>
            <a:ext cx="4857750" cy="4664386"/>
          </a:xfrm>
        </p:spPr>
        <p:txBody>
          <a:bodyPr>
            <a:normAutofit/>
          </a:bodyPr>
          <a:lstStyle/>
          <a:p>
            <a:r>
              <a:rPr lang="en-US" sz="2000" b="1" dirty="0"/>
              <a:t>9. Design a Statistical Analysis plan</a:t>
            </a:r>
          </a:p>
          <a:p>
            <a:pPr lvl="1"/>
            <a:r>
              <a:rPr lang="en-US" sz="1600" dirty="0"/>
              <a:t>Appropriate statistical and quantitative methods for your data.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See below you have specialized data types, e.g.</a:t>
            </a:r>
          </a:p>
          <a:p>
            <a:pPr lvl="2"/>
            <a:r>
              <a:rPr lang="en-US" sz="1200" dirty="0"/>
              <a:t>Qualitative data</a:t>
            </a:r>
          </a:p>
          <a:p>
            <a:pPr lvl="2"/>
            <a:r>
              <a:rPr lang="en-US" sz="1200" dirty="0" err="1"/>
              <a:t>GeoSpatial</a:t>
            </a:r>
            <a:r>
              <a:rPr lang="en-US" sz="1200" dirty="0"/>
              <a:t> Data</a:t>
            </a:r>
          </a:p>
          <a:p>
            <a:pPr lvl="2"/>
            <a:r>
              <a:rPr lang="en-US" sz="1200" dirty="0"/>
              <a:t>Imaging data</a:t>
            </a:r>
          </a:p>
          <a:p>
            <a:pPr lvl="2"/>
            <a:endParaRPr lang="en-US" sz="1050" dirty="0"/>
          </a:p>
          <a:p>
            <a:pPr lvl="2"/>
            <a:endParaRPr lang="en-US" sz="1050" dirty="0"/>
          </a:p>
          <a:p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271930" y="5644801"/>
            <a:ext cx="2669106" cy="9924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GeoSpatial</a:t>
            </a:r>
            <a:r>
              <a:rPr lang="en-US" sz="1400" b="1" dirty="0"/>
              <a:t> Consulting</a:t>
            </a:r>
            <a:r>
              <a:rPr lang="en-US" sz="1200" dirty="0"/>
              <a:t> </a:t>
            </a:r>
          </a:p>
          <a:p>
            <a:pPr algn="ctr"/>
            <a:r>
              <a:rPr lang="en-US" sz="1200" dirty="0"/>
              <a:t>geocoding, travel time, census data, density and proximity calculations </a:t>
            </a:r>
          </a:p>
          <a:p>
            <a:pPr algn="ctr"/>
            <a:r>
              <a:rPr lang="en-US" sz="1100" dirty="0"/>
              <a:t>heather.carlos@dartmouth.edu</a:t>
            </a:r>
            <a:endParaRPr lang="en-US" sz="1100" u="sng" dirty="0"/>
          </a:p>
        </p:txBody>
      </p:sp>
      <p:sp>
        <p:nvSpPr>
          <p:cNvPr id="9" name="Rectangle 8"/>
          <p:cNvSpPr/>
          <p:nvPr/>
        </p:nvSpPr>
        <p:spPr>
          <a:xfrm>
            <a:off x="6119446" y="5334001"/>
            <a:ext cx="2765955" cy="12996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</a:rPr>
              <a:t>Brain Science and the SYNERGY Imaging Sciences Groups</a:t>
            </a:r>
            <a:r>
              <a:rPr lang="en-US" sz="1200" dirty="0"/>
              <a:t> </a:t>
            </a:r>
          </a:p>
          <a:p>
            <a:pPr algn="ctr"/>
            <a:r>
              <a:rPr lang="en-US" sz="1200" dirty="0"/>
              <a:t>image acquisition, and state of the art image processing, analysis </a:t>
            </a:r>
          </a:p>
          <a:p>
            <a:pPr algn="ctr"/>
            <a:r>
              <a:rPr lang="en-US" sz="1200" dirty="0"/>
              <a:t>(e.g. MRI, DTI, EEG, TMS) </a:t>
            </a:r>
          </a:p>
          <a:p>
            <a:pPr algn="ctr"/>
            <a:r>
              <a:rPr lang="en-US" sz="1100" dirty="0"/>
              <a:t>wishart@dartmouth.edu</a:t>
            </a:r>
            <a:endParaRPr lang="en-US" sz="1100" u="sng" dirty="0"/>
          </a:p>
        </p:txBody>
      </p:sp>
      <p:sp>
        <p:nvSpPr>
          <p:cNvPr id="12" name="Rectangle 11"/>
          <p:cNvSpPr/>
          <p:nvPr/>
        </p:nvSpPr>
        <p:spPr>
          <a:xfrm>
            <a:off x="271811" y="5487289"/>
            <a:ext cx="2724861" cy="11499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Introduction to Mixed Methods Research</a:t>
            </a:r>
          </a:p>
          <a:p>
            <a:pPr algn="ctr"/>
            <a:r>
              <a:rPr lang="en-US" sz="1200" dirty="0"/>
              <a:t>integrating qualitative and quantitative data (2 </a:t>
            </a:r>
            <a:r>
              <a:rPr lang="en-US" sz="1200" dirty="0" err="1"/>
              <a:t>hrs</a:t>
            </a:r>
            <a:r>
              <a:rPr lang="en-US" sz="1200" dirty="0"/>
              <a:t>/</a:t>
            </a:r>
            <a:r>
              <a:rPr lang="en-US" sz="1200" dirty="0" err="1"/>
              <a:t>wk</a:t>
            </a:r>
            <a:r>
              <a:rPr lang="en-US" sz="1200" dirty="0"/>
              <a:t> online) </a:t>
            </a:r>
            <a:r>
              <a:rPr lang="en-US" sz="800" u="sng" dirty="0"/>
              <a:t>http://catalyst.harvard.edu/services/mmr-online</a:t>
            </a:r>
            <a:r>
              <a:rPr lang="en-US" sz="800" dirty="0"/>
              <a:t>/</a:t>
            </a:r>
            <a:endParaRPr lang="en-US" sz="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C87D47-FBC6-4C13-AE7F-3BBC7DC8C707}"/>
              </a:ext>
            </a:extLst>
          </p:cNvPr>
          <p:cNvSpPr/>
          <p:nvPr/>
        </p:nvSpPr>
        <p:spPr>
          <a:xfrm>
            <a:off x="5527205" y="1566284"/>
            <a:ext cx="2772243" cy="20970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SYNERGY Biostatistics, Epidemiology and Research Design Core</a:t>
            </a:r>
          </a:p>
          <a:p>
            <a:pPr algn="ctr"/>
            <a:r>
              <a:rPr lang="en-US" sz="1600" dirty="0"/>
              <a:t>Overall study design and methods</a:t>
            </a:r>
            <a:endParaRPr lang="en-US" sz="1600" b="1" dirty="0"/>
          </a:p>
          <a:p>
            <a:pPr algn="ctr"/>
            <a:r>
              <a:rPr lang="en-US" sz="1050" u="sng" dirty="0"/>
              <a:t>https://synergy.dartmouth.edu/research-design-and-epidemiology</a:t>
            </a:r>
          </a:p>
          <a:p>
            <a:pPr algn="ctr"/>
            <a:r>
              <a:rPr lang="en-US" sz="1050" dirty="0"/>
              <a:t>Brock.Christensen@Dartmouth.edu</a:t>
            </a:r>
          </a:p>
          <a:p>
            <a:pPr algn="ctr"/>
            <a:r>
              <a:rPr lang="en-US" sz="1050" dirty="0"/>
              <a:t>Tor.Tosteson@Dartmouth.edu</a:t>
            </a:r>
          </a:p>
        </p:txBody>
      </p:sp>
    </p:spTree>
    <p:extLst>
      <p:ext uri="{BB962C8B-B14F-4D97-AF65-F5344CB8AC3E}">
        <p14:creationId xmlns:p14="http://schemas.microsoft.com/office/powerpoint/2010/main" val="13024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64" y="835874"/>
            <a:ext cx="8294286" cy="1325563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+mn-lt"/>
              </a:rPr>
              <a:t>10. Write and submit your Research Protocol for internal review </a:t>
            </a:r>
            <a:br>
              <a:rPr lang="en-US" sz="2000" b="1" dirty="0">
                <a:latin typeface="+mn-lt"/>
              </a:rPr>
            </a:b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065" y="1543092"/>
            <a:ext cx="6781363" cy="838113"/>
          </a:xfrm>
        </p:spPr>
        <p:txBody>
          <a:bodyPr>
            <a:normAutofit/>
          </a:bodyPr>
          <a:lstStyle/>
          <a:p>
            <a:pPr lvl="1"/>
            <a:r>
              <a:rPr lang="en-US" sz="1600" dirty="0"/>
              <a:t>Does your Department or Center do pre-review of research protocols? </a:t>
            </a:r>
            <a:r>
              <a:rPr lang="en-US" sz="1200" dirty="0"/>
              <a:t> (E.g. </a:t>
            </a:r>
            <a:r>
              <a:rPr lang="en-US" sz="1200" dirty="0" smtClean="0"/>
              <a:t>Cancer </a:t>
            </a:r>
            <a:r>
              <a:rPr lang="en-US" sz="1200" dirty="0"/>
              <a:t>Center Review Committee)</a:t>
            </a:r>
          </a:p>
          <a:p>
            <a:pPr lvl="1"/>
            <a:r>
              <a:rPr lang="en-US" sz="1600" dirty="0"/>
              <a:t>Submit full research protocol </a:t>
            </a:r>
            <a:r>
              <a:rPr lang="en-US" sz="1600" dirty="0" smtClean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9754" y="2381205"/>
            <a:ext cx="3355915" cy="2978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/>
              <a:t>Animal research – submit to </a:t>
            </a:r>
            <a:r>
              <a:rPr lang="en-US" sz="1400" dirty="0" smtClean="0"/>
              <a:t>:</a:t>
            </a: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39802" y="3022196"/>
            <a:ext cx="3821946" cy="28403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Dartmouth Committee for Protection of Human </a:t>
            </a:r>
            <a:r>
              <a:rPr lang="en-US" b="1" dirty="0" smtClean="0"/>
              <a:t>Subjects (CPHS)</a:t>
            </a:r>
          </a:p>
          <a:p>
            <a:pPr algn="ctr"/>
            <a:r>
              <a:rPr lang="en-US" sz="1200" dirty="0"/>
              <a:t>Phone: (603) </a:t>
            </a:r>
            <a:r>
              <a:rPr lang="en-US" sz="1200" dirty="0" smtClean="0"/>
              <a:t>646-6482 Email</a:t>
            </a:r>
            <a:r>
              <a:rPr lang="en-US" sz="1200" dirty="0"/>
              <a:t>: </a:t>
            </a:r>
            <a:r>
              <a:rPr lang="en-US" sz="1200" u="sng" dirty="0" smtClean="0"/>
              <a:t>cphs.tasks@dartmouth.edu</a:t>
            </a:r>
          </a:p>
          <a:p>
            <a:pPr algn="ctr"/>
            <a:endParaRPr lang="en-US" sz="1200" b="1" u="sng" dirty="0"/>
          </a:p>
          <a:p>
            <a:pPr algn="ctr"/>
            <a:r>
              <a:rPr lang="en-US" sz="1600" dirty="0"/>
              <a:t>Protocol and consent </a:t>
            </a:r>
            <a:r>
              <a:rPr lang="en-US" sz="1600" dirty="0" smtClean="0"/>
              <a:t>templates</a:t>
            </a:r>
            <a:endParaRPr lang="en-US" sz="1600" dirty="0"/>
          </a:p>
          <a:p>
            <a:pPr algn="ctr"/>
            <a:r>
              <a:rPr lang="en-US" sz="1000" u="sng" dirty="0"/>
              <a:t>http://www.dartmouth.edu/~cphs/tosubmit/forms</a:t>
            </a:r>
            <a:r>
              <a:rPr lang="en-US" sz="1000" u="sng" dirty="0" smtClean="0"/>
              <a:t>/</a:t>
            </a:r>
          </a:p>
          <a:p>
            <a:pPr algn="ctr"/>
            <a:endParaRPr lang="en-US" sz="1000" u="sng" dirty="0"/>
          </a:p>
          <a:p>
            <a:pPr algn="ctr"/>
            <a:r>
              <a:rPr lang="en-US" sz="1600" dirty="0" smtClean="0"/>
              <a:t>Appropriate </a:t>
            </a:r>
            <a:r>
              <a:rPr lang="en-US" sz="1600" dirty="0"/>
              <a:t>level of review for your </a:t>
            </a:r>
            <a:r>
              <a:rPr lang="en-US" sz="1600" dirty="0" smtClean="0"/>
              <a:t>project?</a:t>
            </a:r>
            <a:endParaRPr lang="en-US" sz="1600" b="1" dirty="0"/>
          </a:p>
          <a:p>
            <a:pPr algn="ctr"/>
            <a:r>
              <a:rPr lang="en-US" sz="1000" u="sng" dirty="0"/>
              <a:t>http://www.dartmouth.edu/~</a:t>
            </a:r>
            <a:r>
              <a:rPr lang="en-US" sz="1000" u="sng" dirty="0" smtClean="0"/>
              <a:t>cphs/tosubmit/categories.html</a:t>
            </a:r>
          </a:p>
          <a:p>
            <a:pPr algn="ctr"/>
            <a:endParaRPr lang="en-US" sz="1000" u="sng" dirty="0"/>
          </a:p>
          <a:p>
            <a:pPr algn="ctr"/>
            <a:r>
              <a:rPr lang="en-US" sz="1600" dirty="0"/>
              <a:t>Required training </a:t>
            </a:r>
            <a:r>
              <a:rPr lang="en-US" sz="1000" u="sng" dirty="0" smtClean="0"/>
              <a:t>http</a:t>
            </a:r>
            <a:r>
              <a:rPr lang="en-US" sz="1000" u="sng" dirty="0"/>
              <a:t>://www.dartmouth.edu/~cphs/tosubmit/education/index.html</a:t>
            </a:r>
          </a:p>
          <a:p>
            <a:pPr algn="ctr"/>
            <a:endParaRPr lang="en-US" sz="1000" u="sng" dirty="0"/>
          </a:p>
        </p:txBody>
      </p:sp>
      <p:sp>
        <p:nvSpPr>
          <p:cNvPr id="6" name="Rectangle 5"/>
          <p:cNvSpPr/>
          <p:nvPr/>
        </p:nvSpPr>
        <p:spPr>
          <a:xfrm>
            <a:off x="5237006" y="2680590"/>
            <a:ext cx="3785192" cy="23743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Dartmouth Institutional Animal Care and Use </a:t>
            </a:r>
            <a:r>
              <a:rPr lang="en-US" b="1" dirty="0" smtClean="0"/>
              <a:t>Committee (IACUC)</a:t>
            </a:r>
            <a:endParaRPr lang="en-US" b="1" dirty="0"/>
          </a:p>
          <a:p>
            <a:pPr algn="ctr"/>
            <a:r>
              <a:rPr lang="en-US" sz="1600" dirty="0"/>
              <a:t>Reviews protocols using live vertebrate animals</a:t>
            </a:r>
          </a:p>
          <a:p>
            <a:pPr algn="ctr"/>
            <a:r>
              <a:rPr lang="en-US" sz="1000" u="sng" dirty="0"/>
              <a:t>http://</a:t>
            </a:r>
            <a:r>
              <a:rPr lang="en-US" sz="1000" u="sng" dirty="0" smtClean="0"/>
              <a:t>www.dartmouth.edu/iacuc/protocol_submission.html</a:t>
            </a:r>
          </a:p>
          <a:p>
            <a:pPr algn="ctr"/>
            <a:endParaRPr lang="en-US" sz="1000" u="sng" dirty="0"/>
          </a:p>
          <a:p>
            <a:pPr algn="ctr"/>
            <a:r>
              <a:rPr lang="en-US" sz="1200" dirty="0" smtClean="0"/>
              <a:t>Training </a:t>
            </a:r>
            <a:r>
              <a:rPr lang="en-US" sz="1200" dirty="0"/>
              <a:t>requirements for using live vertebrate will vary by project</a:t>
            </a:r>
            <a:endParaRPr lang="en-US" sz="1200" u="sng" dirty="0"/>
          </a:p>
          <a:p>
            <a:pPr algn="ctr"/>
            <a:r>
              <a:rPr lang="en-US" sz="1000" u="sng" dirty="0"/>
              <a:t>http://www.dartmouth.edu/iacuc/training.html</a:t>
            </a:r>
          </a:p>
          <a:p>
            <a:pPr algn="ctr"/>
            <a:endParaRPr lang="en-US" sz="1000" u="sng" dirty="0"/>
          </a:p>
        </p:txBody>
      </p:sp>
      <p:sp>
        <p:nvSpPr>
          <p:cNvPr id="9" name="Cloud 8"/>
          <p:cNvSpPr/>
          <p:nvPr/>
        </p:nvSpPr>
        <p:spPr>
          <a:xfrm>
            <a:off x="4828477" y="111046"/>
            <a:ext cx="420401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Lecture: Developing a Research Study Protocol</a:t>
            </a:r>
          </a:p>
          <a:p>
            <a:pPr algn="ctr"/>
            <a:r>
              <a:rPr lang="en-US" sz="1000" dirty="0"/>
              <a:t>https://ilearn.tuftsctsi.org/account/login.aspx</a:t>
            </a:r>
            <a:endParaRPr lang="en-US" sz="1000" u="sng" dirty="0"/>
          </a:p>
        </p:txBody>
      </p:sp>
      <p:sp>
        <p:nvSpPr>
          <p:cNvPr id="8" name="Cloud 7"/>
          <p:cNvSpPr/>
          <p:nvPr/>
        </p:nvSpPr>
        <p:spPr>
          <a:xfrm>
            <a:off x="126578" y="124104"/>
            <a:ext cx="420401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CONSORT Guidelines for Reporting Clinical Trials</a:t>
            </a:r>
          </a:p>
          <a:p>
            <a:pPr algn="ctr"/>
            <a:r>
              <a:rPr lang="en-US" sz="1000" dirty="0"/>
              <a:t>http://www.consort-statement.org/ </a:t>
            </a:r>
            <a:endParaRPr lang="en-US" sz="1000" u="sng" dirty="0"/>
          </a:p>
        </p:txBody>
      </p:sp>
      <p:sp>
        <p:nvSpPr>
          <p:cNvPr id="10" name="Cloud 9"/>
          <p:cNvSpPr/>
          <p:nvPr/>
        </p:nvSpPr>
        <p:spPr>
          <a:xfrm>
            <a:off x="126578" y="5862584"/>
            <a:ext cx="420401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CITI (Collaborative IRB Training Initiative) online tutorial</a:t>
            </a:r>
            <a:endParaRPr lang="en-US" sz="1600" u="sng" dirty="0"/>
          </a:p>
          <a:p>
            <a:pPr algn="ctr"/>
            <a:r>
              <a:rPr lang="en-US" sz="1000" u="sng" dirty="0"/>
              <a:t>http://www.citiprogram.org/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87382" y="5054948"/>
            <a:ext cx="3886200" cy="1615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dirty="0"/>
              <a:t>ALSO:</a:t>
            </a:r>
          </a:p>
          <a:p>
            <a:pPr lvl="1"/>
            <a:r>
              <a:rPr lang="en-US" sz="1600" dirty="0"/>
              <a:t>Meet educational training requirements for investigators and personnel working on the project</a:t>
            </a:r>
          </a:p>
          <a:p>
            <a:pPr lvl="1"/>
            <a:r>
              <a:rPr lang="en-US" sz="1600" dirty="0" smtClean="0"/>
              <a:t>Does your </a:t>
            </a:r>
            <a:r>
              <a:rPr lang="en-US" sz="1600" dirty="0"/>
              <a:t>funding agency </a:t>
            </a:r>
            <a:r>
              <a:rPr lang="en-US" sz="1600" dirty="0" smtClean="0"/>
              <a:t>need </a:t>
            </a:r>
            <a:r>
              <a:rPr lang="en-US" sz="1600" dirty="0"/>
              <a:t>to approve your research protocol</a:t>
            </a:r>
            <a:r>
              <a:rPr lang="en-US" sz="1600" dirty="0" smtClean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860" y="2558802"/>
            <a:ext cx="4170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algn="ctr"/>
            <a:r>
              <a:rPr lang="en-US" sz="1400" dirty="0"/>
              <a:t>Human subjects research – submit to our </a:t>
            </a:r>
            <a:r>
              <a:rPr lang="en-US" sz="1400" dirty="0" smtClean="0"/>
              <a:t>Institutional</a:t>
            </a:r>
          </a:p>
          <a:p>
            <a:pPr marL="0" lvl="2" algn="ctr"/>
            <a:r>
              <a:rPr lang="en-US" sz="1400" dirty="0" smtClean="0"/>
              <a:t> </a:t>
            </a:r>
            <a:r>
              <a:rPr lang="en-US" sz="1400" dirty="0"/>
              <a:t>Review Board (IRB</a:t>
            </a:r>
            <a:r>
              <a:rPr lang="en-US" sz="1400" dirty="0" smtClean="0"/>
              <a:t>):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90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10 steps to designing your research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42612"/>
          </a:xfrm>
        </p:spPr>
        <p:txBody>
          <a:bodyPr>
            <a:normAutofit/>
          </a:bodyPr>
          <a:lstStyle/>
          <a:p>
            <a:r>
              <a:rPr lang="en-US" sz="1600" dirty="0"/>
              <a:t>1. Identify the ‘Need / Gap in knowledge’ and refine your ‘Research Question’</a:t>
            </a:r>
          </a:p>
          <a:p>
            <a:r>
              <a:rPr lang="en-US" sz="1600" dirty="0"/>
              <a:t>2. Garner local support for your research role</a:t>
            </a:r>
          </a:p>
          <a:p>
            <a:r>
              <a:rPr lang="en-US" sz="1600" dirty="0"/>
              <a:t>3. How can my Research Question be answered most efficiently? </a:t>
            </a:r>
          </a:p>
          <a:p>
            <a:r>
              <a:rPr lang="en-US" sz="1600" dirty="0"/>
              <a:t>4. What specific scientific objectives or “Aims” will help answer this research question? </a:t>
            </a:r>
          </a:p>
          <a:p>
            <a:r>
              <a:rPr lang="en-US" sz="1600" dirty="0"/>
              <a:t>5. Identify the Study Design that can answer your Research Question</a:t>
            </a:r>
          </a:p>
          <a:p>
            <a:r>
              <a:rPr lang="en-US" sz="1600" dirty="0"/>
              <a:t>6. Sample size estimation &amp; power calculations</a:t>
            </a:r>
          </a:p>
          <a:p>
            <a:r>
              <a:rPr lang="en-US" sz="1600" dirty="0"/>
              <a:t>7. Work out the logistics of your study</a:t>
            </a:r>
          </a:p>
          <a:p>
            <a:r>
              <a:rPr lang="en-US" sz="1600" dirty="0"/>
              <a:t>8. Define your data collection, data storage and data management plans</a:t>
            </a:r>
          </a:p>
          <a:p>
            <a:r>
              <a:rPr lang="en-US" sz="1600" dirty="0"/>
              <a:t>9. Design a Statistical Analysis plan</a:t>
            </a:r>
          </a:p>
          <a:p>
            <a:r>
              <a:rPr lang="en-US" sz="1600" dirty="0"/>
              <a:t>10. Write and submit your research protocol for internal review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2814" y="5484640"/>
            <a:ext cx="2158255" cy="1037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/>
              <a:t>https://synergy.dartmouth.edu/research-mentoring-and-education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454970" y="5484641"/>
            <a:ext cx="2004164" cy="1037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General SYNERGY</a:t>
            </a:r>
          </a:p>
          <a:p>
            <a:pPr algn="ctr"/>
            <a:r>
              <a:rPr lang="en-US" sz="1600" b="1" dirty="0"/>
              <a:t>Resource Requests link:</a:t>
            </a:r>
          </a:p>
          <a:p>
            <a:pPr algn="ctr"/>
            <a:r>
              <a:rPr lang="en-US" sz="1100" u="sng" dirty="0"/>
              <a:t>https://inspire.dartmouth.edu/</a:t>
            </a:r>
            <a:endParaRPr lang="en-US" sz="11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A1DB57-26EA-4E35-8A2C-8FC7E9796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567" y="5516764"/>
            <a:ext cx="3612193" cy="1341236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7074040" y="4455752"/>
            <a:ext cx="1861720" cy="10288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kern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 for general </a:t>
            </a:r>
            <a:r>
              <a:rPr lang="en-US" sz="1600" i="1" kern="12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1600" i="1" kern="1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Angeline.Andrew</a:t>
            </a:r>
            <a:r>
              <a:rPr lang="en-US" sz="1600" i="1" kern="12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@Dartmouth.edu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5F5D-7EC1-4707-A18C-1D11E4AA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3" y="146363"/>
            <a:ext cx="7886700" cy="868216"/>
          </a:xfrm>
        </p:spPr>
        <p:txBody>
          <a:bodyPr/>
          <a:lstStyle/>
          <a:p>
            <a:r>
              <a:rPr lang="en-US" dirty="0"/>
              <a:t>Applying for grant funding?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F32BF-C301-4BC0-B9F7-1DF8D450B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799" y="2481589"/>
            <a:ext cx="4198977" cy="39452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Some internal funding sources</a:t>
            </a:r>
          </a:p>
          <a:p>
            <a:pPr lvl="1"/>
            <a:r>
              <a:rPr lang="en-US" dirty="0"/>
              <a:t>Hitchcock Foundation $30k</a:t>
            </a:r>
          </a:p>
          <a:p>
            <a:pPr lvl="1"/>
            <a:r>
              <a:rPr lang="en-US" dirty="0"/>
              <a:t>Norris Cotton Cancer Center Pilots</a:t>
            </a:r>
          </a:p>
          <a:p>
            <a:pPr lvl="2"/>
            <a:r>
              <a:rPr lang="en-US" dirty="0"/>
              <a:t>Individual $25k (Assistant Professor) </a:t>
            </a:r>
          </a:p>
          <a:p>
            <a:pPr lvl="2"/>
            <a:r>
              <a:rPr lang="en-US" dirty="0"/>
              <a:t>Multi-PI $50k</a:t>
            </a:r>
          </a:p>
          <a:p>
            <a:pPr lvl="2"/>
            <a:r>
              <a:rPr lang="en-US" dirty="0"/>
              <a:t>Clinical Research and Population Science $100k</a:t>
            </a:r>
          </a:p>
          <a:p>
            <a:pPr marL="685800" lvl="2">
              <a:spcBef>
                <a:spcPts val="1000"/>
              </a:spcBef>
            </a:pPr>
            <a:r>
              <a:rPr lang="en-US" sz="2600" dirty="0"/>
              <a:t>SYNERGY Pilots $25-50k</a:t>
            </a:r>
          </a:p>
          <a:p>
            <a:pPr lvl="2"/>
            <a:r>
              <a:rPr lang="en-US" dirty="0"/>
              <a:t>Translational Research Pilots </a:t>
            </a:r>
          </a:p>
          <a:p>
            <a:pPr lvl="2"/>
            <a:r>
              <a:rPr lang="en-US" dirty="0"/>
              <a:t>Community Engaged Research Pilots</a:t>
            </a:r>
          </a:p>
          <a:p>
            <a:pPr lvl="1"/>
            <a:r>
              <a:rPr lang="en-US" dirty="0"/>
              <a:t>American Cancer Center Institutional Research Grants $30k</a:t>
            </a:r>
          </a:p>
          <a:p>
            <a:pPr lvl="1"/>
            <a:r>
              <a:rPr lang="en-US" dirty="0" err="1"/>
              <a:t>Neukom</a:t>
            </a:r>
            <a:r>
              <a:rPr lang="en-US" dirty="0"/>
              <a:t> Institute </a:t>
            </a:r>
            <a:r>
              <a:rPr lang="en-US" dirty="0" err="1"/>
              <a:t>CompX</a:t>
            </a:r>
            <a:r>
              <a:rPr lang="en-US" dirty="0"/>
              <a:t> Faculty Grants Program $20k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1A24C7-0930-4F8A-921C-0A126E94CA28}"/>
              </a:ext>
            </a:extLst>
          </p:cNvPr>
          <p:cNvSpPr/>
          <p:nvPr/>
        </p:nvSpPr>
        <p:spPr>
          <a:xfrm>
            <a:off x="786731" y="2808056"/>
            <a:ext cx="3335340" cy="16461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GrantGPS</a:t>
            </a:r>
            <a:endParaRPr lang="en-US" sz="2000" b="1" dirty="0"/>
          </a:p>
          <a:p>
            <a:pPr algn="ctr"/>
            <a:r>
              <a:rPr lang="en-US" sz="1600" dirty="0"/>
              <a:t>Professional editing, comprehensive review of content by a compensated outside scientific reviewer, also organizational support</a:t>
            </a:r>
          </a:p>
          <a:p>
            <a:pPr algn="ctr"/>
            <a:r>
              <a:rPr lang="en-US" sz="1200" dirty="0"/>
              <a:t>603-650-1605</a:t>
            </a:r>
          </a:p>
          <a:p>
            <a:pPr algn="ctr"/>
            <a:r>
              <a:rPr lang="en-US" sz="1050" b="1" u="sng" dirty="0">
                <a:solidFill>
                  <a:schemeClr val="bg1"/>
                </a:solidFill>
              </a:rPr>
              <a:t>Cynthia.L.Stewart@Dartmouth.edu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B2B5DD-47E3-40D6-82CE-29017849D87C}"/>
              </a:ext>
            </a:extLst>
          </p:cNvPr>
          <p:cNvSpPr/>
          <p:nvPr/>
        </p:nvSpPr>
        <p:spPr>
          <a:xfrm>
            <a:off x="1024203" y="1249680"/>
            <a:ext cx="3145084" cy="14241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Grant-writing Training</a:t>
            </a:r>
          </a:p>
          <a:p>
            <a:pPr algn="ctr"/>
            <a:r>
              <a:rPr lang="en-US" sz="1600" dirty="0"/>
              <a:t>Full-day Workshops on </a:t>
            </a:r>
            <a:r>
              <a:rPr lang="en-US" sz="1600" dirty="0" err="1"/>
              <a:t>grantsmanship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(next 12/15/17, </a:t>
            </a:r>
            <a:r>
              <a:rPr lang="en-US" sz="1600" dirty="0" err="1"/>
              <a:t>Oopick</a:t>
            </a:r>
            <a:r>
              <a:rPr lang="en-US" sz="1600" dirty="0"/>
              <a:t> LSC)</a:t>
            </a:r>
          </a:p>
          <a:p>
            <a:pPr algn="ctr"/>
            <a:r>
              <a:rPr lang="en-US" sz="1100" u="sng" dirty="0">
                <a:solidFill>
                  <a:schemeClr val="bg1"/>
                </a:solidFill>
              </a:rPr>
              <a:t>Cynthia.L.Stewart@Dartmouth.edu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en-US" sz="900" u="sng" dirty="0"/>
              <a:t>www.grantcentral.com</a:t>
            </a:r>
            <a:endParaRPr lang="en-US" sz="9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09B7E8-5C03-4475-AC30-75F04E67E5CE}"/>
              </a:ext>
            </a:extLst>
          </p:cNvPr>
          <p:cNvSpPr/>
          <p:nvPr/>
        </p:nvSpPr>
        <p:spPr>
          <a:xfrm>
            <a:off x="1024203" y="4577785"/>
            <a:ext cx="2860397" cy="170513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SYNERGY Advanced Certificate in Clinical Translational Research</a:t>
            </a:r>
          </a:p>
          <a:p>
            <a:pPr algn="ctr"/>
            <a:r>
              <a:rPr lang="en-US" sz="1600" dirty="0"/>
              <a:t>Tutorials on developing your research proposal</a:t>
            </a:r>
          </a:p>
          <a:p>
            <a:pPr algn="ctr"/>
            <a:r>
              <a:rPr lang="en-US" sz="1000" u="sng" dirty="0"/>
              <a:t>https://synergy.dartmouth.edu/advanced-certificate</a:t>
            </a:r>
          </a:p>
          <a:p>
            <a:pPr algn="ctr"/>
            <a:r>
              <a:rPr lang="en-US" sz="1000" dirty="0"/>
              <a:t>Angeline.Andrew@Dartmouth.edu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FAE95F2-D7E9-4DEA-A65E-9465D587CF63}"/>
              </a:ext>
            </a:extLst>
          </p:cNvPr>
          <p:cNvSpPr/>
          <p:nvPr/>
        </p:nvSpPr>
        <p:spPr>
          <a:xfrm>
            <a:off x="4754693" y="824089"/>
            <a:ext cx="4204010" cy="14223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NIH Grant Application Examples, with accompanying reviews</a:t>
            </a:r>
          </a:p>
          <a:p>
            <a:pPr algn="ctr"/>
            <a:r>
              <a:rPr lang="en-US" sz="1000" u="sng" dirty="0"/>
              <a:t>https://www.niaid.nih.gov/grants-contracts/sample-applications</a:t>
            </a:r>
          </a:p>
        </p:txBody>
      </p:sp>
    </p:spTree>
    <p:extLst>
      <p:ext uri="{BB962C8B-B14F-4D97-AF65-F5344CB8AC3E}">
        <p14:creationId xmlns:p14="http://schemas.microsoft.com/office/powerpoint/2010/main" val="6596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19" y="161307"/>
            <a:ext cx="7886700" cy="1325563"/>
          </a:xfrm>
        </p:spPr>
        <p:txBody>
          <a:bodyPr/>
          <a:lstStyle/>
          <a:p>
            <a:r>
              <a:rPr lang="en-US" dirty="0" smtClean="0"/>
              <a:t>Human subjects research</a:t>
            </a:r>
            <a:br>
              <a:rPr lang="en-US" dirty="0" smtClean="0"/>
            </a:br>
            <a:r>
              <a:rPr lang="en-US" sz="2800" dirty="0" smtClean="0"/>
              <a:t>- considerations -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91" y="1486870"/>
            <a:ext cx="4897776" cy="5198713"/>
          </a:xfrm>
        </p:spPr>
        <p:txBody>
          <a:bodyPr>
            <a:noAutofit/>
          </a:bodyPr>
          <a:lstStyle/>
          <a:p>
            <a:r>
              <a:rPr lang="en-US" sz="2000" dirty="0"/>
              <a:t> Does your study collect identifiable, sensitive data about research participants?</a:t>
            </a:r>
          </a:p>
          <a:p>
            <a:pPr lvl="1"/>
            <a:r>
              <a:rPr lang="en-US" sz="1800" u="sng" dirty="0" smtClean="0"/>
              <a:t>Certificates of Confidentiality</a:t>
            </a:r>
            <a:r>
              <a:rPr lang="en-US" sz="1800" dirty="0" smtClean="0"/>
              <a:t> (</a:t>
            </a:r>
            <a:r>
              <a:rPr lang="en-US" sz="1800" dirty="0" err="1" smtClean="0"/>
              <a:t>CoCs</a:t>
            </a:r>
            <a:r>
              <a:rPr lang="en-US" sz="1800" dirty="0" smtClean="0"/>
              <a:t>) As </a:t>
            </a:r>
            <a:r>
              <a:rPr lang="en-US" sz="1800" dirty="0"/>
              <a:t>of October 2017, all NIH-funded studies </a:t>
            </a:r>
            <a:r>
              <a:rPr lang="en-US" sz="1800" dirty="0" smtClean="0"/>
              <a:t>will </a:t>
            </a:r>
            <a:r>
              <a:rPr lang="en-US" sz="1800" dirty="0"/>
              <a:t>be automatically granted a </a:t>
            </a:r>
            <a:r>
              <a:rPr lang="en-US" sz="1800" dirty="0" err="1"/>
              <a:t>CoC</a:t>
            </a:r>
            <a:r>
              <a:rPr lang="en-US" sz="1800" dirty="0"/>
              <a:t>. </a:t>
            </a:r>
            <a:r>
              <a:rPr lang="en-US" sz="1800" dirty="0" smtClean="0"/>
              <a:t>Other studies can apply for a </a:t>
            </a:r>
            <a:r>
              <a:rPr lang="en-US" sz="1800" dirty="0" err="1" smtClean="0"/>
              <a:t>CoC</a:t>
            </a:r>
            <a:r>
              <a:rPr lang="en-US" sz="1800" dirty="0" smtClean="0"/>
              <a:t>. You </a:t>
            </a:r>
            <a:r>
              <a:rPr lang="en-US" sz="1800" dirty="0"/>
              <a:t>must </a:t>
            </a:r>
            <a:r>
              <a:rPr lang="en-US" sz="1800" dirty="0" smtClean="0"/>
              <a:t>include </a:t>
            </a:r>
            <a:r>
              <a:rPr lang="en-US" sz="1800" dirty="0"/>
              <a:t>appropriate language in your consent form to ensure research participant disclosure</a:t>
            </a:r>
            <a:r>
              <a:rPr lang="en-US" sz="1800" dirty="0" smtClean="0"/>
              <a:t>. 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 smtClean="0"/>
              <a:t>Are </a:t>
            </a:r>
            <a:r>
              <a:rPr lang="en-US" sz="2000" dirty="0"/>
              <a:t>you designing a multi-center study that is NIH funded?</a:t>
            </a:r>
          </a:p>
          <a:p>
            <a:pPr lvl="1"/>
            <a:r>
              <a:rPr lang="en-US" sz="1800" dirty="0"/>
              <a:t>If yes, a single IRB is required (effective date Jan 25, 2018). </a:t>
            </a:r>
            <a:r>
              <a:rPr lang="en-US" sz="1800" dirty="0" smtClean="0"/>
              <a:t>Speak </a:t>
            </a:r>
            <a:r>
              <a:rPr lang="en-US" sz="1800" dirty="0"/>
              <a:t>with your Dartmouth CPHS (IRB) office about utilizing a single IRB. Dartmouth is a member institution of SMARTIRB.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FAE95F2-D7E9-4DEA-A65E-9465D587CF63}"/>
              </a:ext>
            </a:extLst>
          </p:cNvPr>
          <p:cNvSpPr/>
          <p:nvPr/>
        </p:nvSpPr>
        <p:spPr>
          <a:xfrm>
            <a:off x="6062906" y="4980894"/>
            <a:ext cx="2775857" cy="16305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roadmap for using a single IRB</a:t>
            </a:r>
            <a:endParaRPr lang="en-US" sz="1600" b="1" dirty="0" smtClean="0"/>
          </a:p>
          <a:p>
            <a:pPr algn="ctr"/>
            <a:r>
              <a:rPr lang="en-US" sz="1100" u="sng" dirty="0"/>
              <a:t>https://smartirb.org/irbs-and-institutions/</a:t>
            </a:r>
            <a:endParaRPr lang="en-US" sz="600" u="sng" dirty="0"/>
          </a:p>
        </p:txBody>
      </p:sp>
      <p:pic>
        <p:nvPicPr>
          <p:cNvPr id="1026" name="Picture 2" descr="SMART IRB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79" y="4989571"/>
            <a:ext cx="1532396" cy="58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73158" y="189852"/>
            <a:ext cx="2365605" cy="193066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Dartmouth Committee for Protection of Human </a:t>
            </a:r>
            <a:r>
              <a:rPr lang="en-US" b="1" dirty="0" smtClean="0"/>
              <a:t>Subjects (CPHS)</a:t>
            </a:r>
          </a:p>
          <a:p>
            <a:pPr algn="ctr"/>
            <a:r>
              <a:rPr lang="en-US" sz="1200" dirty="0"/>
              <a:t>Phone: (603) </a:t>
            </a:r>
            <a:r>
              <a:rPr lang="en-US" sz="1200" dirty="0" smtClean="0"/>
              <a:t>646-6482 Email</a:t>
            </a:r>
            <a:r>
              <a:rPr lang="en-US" sz="1200" dirty="0"/>
              <a:t>: </a:t>
            </a:r>
            <a:r>
              <a:rPr lang="en-US" sz="1200" u="sng" dirty="0"/>
              <a:t>cphs.tasks@dartmouth.edu</a:t>
            </a:r>
            <a:endParaRPr lang="en-US" sz="1200" b="1" u="sng" dirty="0"/>
          </a:p>
          <a:p>
            <a:pPr algn="ctr"/>
            <a:r>
              <a:rPr lang="en-US" sz="1000" u="sng" dirty="0" smtClean="0"/>
              <a:t>http</a:t>
            </a:r>
            <a:r>
              <a:rPr lang="en-US" sz="1000" u="sng" dirty="0"/>
              <a:t>://www.dartmouth.edu/~</a:t>
            </a:r>
            <a:r>
              <a:rPr lang="en-US" sz="1000" u="sng" dirty="0" smtClean="0"/>
              <a:t>cphs</a:t>
            </a:r>
            <a:endParaRPr lang="en-US" sz="1000" u="sng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FAE95F2-D7E9-4DEA-A65E-9465D587CF63}"/>
              </a:ext>
            </a:extLst>
          </p:cNvPr>
          <p:cNvSpPr/>
          <p:nvPr/>
        </p:nvSpPr>
        <p:spPr>
          <a:xfrm>
            <a:off x="4904509" y="2187540"/>
            <a:ext cx="4239491" cy="25170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Certificates </a:t>
            </a:r>
            <a:r>
              <a:rPr lang="en-US" b="1" dirty="0"/>
              <a:t>of Confidentiality (</a:t>
            </a:r>
            <a:r>
              <a:rPr lang="en-US" b="1" dirty="0" err="1"/>
              <a:t>CoCs</a:t>
            </a:r>
            <a:r>
              <a:rPr lang="en-US" b="1" dirty="0"/>
              <a:t>) </a:t>
            </a:r>
            <a:r>
              <a:rPr lang="en-US" b="1" dirty="0" smtClean="0"/>
              <a:t>“</a:t>
            </a:r>
            <a:r>
              <a:rPr lang="en-US" sz="1400" dirty="0" smtClean="0"/>
              <a:t>protect </a:t>
            </a:r>
            <a:r>
              <a:rPr lang="en-US" sz="1400" dirty="0"/>
              <a:t>the privacy of research subjects by prohibiting disclosure of identifiable, sensitive research information to anyone not connected to the </a:t>
            </a:r>
            <a:r>
              <a:rPr lang="en-US" sz="1400" dirty="0" smtClean="0"/>
              <a:t>research”. </a:t>
            </a:r>
            <a:r>
              <a:rPr lang="en-US" sz="1100" u="sng" dirty="0"/>
              <a:t>https://humansubjects.nih.gov/coc/index</a:t>
            </a:r>
            <a:endParaRPr lang="en-US" sz="1050" b="1" u="sng" dirty="0"/>
          </a:p>
          <a:p>
            <a:pPr algn="ctr"/>
            <a:endParaRPr lang="en-US" sz="600" u="sng" dirty="0"/>
          </a:p>
        </p:txBody>
      </p:sp>
    </p:spTree>
    <p:extLst>
      <p:ext uri="{BB962C8B-B14F-4D97-AF65-F5344CB8AC3E}">
        <p14:creationId xmlns:p14="http://schemas.microsoft.com/office/powerpoint/2010/main" val="140968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trial</a:t>
            </a:r>
            <a:br>
              <a:rPr lang="en-US" dirty="0" smtClean="0"/>
            </a:br>
            <a:r>
              <a:rPr lang="en-US" sz="2800" dirty="0"/>
              <a:t>- considerations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35" y="1694092"/>
            <a:ext cx="7807780" cy="384949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Does </a:t>
            </a:r>
            <a:r>
              <a:rPr lang="en-US" sz="2600" dirty="0"/>
              <a:t>your study require registration and results posting on </a:t>
            </a:r>
            <a:r>
              <a:rPr lang="en-US" sz="2600" i="1" dirty="0"/>
              <a:t>clinicaltrials.gov</a:t>
            </a:r>
            <a:r>
              <a:rPr lang="en-US" sz="2600" dirty="0"/>
              <a:t>? </a:t>
            </a:r>
            <a:endParaRPr lang="en-US" sz="2600" dirty="0" smtClean="0"/>
          </a:p>
          <a:p>
            <a:pPr lvl="1"/>
            <a:r>
              <a:rPr lang="en-US" sz="2200" dirty="0" smtClean="0"/>
              <a:t>You </a:t>
            </a:r>
            <a:r>
              <a:rPr lang="en-US" sz="2200" dirty="0"/>
              <a:t>must consider </a:t>
            </a:r>
            <a:r>
              <a:rPr lang="en-US" sz="2200" i="1" dirty="0"/>
              <a:t>varied</a:t>
            </a:r>
            <a:r>
              <a:rPr lang="en-US" sz="2200" dirty="0"/>
              <a:t> requirements of professional journals, NIH and FDA when deciding whether you are required to register your study on </a:t>
            </a:r>
            <a:r>
              <a:rPr lang="en-US" sz="2200" dirty="0">
                <a:hlinkClick r:id="rId2"/>
              </a:rPr>
              <a:t>https://clinicaltrials.gov/</a:t>
            </a:r>
            <a:r>
              <a:rPr lang="en-US" sz="2200" dirty="0"/>
              <a:t>. This must be completed before study initiation; there are penalties for non-compliance with this federal regulation</a:t>
            </a:r>
            <a:r>
              <a:rPr lang="en-US" sz="2200" i="1" dirty="0"/>
              <a:t>.</a:t>
            </a:r>
            <a:endParaRPr lang="en-US" sz="2200" dirty="0"/>
          </a:p>
          <a:p>
            <a:pPr lvl="1"/>
            <a:r>
              <a:rPr lang="en-US" sz="2200" dirty="0"/>
              <a:t>See</a:t>
            </a:r>
            <a:r>
              <a:rPr lang="en-US" sz="2200" i="1" dirty="0"/>
              <a:t> </a:t>
            </a:r>
            <a:r>
              <a:rPr lang="en-US" sz="2200" dirty="0">
                <a:hlinkClick r:id="rId3"/>
              </a:rPr>
              <a:t>https://clinicaltrials.gov/ct2/manage-recs/faq</a:t>
            </a:r>
            <a:r>
              <a:rPr lang="en-US" sz="2200" dirty="0"/>
              <a:t>  or contact Sheila Noone, PhD in SYNERGY administration for more information </a:t>
            </a:r>
            <a:r>
              <a:rPr lang="en-US" sz="2200" dirty="0">
                <a:hlinkClick r:id="rId4"/>
              </a:rPr>
              <a:t>sheila.b.noone@dartmouth.edu</a:t>
            </a:r>
            <a:endParaRPr lang="en-US" sz="22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r>
              <a:rPr lang="en-US" sz="2200" dirty="0"/>
              <a:t>Additional training requirement: CITI Good Clinical practice (GCP)</a:t>
            </a:r>
          </a:p>
          <a:p>
            <a:endParaRPr lang="en-US" sz="2000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FAE95F2-D7E9-4DEA-A65E-9465D587CF63}"/>
              </a:ext>
            </a:extLst>
          </p:cNvPr>
          <p:cNvSpPr/>
          <p:nvPr/>
        </p:nvSpPr>
        <p:spPr>
          <a:xfrm>
            <a:off x="4572000" y="225783"/>
            <a:ext cx="3981941" cy="8618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Clinical Trial Requirements for </a:t>
            </a:r>
            <a:r>
              <a:rPr lang="en-US" sz="1600" dirty="0" smtClean="0"/>
              <a:t>NIH Grants</a:t>
            </a:r>
          </a:p>
          <a:p>
            <a:pPr algn="ctr"/>
            <a:r>
              <a:rPr lang="en-US" sz="1000" u="sng" dirty="0" smtClean="0"/>
              <a:t>https</a:t>
            </a:r>
            <a:r>
              <a:rPr lang="en-US" sz="1000" u="sng" dirty="0"/>
              <a:t>://grants.nih.gov/policy/clinical-trials.htm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FAE95F2-D7E9-4DEA-A65E-9465D587CF63}"/>
              </a:ext>
            </a:extLst>
          </p:cNvPr>
          <p:cNvSpPr/>
          <p:nvPr/>
        </p:nvSpPr>
        <p:spPr>
          <a:xfrm>
            <a:off x="4850156" y="5543585"/>
            <a:ext cx="3981941" cy="12354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Trial Innovation Network </a:t>
            </a:r>
            <a:endParaRPr lang="en-US" sz="1600" b="1" dirty="0" smtClean="0"/>
          </a:p>
          <a:p>
            <a:pPr algn="ctr"/>
            <a:r>
              <a:rPr lang="en-US" sz="1400" dirty="0" smtClean="0"/>
              <a:t>In depth research </a:t>
            </a:r>
            <a:r>
              <a:rPr lang="en-US" sz="1400" dirty="0"/>
              <a:t>consultation </a:t>
            </a:r>
            <a:r>
              <a:rPr lang="en-US" sz="1400" dirty="0" smtClean="0"/>
              <a:t>/ full support for multi-site studies</a:t>
            </a:r>
          </a:p>
          <a:p>
            <a:pPr algn="ctr"/>
            <a:r>
              <a:rPr lang="en-US" dirty="0" smtClean="0"/>
              <a:t> </a:t>
            </a:r>
            <a:r>
              <a:rPr lang="en-US" sz="1000" u="sng" dirty="0" smtClean="0"/>
              <a:t>https</a:t>
            </a:r>
            <a:r>
              <a:rPr lang="en-US" sz="1000" u="sng" dirty="0"/>
              <a:t>://trialinnovationnetwork.org/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FAE95F2-D7E9-4DEA-A65E-9465D587CF63}"/>
              </a:ext>
            </a:extLst>
          </p:cNvPr>
          <p:cNvSpPr/>
          <p:nvPr/>
        </p:nvSpPr>
        <p:spPr>
          <a:xfrm>
            <a:off x="944605" y="5543585"/>
            <a:ext cx="3217820" cy="12197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Good clinical practice training</a:t>
            </a:r>
          </a:p>
          <a:p>
            <a:pPr marL="0" lvl="1" algn="ctr"/>
            <a:r>
              <a:rPr lang="en-US" sz="1000" u="sng" dirty="0" smtClean="0"/>
              <a:t>https</a:t>
            </a:r>
            <a:r>
              <a:rPr lang="en-US" sz="1000" u="sng" dirty="0"/>
              <a:t>://</a:t>
            </a:r>
            <a:r>
              <a:rPr lang="en-US" sz="1000" u="sng" dirty="0" smtClean="0"/>
              <a:t>about.citiprogram.org/en/series/good-clinical-practi</a:t>
            </a:r>
            <a:r>
              <a:rPr lang="en-US" sz="1000" u="sng" dirty="0"/>
              <a:t>ce-gcp/</a:t>
            </a:r>
          </a:p>
          <a:p>
            <a:pPr algn="ctr"/>
            <a:endParaRPr lang="en-US" sz="600" u="sng" dirty="0"/>
          </a:p>
        </p:txBody>
      </p:sp>
    </p:spTree>
    <p:extLst>
      <p:ext uri="{BB962C8B-B14F-4D97-AF65-F5344CB8AC3E}">
        <p14:creationId xmlns:p14="http://schemas.microsoft.com/office/powerpoint/2010/main" val="42323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10 steps to designing your research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42612"/>
          </a:xfrm>
        </p:spPr>
        <p:txBody>
          <a:bodyPr>
            <a:normAutofit/>
          </a:bodyPr>
          <a:lstStyle/>
          <a:p>
            <a:r>
              <a:rPr lang="en-US" sz="1600" dirty="0"/>
              <a:t>1. Identify the ‘Need / Gap in knowledge’ and refine your ‘Research Question’</a:t>
            </a:r>
          </a:p>
          <a:p>
            <a:r>
              <a:rPr lang="en-US" sz="1600" dirty="0"/>
              <a:t>2. Garner local support for your research role</a:t>
            </a:r>
          </a:p>
          <a:p>
            <a:r>
              <a:rPr lang="en-US" sz="1600" dirty="0"/>
              <a:t>3. How can your Research Question be answered most efficiently? </a:t>
            </a:r>
          </a:p>
          <a:p>
            <a:r>
              <a:rPr lang="en-US" sz="1600" dirty="0"/>
              <a:t>4. What specific scientific objectives or “Aims” will help answer this research question? </a:t>
            </a:r>
          </a:p>
          <a:p>
            <a:r>
              <a:rPr lang="en-US" sz="1600" dirty="0"/>
              <a:t>5. Identify the Study Design that can answer your Research Question</a:t>
            </a:r>
          </a:p>
          <a:p>
            <a:r>
              <a:rPr lang="en-US" sz="1600" dirty="0"/>
              <a:t>6. Sample Size estimation &amp; power calculations</a:t>
            </a:r>
          </a:p>
          <a:p>
            <a:r>
              <a:rPr lang="en-US" sz="1600" dirty="0"/>
              <a:t>7. Work out the Logistics of your study</a:t>
            </a:r>
          </a:p>
          <a:p>
            <a:r>
              <a:rPr lang="en-US" sz="1600" dirty="0"/>
              <a:t>8. Define your Data collection, data storage and data management plans</a:t>
            </a:r>
          </a:p>
          <a:p>
            <a:r>
              <a:rPr lang="en-US" sz="1600" dirty="0"/>
              <a:t>9. Design a Statistical Analysis plan</a:t>
            </a:r>
          </a:p>
          <a:p>
            <a:r>
              <a:rPr lang="en-US" sz="1600" dirty="0"/>
              <a:t>10. Write and submit your Research Protocol for internal review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3928" y="5689600"/>
            <a:ext cx="2158255" cy="1037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/>
              <a:t>https://synergy.dartmouth.edu/research-mentoring-and-education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628650" y="5689600"/>
            <a:ext cx="2004164" cy="10227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General SYNERGY</a:t>
            </a:r>
          </a:p>
          <a:p>
            <a:pPr algn="ctr"/>
            <a:r>
              <a:rPr lang="en-US" sz="1600" b="1" dirty="0"/>
              <a:t>Resource Requests link:</a:t>
            </a:r>
          </a:p>
          <a:p>
            <a:pPr algn="ctr"/>
            <a:r>
              <a:rPr lang="en-US" sz="1100" u="sng" dirty="0"/>
              <a:t>https://inspire.dartmouth.edu/</a:t>
            </a:r>
            <a:endParaRPr lang="en-US" sz="1100" b="1" dirty="0"/>
          </a:p>
        </p:txBody>
      </p:sp>
      <p:sp>
        <p:nvSpPr>
          <p:cNvPr id="6" name="TextBox 11"/>
          <p:cNvSpPr txBox="1"/>
          <p:nvPr/>
        </p:nvSpPr>
        <p:spPr>
          <a:xfrm>
            <a:off x="5235141" y="5721978"/>
            <a:ext cx="3189774" cy="6623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kern="12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 for general </a:t>
            </a:r>
            <a:r>
              <a:rPr lang="en-US" sz="1600" i="1" kern="1200" dirty="0" smtClean="0">
                <a:solidFill>
                  <a:srgbClr val="38562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1600" i="1" kern="12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srgbClr val="3856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Angeline.Andrew</a:t>
            </a:r>
            <a:r>
              <a:rPr lang="en-US" sz="1600" i="1" kern="1200" dirty="0" smtClean="0">
                <a:solidFill>
                  <a:srgbClr val="38562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@Dartmouth.edu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1. Identify the ‘Need’ / ‘Gap in knowledge’ and refine your ‘Research Question’</a:t>
            </a:r>
          </a:p>
          <a:p>
            <a:pPr lvl="2"/>
            <a:r>
              <a:rPr lang="en-US" dirty="0" smtClean="0"/>
              <a:t>What </a:t>
            </a:r>
            <a:r>
              <a:rPr lang="en-US" dirty="0"/>
              <a:t>problem will your project address?</a:t>
            </a:r>
            <a:endParaRPr lang="en-US" sz="1600" dirty="0"/>
          </a:p>
          <a:p>
            <a:pPr lvl="2"/>
            <a:r>
              <a:rPr lang="en-US" dirty="0" smtClean="0"/>
              <a:t>What </a:t>
            </a:r>
            <a:r>
              <a:rPr lang="en-US" dirty="0"/>
              <a:t>is holding back the field?</a:t>
            </a:r>
          </a:p>
          <a:p>
            <a:pPr lvl="2"/>
            <a:r>
              <a:rPr lang="en-US" dirty="0"/>
              <a:t>Is an answer to this question relevant and impactful, or merely scientifically interesting?</a:t>
            </a:r>
          </a:p>
          <a:p>
            <a:pPr lvl="2"/>
            <a:r>
              <a:rPr lang="en-US" dirty="0"/>
              <a:t>What work is already being done on this topic? Who are the current leaders in the field? </a:t>
            </a:r>
          </a:p>
          <a:p>
            <a:pPr lvl="2"/>
            <a:r>
              <a:rPr lang="en-US" dirty="0"/>
              <a:t>Is there a niche for you?</a:t>
            </a:r>
          </a:p>
          <a:p>
            <a:pPr lvl="2"/>
            <a:endParaRPr lang="en-US" sz="1800" dirty="0"/>
          </a:p>
          <a:p>
            <a:endParaRPr lang="en-US" sz="3600" dirty="0"/>
          </a:p>
        </p:txBody>
      </p:sp>
      <p:sp>
        <p:nvSpPr>
          <p:cNvPr id="4" name="Cloud 3"/>
          <p:cNvSpPr/>
          <p:nvPr/>
        </p:nvSpPr>
        <p:spPr>
          <a:xfrm>
            <a:off x="4484607" y="-9611"/>
            <a:ext cx="273913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Search funded grants: </a:t>
            </a:r>
            <a:r>
              <a:rPr lang="en-US" sz="1000" u="sng" dirty="0"/>
              <a:t>www.nih.reporter</a:t>
            </a:r>
          </a:p>
        </p:txBody>
      </p:sp>
      <p:sp>
        <p:nvSpPr>
          <p:cNvPr id="5" name="Cloud 4"/>
          <p:cNvSpPr/>
          <p:nvPr/>
        </p:nvSpPr>
        <p:spPr>
          <a:xfrm>
            <a:off x="6738970" y="94570"/>
            <a:ext cx="1908685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Search conference abstracts</a:t>
            </a:r>
          </a:p>
        </p:txBody>
      </p:sp>
      <p:sp>
        <p:nvSpPr>
          <p:cNvPr id="6" name="Cloud 5"/>
          <p:cNvSpPr/>
          <p:nvPr/>
        </p:nvSpPr>
        <p:spPr>
          <a:xfrm>
            <a:off x="240012" y="103392"/>
            <a:ext cx="408625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Search publications: </a:t>
            </a:r>
            <a:r>
              <a:rPr lang="en-US" sz="1000" u="sng" dirty="0"/>
              <a:t>www.ncbi.nlm.nih.gov/pubmed</a:t>
            </a:r>
          </a:p>
          <a:p>
            <a:pPr algn="ctr"/>
            <a:r>
              <a:rPr lang="en-US" sz="1000" u="sng" dirty="0"/>
              <a:t>http://apps.webofknowledge.com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5955771" y="4925146"/>
            <a:ext cx="2893169" cy="16851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Community Engagement Research Support group</a:t>
            </a:r>
            <a:r>
              <a:rPr lang="en-US" sz="1600" dirty="0"/>
              <a:t> </a:t>
            </a:r>
          </a:p>
          <a:p>
            <a:pPr algn="ctr"/>
            <a:r>
              <a:rPr lang="en-US" sz="1600" dirty="0"/>
              <a:t>Guide meaningful collaborations that address community-defined health priorities </a:t>
            </a:r>
          </a:p>
          <a:p>
            <a:pPr algn="ctr"/>
            <a:r>
              <a:rPr lang="en-US" sz="1000" u="sng" dirty="0"/>
              <a:t>https://synergy.dartmouth.edu/community-engagement-research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Deborah.J.Johnson@Dartmouth.edu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5660" y="5277620"/>
            <a:ext cx="1730965" cy="1037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Talk to  colleagues about clinical challenges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2503" y="5277620"/>
            <a:ext cx="1346258" cy="10370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Talk to colleagues at other sites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71F36184-8211-4523-83B0-13AA053B527D}"/>
              </a:ext>
            </a:extLst>
          </p:cNvPr>
          <p:cNvSpPr/>
          <p:nvPr/>
        </p:nvSpPr>
        <p:spPr>
          <a:xfrm>
            <a:off x="2079502" y="860313"/>
            <a:ext cx="4651871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400" dirty="0"/>
              <a:t>Lecture: </a:t>
            </a:r>
            <a:r>
              <a:rPr lang="en-US" sz="1400" b="1" dirty="0"/>
              <a:t>Developing research questions, aims &amp; hypotheses</a:t>
            </a:r>
            <a:r>
              <a:rPr lang="en-US" sz="1400" dirty="0"/>
              <a:t> </a:t>
            </a:r>
            <a:r>
              <a:rPr lang="en-US" sz="1000" u="sng" dirty="0"/>
              <a:t>https://ilearn.tuftsctsi.org/account/login.aspx</a:t>
            </a:r>
            <a:endParaRPr lang="en-U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21661-7C22-48E8-869B-C5AB220FA305}"/>
              </a:ext>
            </a:extLst>
          </p:cNvPr>
          <p:cNvSpPr/>
          <p:nvPr/>
        </p:nvSpPr>
        <p:spPr>
          <a:xfrm>
            <a:off x="153054" y="3149288"/>
            <a:ext cx="1395506" cy="1037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Scientific Mentor</a:t>
            </a:r>
          </a:p>
        </p:txBody>
      </p:sp>
    </p:spTree>
    <p:extLst>
      <p:ext uri="{BB962C8B-B14F-4D97-AF65-F5344CB8AC3E}">
        <p14:creationId xmlns:p14="http://schemas.microsoft.com/office/powerpoint/2010/main" val="33760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07196D7-48CE-4866-B45B-884F78ABAC25}"/>
              </a:ext>
            </a:extLst>
          </p:cNvPr>
          <p:cNvSpPr txBox="1">
            <a:spLocks/>
          </p:cNvSpPr>
          <p:nvPr/>
        </p:nvSpPr>
        <p:spPr>
          <a:xfrm>
            <a:off x="94400" y="1294450"/>
            <a:ext cx="6069398" cy="49321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pPr lvl="0"/>
            <a:r>
              <a:rPr lang="en-US" sz="2400" b="1" dirty="0"/>
              <a:t>2. Garner local support for your research role</a:t>
            </a:r>
            <a:endParaRPr lang="en-US" sz="1800" dirty="0"/>
          </a:p>
          <a:p>
            <a:pPr lvl="1"/>
            <a:r>
              <a:rPr lang="en-US" sz="1800" dirty="0"/>
              <a:t>How will answering this ‘Research Question’ fit in with your career goals?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Talk with your Department / Section leadership about your research plans and the effort and time involved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Engage a Scientific Mentor for regular feedback and political </a:t>
            </a:r>
            <a:r>
              <a:rPr lang="en-US" sz="1800" dirty="0" smtClean="0"/>
              <a:t>support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Start building your team </a:t>
            </a:r>
          </a:p>
          <a:p>
            <a:pPr lvl="2"/>
            <a:r>
              <a:rPr lang="en-US" sz="1400" dirty="0" smtClean="0"/>
              <a:t>Identify colleagues with complementary expertise e.g. clinical specialty, statistical analysis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0450B-489C-4587-A714-24B140D480CB}"/>
              </a:ext>
            </a:extLst>
          </p:cNvPr>
          <p:cNvSpPr/>
          <p:nvPr/>
        </p:nvSpPr>
        <p:spPr>
          <a:xfrm>
            <a:off x="6389637" y="4990445"/>
            <a:ext cx="1395506" cy="1037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Scientific Mentor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76219-F70E-4388-90F0-6D292E6C24B0}"/>
              </a:ext>
            </a:extLst>
          </p:cNvPr>
          <p:cNvSpPr/>
          <p:nvPr/>
        </p:nvSpPr>
        <p:spPr>
          <a:xfrm>
            <a:off x="6389637" y="2094856"/>
            <a:ext cx="1395506" cy="1037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Career Development Mentor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63845-E502-4D59-80AB-13565E5B749E}"/>
              </a:ext>
            </a:extLst>
          </p:cNvPr>
          <p:cNvSpPr/>
          <p:nvPr/>
        </p:nvSpPr>
        <p:spPr>
          <a:xfrm>
            <a:off x="6389637" y="3542650"/>
            <a:ext cx="1395506" cy="1037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Department / Section Leader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2D893-C3F8-411F-837D-66F664B4A7D7}"/>
              </a:ext>
            </a:extLst>
          </p:cNvPr>
          <p:cNvSpPr/>
          <p:nvPr/>
        </p:nvSpPr>
        <p:spPr>
          <a:xfrm>
            <a:off x="5516557" y="153011"/>
            <a:ext cx="3413322" cy="13857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Maximizing the Mentee-Mentor Relationship </a:t>
            </a:r>
            <a:r>
              <a:rPr lang="en-US" sz="1600" dirty="0"/>
              <a:t>(2-day workshop</a:t>
            </a:r>
            <a:r>
              <a:rPr lang="en-US" sz="1600" b="1" dirty="0"/>
              <a:t> </a:t>
            </a:r>
            <a:r>
              <a:rPr lang="en-US" sz="1600" dirty="0"/>
              <a:t>for individuals are early in their careers) </a:t>
            </a:r>
            <a:r>
              <a:rPr lang="en-US" sz="1000" u="sng" dirty="0"/>
              <a:t>https://catalyst.harvard.edu/services/formal-mentoring/</a:t>
            </a:r>
            <a:endParaRPr lang="en-US" sz="1000" b="1" u="sng" dirty="0"/>
          </a:p>
        </p:txBody>
      </p:sp>
    </p:spTree>
    <p:extLst>
      <p:ext uri="{BB962C8B-B14F-4D97-AF65-F5344CB8AC3E}">
        <p14:creationId xmlns:p14="http://schemas.microsoft.com/office/powerpoint/2010/main" val="25713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40" y="2171849"/>
            <a:ext cx="8252303" cy="980444"/>
          </a:xfrm>
        </p:spPr>
        <p:txBody>
          <a:bodyPr>
            <a:normAutofit/>
          </a:bodyPr>
          <a:lstStyle/>
          <a:p>
            <a:r>
              <a:rPr lang="en-US" dirty="0"/>
              <a:t>Departmental </a:t>
            </a:r>
            <a:r>
              <a:rPr lang="en-US" dirty="0" smtClean="0"/>
              <a:t>Research </a:t>
            </a:r>
            <a:r>
              <a:rPr lang="en-US" dirty="0"/>
              <a:t>Liaisons: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1502434"/>
              </p:ext>
            </p:extLst>
          </p:nvPr>
        </p:nvGraphicFramePr>
        <p:xfrm>
          <a:off x="240343" y="2973751"/>
          <a:ext cx="4018506" cy="21875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2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990">
                <a:tc>
                  <a:txBody>
                    <a:bodyPr/>
                    <a:lstStyle/>
                    <a:p>
                      <a:pPr marL="5715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BASIC SCIENCES DEPARTMENTS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7810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LIAISON/FACULTY NAME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366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Biochemistry and Cell Biology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Charles Barlowe, PhD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366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Biomedical Data Science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Christopher Amos, PhD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366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Epidemiology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Margaret Karagas, PhD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366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Microbiology and Immunology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William Green, PhD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366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Molecular and Systems Biology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Jay Dunlap, PhD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9624684"/>
              </p:ext>
            </p:extLst>
          </p:nvPr>
        </p:nvGraphicFramePr>
        <p:xfrm>
          <a:off x="4346533" y="2973751"/>
          <a:ext cx="4659680" cy="29319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1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712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CLINICAL DEPARTMENTS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3525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LIAISON/FACULTY NAME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712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Anesthesiology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352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Simon Hillier, MD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71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Community </a:t>
                      </a:r>
                      <a:r>
                        <a:rPr lang="en-US" sz="1200" dirty="0" smtClean="0">
                          <a:effectLst/>
                        </a:rPr>
                        <a:t>Family </a:t>
                      </a:r>
                      <a:r>
                        <a:rPr lang="en-US" sz="1200" dirty="0">
                          <a:effectLst/>
                        </a:rPr>
                        <a:t>Medicine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352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Adam </a:t>
                      </a:r>
                      <a:r>
                        <a:rPr lang="en-US" sz="1200" dirty="0" err="1" smtClean="0">
                          <a:effectLst/>
                        </a:rPr>
                        <a:t>Sorscher</a:t>
                      </a:r>
                      <a:r>
                        <a:rPr lang="en-US" sz="1200" dirty="0" smtClean="0">
                          <a:effectLst/>
                        </a:rPr>
                        <a:t>, </a:t>
                      </a:r>
                      <a:r>
                        <a:rPr lang="en-US" sz="1200" dirty="0">
                          <a:effectLst/>
                        </a:rPr>
                        <a:t>MD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80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Medicine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352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Richard </a:t>
                      </a:r>
                      <a:r>
                        <a:rPr lang="en-US" sz="1200" dirty="0" err="1">
                          <a:effectLst/>
                        </a:rPr>
                        <a:t>Enelow</a:t>
                      </a:r>
                      <a:r>
                        <a:rPr lang="en-US" sz="1200" dirty="0">
                          <a:effectLst/>
                        </a:rPr>
                        <a:t>, MD; Corey Siegel, MD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712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Neurology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352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Barbara Jobst, MD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712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Obstetrics/Gynecology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352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Elizabeth </a:t>
                      </a:r>
                      <a:r>
                        <a:rPr lang="en-US" sz="1200" dirty="0" err="1" smtClean="0">
                          <a:effectLst/>
                        </a:rPr>
                        <a:t>Erekson</a:t>
                      </a:r>
                      <a:r>
                        <a:rPr lang="en-US" sz="1200" dirty="0" smtClean="0">
                          <a:effectLst/>
                        </a:rPr>
                        <a:t>, </a:t>
                      </a:r>
                      <a:r>
                        <a:rPr lang="en-US" sz="1200" dirty="0">
                          <a:effectLst/>
                        </a:rPr>
                        <a:t>MD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712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Orthopedic Surgery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352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James Heckman, MD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712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Pathology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352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Wendy Wells, MD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712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Pediatrics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352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Paul Palumbo, MD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712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Psychiatry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352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Matthew Friedman, MD, PhD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712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Radiology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352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John Weaver, PhD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712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Surgery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352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Phil Goodney, MD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20">
                <a:tc>
                  <a:txBody>
                    <a:bodyPr/>
                    <a:lstStyle/>
                    <a:p>
                      <a:pPr marL="11430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The Dartmouth Institute (TDI)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tc>
                  <a:txBody>
                    <a:bodyPr/>
                    <a:lstStyle/>
                    <a:p>
                      <a:pPr marL="135255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Martha Bruce, PhD, MPH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46" marR="7346" marT="7346" marB="734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40" y="6056397"/>
            <a:ext cx="882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(Current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list: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https://synergy.dartmouth.edu/research-mentoring-and-education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343" y="162891"/>
            <a:ext cx="822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Contact your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Departmental 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Research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Liaison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for: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	- Referral to a scientific mentor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	- Help identifying which SYNERGY Resource you need first </a:t>
            </a:r>
          </a:p>
        </p:txBody>
      </p:sp>
    </p:spTree>
    <p:extLst>
      <p:ext uri="{BB962C8B-B14F-4D97-AF65-F5344CB8AC3E}">
        <p14:creationId xmlns:p14="http://schemas.microsoft.com/office/powerpoint/2010/main" val="28311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C928-6046-46D8-A776-F493D9DF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57" y="-22739"/>
            <a:ext cx="5354461" cy="1325563"/>
          </a:xfrm>
        </p:spPr>
        <p:txBody>
          <a:bodyPr>
            <a:normAutofit/>
          </a:bodyPr>
          <a:lstStyle/>
          <a:p>
            <a:r>
              <a:rPr lang="en-US" sz="2400" b="1" dirty="0"/>
              <a:t>3. How can your ‘Research Question’ be answered most efficiently?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9" y="1127191"/>
            <a:ext cx="3051528" cy="4351338"/>
          </a:xfrm>
        </p:spPr>
        <p:txBody>
          <a:bodyPr>
            <a:noAutofit/>
          </a:bodyPr>
          <a:lstStyle/>
          <a:p>
            <a:pPr lvl="1"/>
            <a:r>
              <a:rPr lang="en-US" sz="1600" dirty="0"/>
              <a:t>Is there existing data, or do you need to perform primary data collection? 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How many patients in the Dartmouth-Hitchcock system meet your study criteria?</a:t>
            </a:r>
          </a:p>
          <a:p>
            <a:pPr lvl="2"/>
            <a:r>
              <a:rPr lang="en-US" sz="1200" dirty="0"/>
              <a:t>Search the Electronic Health Records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Are there archived tissue samples?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Can you piggyback onto an on-going study? Or Is someone at Dartmouth using a similar cell/animal model?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5875853" y="36560"/>
            <a:ext cx="3268147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Search for public datasets: </a:t>
            </a:r>
            <a:r>
              <a:rPr lang="en-US" sz="1000" dirty="0"/>
              <a:t>e.g. Gene expression data: </a:t>
            </a:r>
            <a:r>
              <a:rPr lang="en-US" sz="1000" u="sng" dirty="0"/>
              <a:t>https://www.ncbi.nlm.nih.gov/geo/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88888" y="5543722"/>
            <a:ext cx="2416525" cy="8696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Browse a compilation of Dartmouth resources</a:t>
            </a:r>
          </a:p>
          <a:p>
            <a:pPr algn="ctr"/>
            <a:r>
              <a:rPr lang="en-US" sz="1000" u="sng" dirty="0"/>
              <a:t>https://dartmouth.eagle-i.net/</a:t>
            </a:r>
          </a:p>
          <a:p>
            <a:pPr algn="ctr"/>
            <a:r>
              <a:rPr lang="en-US" sz="1000" dirty="0"/>
              <a:t>Tracy.Onega@Dartmouth.edu</a:t>
            </a:r>
          </a:p>
          <a:p>
            <a:pPr algn="ctr"/>
            <a:endParaRPr lang="en-US" sz="1000" u="sng" dirty="0"/>
          </a:p>
        </p:txBody>
      </p:sp>
      <p:grpSp>
        <p:nvGrpSpPr>
          <p:cNvPr id="43" name="Group 42"/>
          <p:cNvGrpSpPr/>
          <p:nvPr/>
        </p:nvGrpSpPr>
        <p:grpSpPr>
          <a:xfrm>
            <a:off x="2921620" y="2008273"/>
            <a:ext cx="5965901" cy="1434838"/>
            <a:chOff x="3591558" y="2356661"/>
            <a:chExt cx="5547762" cy="1166326"/>
          </a:xfrm>
        </p:grpSpPr>
        <p:grpSp>
          <p:nvGrpSpPr>
            <p:cNvPr id="11" name="Group 10"/>
            <p:cNvGrpSpPr/>
            <p:nvPr/>
          </p:nvGrpSpPr>
          <p:grpSpPr>
            <a:xfrm>
              <a:off x="4114800" y="2356661"/>
              <a:ext cx="5024520" cy="1166326"/>
              <a:chOff x="6062956" y="2638189"/>
              <a:chExt cx="2904357" cy="82721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399713" y="2638189"/>
                <a:ext cx="2567600" cy="82721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Informatics for Integrating Biology and the Bedside</a:t>
                </a:r>
                <a:r>
                  <a:rPr lang="en-US" sz="1600" dirty="0"/>
                  <a:t>  Identify sets of patients from integrated data sources at Dartmouth-Hitchcock</a:t>
                </a:r>
              </a:p>
              <a:p>
                <a:pPr algn="ctr"/>
                <a:r>
                  <a:rPr lang="en-US" sz="1600" i="1" dirty="0"/>
                  <a:t> (currently for cancer patients only)</a:t>
                </a:r>
              </a:p>
              <a:p>
                <a:pPr algn="ctr"/>
                <a:r>
                  <a:rPr lang="en-US" sz="1000" u="sng" dirty="0"/>
                  <a:t>https://synergy.dartmouth.edu/biomedical-informatics</a:t>
                </a:r>
              </a:p>
              <a:p>
                <a:pPr algn="ctr"/>
                <a:r>
                  <a:rPr lang="en-US" sz="1000" dirty="0"/>
                  <a:t>Tracy.Onega@Dartmouth.edu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062956" y="3050536"/>
                <a:ext cx="353172" cy="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https://synergy.dartmouth.edu/sites/default/files/logo_i2b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558" y="2938050"/>
              <a:ext cx="1105830" cy="504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ectangle 46"/>
          <p:cNvSpPr/>
          <p:nvPr/>
        </p:nvSpPr>
        <p:spPr>
          <a:xfrm>
            <a:off x="3071211" y="1127191"/>
            <a:ext cx="4868404" cy="8009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 </a:t>
            </a:r>
            <a:r>
              <a:rPr lang="en-US" sz="1600" b="1" dirty="0"/>
              <a:t>Center for Translational Population Research</a:t>
            </a:r>
          </a:p>
          <a:p>
            <a:pPr algn="ctr"/>
            <a:r>
              <a:rPr lang="en-US" sz="1600" dirty="0"/>
              <a:t> Assistance on using the extensive Medicare database</a:t>
            </a:r>
          </a:p>
          <a:p>
            <a:pPr algn="ctr"/>
            <a:r>
              <a:rPr lang="en-US" sz="1000" u="sng" dirty="0"/>
              <a:t>https://synergy.dartmouth.edu/ctpr</a:t>
            </a:r>
          </a:p>
          <a:p>
            <a:pPr algn="ctr"/>
            <a:r>
              <a:rPr lang="en-US" sz="1000" dirty="0"/>
              <a:t>Anna.Tosteson@Dartmouth.edu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03299" y="3548873"/>
            <a:ext cx="5884222" cy="1909516"/>
            <a:chOff x="2642716" y="3334187"/>
            <a:chExt cx="5884222" cy="1732722"/>
          </a:xfrm>
        </p:grpSpPr>
        <p:grpSp>
          <p:nvGrpSpPr>
            <p:cNvPr id="46" name="Group 45"/>
            <p:cNvGrpSpPr/>
            <p:nvPr/>
          </p:nvGrpSpPr>
          <p:grpSpPr>
            <a:xfrm>
              <a:off x="3762723" y="3334187"/>
              <a:ext cx="4764215" cy="1732722"/>
              <a:chOff x="4060131" y="3100435"/>
              <a:chExt cx="4764215" cy="173272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060131" y="3100435"/>
                <a:ext cx="4764215" cy="66002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e.g. DH Pathology Translational Research Laboratory </a:t>
                </a:r>
              </a:p>
              <a:p>
                <a:pPr algn="ctr"/>
                <a:r>
                  <a:rPr lang="en-US" sz="1000" u="sng" dirty="0"/>
                  <a:t>http://med.dartmouth-hitchcock.org/pathology/overview.html</a:t>
                </a:r>
              </a:p>
              <a:p>
                <a:pPr algn="ctr"/>
                <a:r>
                  <a:rPr lang="en-US" sz="1000" dirty="0" smtClean="0"/>
                  <a:t>Greg.Tsongalis@Hitchcock.org</a:t>
                </a:r>
                <a:endParaRPr lang="en-US" sz="10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078160" y="3837895"/>
                <a:ext cx="4746186" cy="99526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e.g. SYNERGY </a:t>
                </a:r>
                <a:r>
                  <a:rPr lang="en-US" sz="1600" b="1" dirty="0" err="1"/>
                  <a:t>Bioregistry</a:t>
                </a:r>
                <a:r>
                  <a:rPr lang="en-US" sz="1600" b="1" dirty="0"/>
                  <a:t> </a:t>
                </a:r>
                <a:r>
                  <a:rPr lang="en-US" sz="1600" b="1" dirty="0" smtClean="0"/>
                  <a:t>Core</a:t>
                </a:r>
              </a:p>
              <a:p>
                <a:pPr algn="ctr"/>
                <a:r>
                  <a:rPr lang="en-US" sz="1600" dirty="0" err="1" smtClean="0"/>
                  <a:t>Biosamples</a:t>
                </a:r>
                <a:r>
                  <a:rPr lang="en-US" sz="1600" dirty="0" smtClean="0"/>
                  <a:t> linked to metadata on lifestyle, exposures, and behavior</a:t>
                </a:r>
                <a:endParaRPr lang="en-US" sz="1600" dirty="0"/>
              </a:p>
              <a:p>
                <a:pPr algn="ctr"/>
                <a:r>
                  <a:rPr lang="en-US" sz="1000" u="sng" dirty="0" smtClean="0"/>
                  <a:t>https</a:t>
                </a:r>
                <a:r>
                  <a:rPr lang="en-US" sz="1000" u="sng" dirty="0"/>
                  <a:t>://synergy.dartmouth.edu/bioregistry</a:t>
                </a:r>
              </a:p>
              <a:p>
                <a:pPr algn="ctr"/>
                <a:r>
                  <a:rPr lang="en-US" sz="1000" dirty="0" smtClean="0"/>
                  <a:t>Margaret.Karagas@Dartmouth.edu</a:t>
                </a:r>
                <a:endParaRPr lang="en-US" sz="1000" dirty="0"/>
              </a:p>
            </p:txBody>
          </p:sp>
        </p:grpSp>
        <p:cxnSp>
          <p:nvCxnSpPr>
            <p:cNvPr id="6" name="Straight Connector 5"/>
            <p:cNvCxnSpPr>
              <a:endCxn id="14" idx="1"/>
            </p:cNvCxnSpPr>
            <p:nvPr/>
          </p:nvCxnSpPr>
          <p:spPr>
            <a:xfrm flipV="1">
              <a:off x="2642716" y="3664201"/>
              <a:ext cx="1120007" cy="407446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  <a:endCxn id="18" idx="1"/>
            </p:cNvCxnSpPr>
            <p:nvPr/>
          </p:nvCxnSpPr>
          <p:spPr>
            <a:xfrm>
              <a:off x="2660745" y="4071648"/>
              <a:ext cx="1120007" cy="49763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47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028" y="2621476"/>
            <a:ext cx="5742541" cy="3403618"/>
          </a:xfrm>
        </p:spPr>
        <p:txBody>
          <a:bodyPr>
            <a:normAutofit/>
          </a:bodyPr>
          <a:lstStyle/>
          <a:p>
            <a:r>
              <a:rPr lang="en-US" sz="2400" b="1" dirty="0"/>
              <a:t>4. What specific scientific objectives or “Aims” will help answer this research question? </a:t>
            </a:r>
          </a:p>
          <a:p>
            <a:pPr lvl="1"/>
            <a:r>
              <a:rPr lang="en-US" sz="2000" dirty="0"/>
              <a:t>These scientific objectives are often called “</a:t>
            </a:r>
            <a:r>
              <a:rPr lang="en-US" sz="2000" b="1" dirty="0"/>
              <a:t>Specific Aims</a:t>
            </a:r>
            <a:r>
              <a:rPr lang="en-US" sz="2000" dirty="0"/>
              <a:t>” when you are applying for grant funding</a:t>
            </a:r>
          </a:p>
          <a:p>
            <a:pPr lvl="1"/>
            <a:r>
              <a:rPr lang="en-US" sz="1600" dirty="0"/>
              <a:t>e.g. Specific Aim 1. Compare survival time of patients newly diagnosed with </a:t>
            </a:r>
            <a:r>
              <a:rPr lang="en-US" sz="1600" i="1" dirty="0"/>
              <a:t>(disease) </a:t>
            </a:r>
            <a:r>
              <a:rPr lang="en-US" sz="1600" dirty="0"/>
              <a:t>who are randomized to</a:t>
            </a:r>
            <a:r>
              <a:rPr lang="en-US" sz="1600" i="1" dirty="0"/>
              <a:t> </a:t>
            </a:r>
            <a:r>
              <a:rPr lang="en-US" sz="1600" dirty="0"/>
              <a:t>drug </a:t>
            </a:r>
            <a:r>
              <a:rPr lang="en-US" sz="1600" i="1" dirty="0"/>
              <a:t>x,</a:t>
            </a:r>
            <a:r>
              <a:rPr lang="en-US" sz="1600" dirty="0"/>
              <a:t> compared to placebo.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9569" y="3142650"/>
            <a:ext cx="2860397" cy="17172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SYNERGY Research Development Workshop</a:t>
            </a:r>
          </a:p>
          <a:p>
            <a:pPr algn="ctr"/>
            <a:r>
              <a:rPr lang="en-US" dirty="0"/>
              <a:t>Tutorial </a:t>
            </a:r>
          </a:p>
          <a:p>
            <a:pPr algn="ctr"/>
            <a:r>
              <a:rPr lang="en-US" sz="1050" u="sng" dirty="0"/>
              <a:t>https://synergy.dartmouth.edu/research-development-workshop</a:t>
            </a:r>
          </a:p>
          <a:p>
            <a:pPr algn="ctr"/>
            <a:r>
              <a:rPr lang="en-US" sz="1050" dirty="0"/>
              <a:t>Angeline.Andrew@Dartmouth.edu</a:t>
            </a:r>
          </a:p>
        </p:txBody>
      </p:sp>
      <p:sp>
        <p:nvSpPr>
          <p:cNvPr id="5" name="Cloud 4"/>
          <p:cNvSpPr/>
          <p:nvPr/>
        </p:nvSpPr>
        <p:spPr>
          <a:xfrm>
            <a:off x="94400" y="128649"/>
            <a:ext cx="4651871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400" dirty="0"/>
              <a:t>Lecture: </a:t>
            </a:r>
            <a:r>
              <a:rPr lang="en-US" sz="1400" b="1" dirty="0"/>
              <a:t>Developing research questions, aims &amp; hypotheses</a:t>
            </a:r>
            <a:r>
              <a:rPr lang="en-US" sz="1400" dirty="0"/>
              <a:t> </a:t>
            </a:r>
            <a:r>
              <a:rPr lang="en-US" sz="1000" u="sng" dirty="0"/>
              <a:t>https://ilearn.tuftsctsi.org/account/login.aspx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347028" y="5506563"/>
            <a:ext cx="1395506" cy="1037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Scientific Mentor</a:t>
            </a:r>
          </a:p>
        </p:txBody>
      </p:sp>
      <p:sp>
        <p:nvSpPr>
          <p:cNvPr id="7" name="Cloud 6"/>
          <p:cNvSpPr/>
          <p:nvPr/>
        </p:nvSpPr>
        <p:spPr>
          <a:xfrm>
            <a:off x="2830882" y="544561"/>
            <a:ext cx="6212635" cy="18621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u="sng" dirty="0"/>
          </a:p>
          <a:p>
            <a:r>
              <a:rPr lang="en-US" sz="1400" b="1" dirty="0"/>
              <a:t>Examples of “Specific Aims” pages for a grant: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u="sng" dirty="0"/>
              <a:t>https://accelerate.ucsf.edu/files/TICR_GrantWritingPt3Examples.pdf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u="sng" dirty="0"/>
              <a:t>http://www.biosciencewriters.com/NIH-Grant-Applications-The-Anatomy-of-a-Specific-Aims-Page.aspx</a:t>
            </a:r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C87D47-FBC6-4C13-AE7F-3BBC7DC8C707}"/>
              </a:ext>
            </a:extLst>
          </p:cNvPr>
          <p:cNvSpPr/>
          <p:nvPr/>
        </p:nvSpPr>
        <p:spPr>
          <a:xfrm>
            <a:off x="6323224" y="4942647"/>
            <a:ext cx="2393085" cy="17905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SYNERGY Biostatistics, Epidemiology and Research Design Core</a:t>
            </a:r>
          </a:p>
          <a:p>
            <a:pPr algn="ctr"/>
            <a:r>
              <a:rPr lang="en-US" sz="1600" dirty="0" smtClean="0"/>
              <a:t>Revise Specific Aims</a:t>
            </a:r>
          </a:p>
          <a:p>
            <a:pPr algn="ctr"/>
            <a:r>
              <a:rPr lang="en-US" sz="1050" u="sng" dirty="0" smtClean="0"/>
              <a:t>https</a:t>
            </a:r>
            <a:r>
              <a:rPr lang="en-US" sz="1050" u="sng" dirty="0"/>
              <a:t>://synergy.dartmouth.edu/research-design-and-epidemiology</a:t>
            </a:r>
          </a:p>
          <a:p>
            <a:pPr algn="ctr"/>
            <a:r>
              <a:rPr lang="en-US" sz="1050" dirty="0" smtClean="0"/>
              <a:t>Brock.Christensen@Dartmouth.edu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768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42" y="1173633"/>
            <a:ext cx="5682942" cy="5575611"/>
          </a:xfrm>
        </p:spPr>
        <p:txBody>
          <a:bodyPr>
            <a:normAutofit/>
          </a:bodyPr>
          <a:lstStyle/>
          <a:p>
            <a:r>
              <a:rPr lang="en-US" sz="2000" b="1" dirty="0"/>
              <a:t>5. Identify the Study Design that can answer your Research Question</a:t>
            </a:r>
          </a:p>
          <a:p>
            <a:pPr lvl="1"/>
            <a:r>
              <a:rPr lang="en-US" sz="1800" dirty="0"/>
              <a:t>Think “</a:t>
            </a:r>
            <a:r>
              <a:rPr lang="en-US" sz="1800" b="1" u="sng" dirty="0"/>
              <a:t>P I C O</a:t>
            </a:r>
            <a:r>
              <a:rPr lang="en-US" sz="1800" b="1" dirty="0"/>
              <a:t>”:</a:t>
            </a:r>
          </a:p>
          <a:p>
            <a:pPr lvl="2"/>
            <a:r>
              <a:rPr lang="en-US" b="1" u="sng" dirty="0"/>
              <a:t>P</a:t>
            </a:r>
            <a:r>
              <a:rPr lang="en-US" sz="1800" dirty="0"/>
              <a:t>articipant selection: </a:t>
            </a:r>
          </a:p>
          <a:p>
            <a:pPr lvl="3"/>
            <a:r>
              <a:rPr lang="en-US" sz="1600" dirty="0"/>
              <a:t>Organism strain &amp; model design, or participant source</a:t>
            </a:r>
          </a:p>
          <a:p>
            <a:pPr lvl="3"/>
            <a:r>
              <a:rPr lang="en-US" sz="1600" dirty="0"/>
              <a:t>Define Inclusion / Exclusion criteria</a:t>
            </a:r>
          </a:p>
          <a:p>
            <a:pPr lvl="2"/>
            <a:r>
              <a:rPr lang="en-US" b="1" u="sng" dirty="0"/>
              <a:t>I</a:t>
            </a:r>
            <a:r>
              <a:rPr lang="en-US" sz="1800" dirty="0"/>
              <a:t>ntervention or Exposure(s</a:t>
            </a:r>
            <a:r>
              <a:rPr lang="en-US" sz="1600" dirty="0"/>
              <a:t>): e.g. drug treatment </a:t>
            </a:r>
          </a:p>
          <a:p>
            <a:pPr lvl="2"/>
            <a:r>
              <a:rPr lang="en-US" b="1" u="sng" dirty="0"/>
              <a:t>C</a:t>
            </a:r>
            <a:r>
              <a:rPr lang="en-US" sz="1800" dirty="0"/>
              <a:t>omparison: </a:t>
            </a:r>
            <a:r>
              <a:rPr lang="en-US" sz="1600" dirty="0"/>
              <a:t>e.g. within subjects over time, or between exposed / unexposed groups?</a:t>
            </a:r>
          </a:p>
          <a:p>
            <a:pPr lvl="2"/>
            <a:r>
              <a:rPr lang="en-US" b="1" u="sng" dirty="0"/>
              <a:t>O</a:t>
            </a:r>
            <a:r>
              <a:rPr lang="en-US" sz="1800" dirty="0"/>
              <a:t>utcome(s): </a:t>
            </a:r>
          </a:p>
          <a:p>
            <a:pPr lvl="3"/>
            <a:r>
              <a:rPr lang="en-US" sz="1400" dirty="0"/>
              <a:t>primary outcome? (e.g. survival time) </a:t>
            </a:r>
          </a:p>
          <a:p>
            <a:pPr lvl="3"/>
            <a:r>
              <a:rPr lang="en-US" sz="1400" dirty="0"/>
              <a:t>Secondary outcome?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 </a:t>
            </a:r>
            <a:r>
              <a:rPr lang="en-US" sz="1600" dirty="0"/>
              <a:t>Are you interested in real-world/‘usual’ conditions, or ‘ideal’ conditions?</a:t>
            </a:r>
          </a:p>
          <a:p>
            <a:pPr lvl="1"/>
            <a:r>
              <a:rPr lang="en-US" sz="1600" dirty="0"/>
              <a:t>Observational study or intervention study?</a:t>
            </a:r>
          </a:p>
          <a:p>
            <a:pPr lvl="1"/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6052784" y="2314222"/>
            <a:ext cx="2772243" cy="20970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SYNERGY Biostatistics, Epidemiology and Research Design Core</a:t>
            </a:r>
          </a:p>
          <a:p>
            <a:pPr algn="ctr"/>
            <a:r>
              <a:rPr lang="en-US" sz="1600" dirty="0"/>
              <a:t>Overall study design and methods</a:t>
            </a:r>
            <a:endParaRPr lang="en-US" sz="1600" b="1" dirty="0"/>
          </a:p>
          <a:p>
            <a:pPr algn="ctr"/>
            <a:r>
              <a:rPr lang="en-US" sz="1050" u="sng" dirty="0"/>
              <a:t>https://synergy.dartmouth.edu/research-design-and-epidemiology</a:t>
            </a:r>
          </a:p>
          <a:p>
            <a:pPr algn="ctr"/>
            <a:r>
              <a:rPr lang="en-US" sz="1050" dirty="0"/>
              <a:t>Brock.Christensen@Dartmouth.edu</a:t>
            </a:r>
          </a:p>
          <a:p>
            <a:pPr algn="ctr"/>
            <a:r>
              <a:rPr lang="en-US" sz="1050" dirty="0"/>
              <a:t>Tor.Tosteson@Dartmouth.edu</a:t>
            </a:r>
          </a:p>
        </p:txBody>
      </p:sp>
      <p:sp>
        <p:nvSpPr>
          <p:cNvPr id="10" name="Cloud 9"/>
          <p:cNvSpPr/>
          <p:nvPr/>
        </p:nvSpPr>
        <p:spPr>
          <a:xfrm>
            <a:off x="94400" y="128649"/>
            <a:ext cx="4651871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400" dirty="0"/>
              <a:t>Lecture: Experimental and observational study design </a:t>
            </a:r>
            <a:r>
              <a:rPr lang="en-US" sz="1000" u="sng" dirty="0"/>
              <a:t>https://ilearn.tuftsctsi.org/account/login.aspx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6160837" y="5958717"/>
            <a:ext cx="2812970" cy="6800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0" dirty="0">
                <a:solidFill>
                  <a:schemeClr val="bg1"/>
                </a:solidFill>
                <a:effectLst/>
              </a:rPr>
              <a:t>SYNERGY Imaging Sciences Group-</a:t>
            </a:r>
            <a:r>
              <a:rPr lang="en-US" sz="1200" dirty="0"/>
              <a:t> </a:t>
            </a:r>
          </a:p>
          <a:p>
            <a:pPr algn="ctr"/>
            <a:r>
              <a:rPr lang="en-US" sz="1200" dirty="0"/>
              <a:t>study design specialized for image analysis</a:t>
            </a:r>
          </a:p>
          <a:p>
            <a:pPr algn="ctr"/>
            <a:r>
              <a:rPr lang="en-US" sz="1200" dirty="0"/>
              <a:t> (e.g. MRI, DTI, EEG, TMS) </a:t>
            </a:r>
          </a:p>
          <a:p>
            <a:pPr algn="ctr"/>
            <a:r>
              <a:rPr lang="en-US" sz="1000" dirty="0"/>
              <a:t>wishart@dartmouth.edu</a:t>
            </a:r>
            <a:endParaRPr lang="en-US" sz="1000" u="sng" dirty="0"/>
          </a:p>
        </p:txBody>
      </p:sp>
    </p:spTree>
    <p:extLst>
      <p:ext uri="{BB962C8B-B14F-4D97-AF65-F5344CB8AC3E}">
        <p14:creationId xmlns:p14="http://schemas.microsoft.com/office/powerpoint/2010/main" val="42639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9290" y="46985"/>
            <a:ext cx="7886700" cy="1054806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+mn-lt"/>
                <a:cs typeface="Arial" panose="020B0604020202020204" pitchFamily="34" charset="0"/>
              </a:rPr>
              <a:t>Summarize the motivation and Specific Aims of the project on the 1st page of your grant proposal.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97746" y="1484314"/>
            <a:ext cx="4277783" cy="4351338"/>
          </a:xfrm>
        </p:spPr>
        <p:txBody>
          <a:bodyPr>
            <a:normAutofit/>
          </a:bodyPr>
          <a:lstStyle/>
          <a:p>
            <a:r>
              <a:rPr lang="en-US" dirty="0"/>
              <a:t>E.g. The first page dissected by color: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05351" y="1665611"/>
            <a:ext cx="3886200" cy="478034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Where are we now?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Current knowledge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Identify the Gap or unmet “critical need” </a:t>
            </a:r>
          </a:p>
          <a:p>
            <a:r>
              <a:rPr lang="en-US" dirty="0"/>
              <a:t>What needs to be done to fill this gap?</a:t>
            </a:r>
          </a:p>
          <a:p>
            <a:pPr lvl="1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term goal</a:t>
            </a:r>
          </a:p>
          <a:p>
            <a:r>
              <a:rPr lang="en-US" dirty="0"/>
              <a:t>Why are we the ones to address this need?</a:t>
            </a:r>
          </a:p>
          <a:p>
            <a:pPr lvl="1"/>
            <a:r>
              <a:rPr lang="en-US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features of team or resource</a:t>
            </a:r>
          </a:p>
          <a:p>
            <a:r>
              <a:rPr lang="en-US" dirty="0"/>
              <a:t>What can we do now?</a:t>
            </a:r>
          </a:p>
          <a:p>
            <a:pPr lvl="1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 in this application</a:t>
            </a:r>
          </a:p>
          <a:p>
            <a:pPr lvl="1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hypothesis</a:t>
            </a:r>
          </a:p>
          <a:p>
            <a:pPr lvl="1"/>
            <a:r>
              <a:rPr lang="en-US" b="1" dirty="0"/>
              <a:t>Specific Aims</a:t>
            </a:r>
          </a:p>
          <a:p>
            <a:pPr lvl="2"/>
            <a:r>
              <a:rPr lang="en-US" b="1" dirty="0"/>
              <a:t>“To identify the …”</a:t>
            </a:r>
          </a:p>
          <a:p>
            <a:pPr lvl="2"/>
            <a:r>
              <a:rPr lang="en-US" b="1" dirty="0"/>
              <a:t>“To assess the …”</a:t>
            </a:r>
          </a:p>
          <a:p>
            <a:r>
              <a:rPr lang="en-US" dirty="0"/>
              <a:t>What is the payoff?</a:t>
            </a:r>
          </a:p>
          <a:p>
            <a:pPr lvl="1"/>
            <a:r>
              <a:rPr lang="en-US" dirty="0">
                <a:solidFill>
                  <a:srgbClr val="FF00FF"/>
                </a:solidFill>
              </a:rPr>
              <a:t>Expected outcomes</a:t>
            </a:r>
          </a:p>
          <a:p>
            <a:pPr lvl="1"/>
            <a:r>
              <a:rPr lang="en-US" dirty="0">
                <a:solidFill>
                  <a:srgbClr val="FF00FF"/>
                </a:solidFill>
              </a:rPr>
              <a:t>Positive impact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96" y="2350959"/>
            <a:ext cx="2582805" cy="32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6101</TotalTime>
  <Words>1970</Words>
  <Application>Microsoft Office PowerPoint</Application>
  <PresentationFormat>On-screen Show (4:3)</PresentationFormat>
  <Paragraphs>383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MS Mincho</vt:lpstr>
      <vt:lpstr>Times New Roman</vt:lpstr>
      <vt:lpstr>Office Theme</vt:lpstr>
      <vt:lpstr>Trails to Translational Research: </vt:lpstr>
      <vt:lpstr>Overview: 10 steps to designing your research project</vt:lpstr>
      <vt:lpstr>PowerPoint Presentation</vt:lpstr>
      <vt:lpstr>PowerPoint Presentation</vt:lpstr>
      <vt:lpstr>Departmental Research Liaisons:</vt:lpstr>
      <vt:lpstr>3. How can your ‘Research Question’ be answered most efficiently? </vt:lpstr>
      <vt:lpstr>PowerPoint Presentation</vt:lpstr>
      <vt:lpstr>PowerPoint Presentation</vt:lpstr>
      <vt:lpstr>Summarize the motivation and Specific Aims of the project on the 1st page of your grant proposal.</vt:lpstr>
      <vt:lpstr>PowerPoint Presentation</vt:lpstr>
      <vt:lpstr>PowerPoint Presentation</vt:lpstr>
      <vt:lpstr>PowerPoint Presentation</vt:lpstr>
      <vt:lpstr>PowerPoint Presentation</vt:lpstr>
      <vt:lpstr>10. Write and submit your Research Protocol for internal review  </vt:lpstr>
      <vt:lpstr>Summary: 10 steps to designing your research project</vt:lpstr>
      <vt:lpstr>Applying for grant funding? </vt:lpstr>
      <vt:lpstr>Human subjects research - considerations -</vt:lpstr>
      <vt:lpstr>Clinical trial - considerations -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Angeline Andrew</dc:creator>
  <cp:lastModifiedBy>Angeline Andrew</cp:lastModifiedBy>
  <cp:revision>281</cp:revision>
  <dcterms:created xsi:type="dcterms:W3CDTF">2017-07-05T12:18:15Z</dcterms:created>
  <dcterms:modified xsi:type="dcterms:W3CDTF">2017-11-06T19:33:07Z</dcterms:modified>
</cp:coreProperties>
</file>