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0" r:id="rId2"/>
  </p:sldMasterIdLst>
  <p:notesMasterIdLst>
    <p:notesMasterId r:id="rId25"/>
  </p:notesMasterIdLst>
  <p:sldIdLst>
    <p:sldId id="256" r:id="rId3"/>
    <p:sldId id="258" r:id="rId4"/>
    <p:sldId id="314" r:id="rId5"/>
    <p:sldId id="284" r:id="rId6"/>
    <p:sldId id="265" r:id="rId7"/>
    <p:sldId id="303" r:id="rId8"/>
    <p:sldId id="310" r:id="rId9"/>
    <p:sldId id="259" r:id="rId10"/>
    <p:sldId id="317" r:id="rId11"/>
    <p:sldId id="319" r:id="rId12"/>
    <p:sldId id="263" r:id="rId13"/>
    <p:sldId id="322" r:id="rId14"/>
    <p:sldId id="264" r:id="rId15"/>
    <p:sldId id="315" r:id="rId16"/>
    <p:sldId id="320" r:id="rId17"/>
    <p:sldId id="326" r:id="rId18"/>
    <p:sldId id="280" r:id="rId19"/>
    <p:sldId id="269" r:id="rId20"/>
    <p:sldId id="308" r:id="rId21"/>
    <p:sldId id="279" r:id="rId22"/>
    <p:sldId id="321" r:id="rId23"/>
    <p:sldId id="32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alue, Shontay" initials="DS" lastIdx="5" clrIdx="0">
    <p:extLst>
      <p:ext uri="{19B8F6BF-5375-455C-9EA6-DF929625EA0E}">
        <p15:presenceInfo xmlns:p15="http://schemas.microsoft.com/office/powerpoint/2012/main" userId="S::sdelalue@ad.brown.edu::d49ab336-8f72-4c7a-b4c2-3d68897975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9186"/>
    <a:srgbClr val="FD65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2" autoAdjust="0"/>
    <p:restoredTop sz="83280" autoAdjust="0"/>
  </p:normalViewPr>
  <p:slideViewPr>
    <p:cSldViewPr snapToGrid="0">
      <p:cViewPr varScale="1">
        <p:scale>
          <a:sx n="95" d="100"/>
          <a:sy n="95" d="100"/>
        </p:scale>
        <p:origin x="8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74F96-B936-5841-9F51-E7645A30A43A}"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DFB21A80-4AD0-FA4E-98C1-A335955DB602}">
      <dgm:prSet custT="1"/>
      <dgm:spPr>
        <a:solidFill>
          <a:schemeClr val="accent6">
            <a:lumMod val="50000"/>
          </a:schemeClr>
        </a:solidFill>
      </dgm:spPr>
      <dgm:t>
        <a:bodyPr/>
        <a:lstStyle/>
        <a:p>
          <a:r>
            <a:rPr lang="en-US" sz="2400" b="1" dirty="0"/>
            <a:t>First Impressions &amp; Snap Judgments</a:t>
          </a:r>
          <a:r>
            <a:rPr lang="en-US" sz="2400" dirty="0"/>
            <a:t> </a:t>
          </a:r>
        </a:p>
      </dgm:t>
    </dgm:pt>
    <dgm:pt modelId="{BB244017-73BD-D545-A7B7-E9EC3C5FDDB5}" type="parTrans" cxnId="{31BD6D4A-1263-6F4D-B8AE-0297D0C7A399}">
      <dgm:prSet/>
      <dgm:spPr/>
      <dgm:t>
        <a:bodyPr/>
        <a:lstStyle/>
        <a:p>
          <a:endParaRPr lang="en-US" sz="2000"/>
        </a:p>
      </dgm:t>
    </dgm:pt>
    <dgm:pt modelId="{18135D06-349C-E64F-8A99-FD97414C7235}" type="sibTrans" cxnId="{31BD6D4A-1263-6F4D-B8AE-0297D0C7A399}">
      <dgm:prSet/>
      <dgm:spPr/>
      <dgm:t>
        <a:bodyPr/>
        <a:lstStyle/>
        <a:p>
          <a:endParaRPr lang="en-US" sz="2000"/>
        </a:p>
      </dgm:t>
    </dgm:pt>
    <dgm:pt modelId="{692EC144-AC67-A74B-BD94-A241E5C14844}">
      <dgm:prSet custT="1"/>
      <dgm:spPr/>
      <dgm:t>
        <a:bodyPr/>
        <a:lstStyle/>
        <a:p>
          <a:r>
            <a:rPr lang="en-US" sz="1600" dirty="0"/>
            <a:t>This is the tendency to form first impressions or make a quick or “snap” judgment of applicants and let that affect how you rate their responses.</a:t>
          </a:r>
        </a:p>
      </dgm:t>
    </dgm:pt>
    <dgm:pt modelId="{48473F5B-68D2-CD4B-BA70-762C5D09A4EC}" type="parTrans" cxnId="{9A98E96A-511C-EA4A-9526-FFE4C74461AE}">
      <dgm:prSet/>
      <dgm:spPr/>
      <dgm:t>
        <a:bodyPr/>
        <a:lstStyle/>
        <a:p>
          <a:endParaRPr lang="en-US" sz="2000"/>
        </a:p>
      </dgm:t>
    </dgm:pt>
    <dgm:pt modelId="{286E306C-F5AE-AE48-B3FA-7F63972777B9}" type="sibTrans" cxnId="{9A98E96A-511C-EA4A-9526-FFE4C74461AE}">
      <dgm:prSet/>
      <dgm:spPr/>
      <dgm:t>
        <a:bodyPr/>
        <a:lstStyle/>
        <a:p>
          <a:endParaRPr lang="en-US" sz="2000"/>
        </a:p>
      </dgm:t>
    </dgm:pt>
    <dgm:pt modelId="{1A9FDFDA-5FC2-DF41-A581-C172EBD00BC4}">
      <dgm:prSet custT="1"/>
      <dgm:spPr>
        <a:solidFill>
          <a:schemeClr val="accent6">
            <a:lumMod val="50000"/>
          </a:schemeClr>
        </a:solidFill>
      </dgm:spPr>
      <dgm:t>
        <a:bodyPr/>
        <a:lstStyle/>
        <a:p>
          <a:r>
            <a:rPr lang="en-US" sz="2400" b="1"/>
            <a:t>“Halo” and “Horn” effects</a:t>
          </a:r>
          <a:r>
            <a:rPr lang="en-US" sz="2400"/>
            <a:t>  </a:t>
          </a:r>
        </a:p>
      </dgm:t>
    </dgm:pt>
    <dgm:pt modelId="{2A743E1D-3315-9D41-91F6-FF6DBEE911B6}" type="parTrans" cxnId="{7097978D-FAC3-7547-8131-65D7060D88CB}">
      <dgm:prSet/>
      <dgm:spPr/>
      <dgm:t>
        <a:bodyPr/>
        <a:lstStyle/>
        <a:p>
          <a:endParaRPr lang="en-US" sz="2000"/>
        </a:p>
      </dgm:t>
    </dgm:pt>
    <dgm:pt modelId="{F476BC68-674D-8348-83FB-30742AABF70B}" type="sibTrans" cxnId="{7097978D-FAC3-7547-8131-65D7060D88CB}">
      <dgm:prSet/>
      <dgm:spPr/>
      <dgm:t>
        <a:bodyPr/>
        <a:lstStyle/>
        <a:p>
          <a:endParaRPr lang="en-US" sz="2000"/>
        </a:p>
      </dgm:t>
    </dgm:pt>
    <dgm:pt modelId="{80FAE36F-92F3-214D-B49E-EEB4A7193383}">
      <dgm:prSet custT="1"/>
      <dgm:spPr/>
      <dgm:t>
        <a:bodyPr/>
        <a:lstStyle/>
        <a:p>
          <a:r>
            <a:rPr lang="en-US" sz="1600" dirty="0"/>
            <a:t>The tendency to rely on one good (halo) or one bad (horn) response to influence the evaluation of all other responses of that applicant.</a:t>
          </a:r>
        </a:p>
      </dgm:t>
    </dgm:pt>
    <dgm:pt modelId="{87D41806-FA20-2C4C-9BBD-F684313438A9}" type="parTrans" cxnId="{252C70E4-89D1-BD41-B989-3A5A03115D43}">
      <dgm:prSet/>
      <dgm:spPr/>
      <dgm:t>
        <a:bodyPr/>
        <a:lstStyle/>
        <a:p>
          <a:endParaRPr lang="en-US" sz="2000"/>
        </a:p>
      </dgm:t>
    </dgm:pt>
    <dgm:pt modelId="{3BAE5383-A986-C749-A2B0-F90DCAA42D1F}" type="sibTrans" cxnId="{252C70E4-89D1-BD41-B989-3A5A03115D43}">
      <dgm:prSet/>
      <dgm:spPr/>
      <dgm:t>
        <a:bodyPr/>
        <a:lstStyle/>
        <a:p>
          <a:endParaRPr lang="en-US" sz="2000"/>
        </a:p>
      </dgm:t>
    </dgm:pt>
    <dgm:pt modelId="{50AF15BB-395D-1F4E-9F0E-A6F1560D03DE}">
      <dgm:prSet custT="1"/>
      <dgm:spPr>
        <a:solidFill>
          <a:schemeClr val="accent6">
            <a:lumMod val="50000"/>
          </a:schemeClr>
        </a:solidFill>
      </dgm:spPr>
      <dgm:t>
        <a:bodyPr/>
        <a:lstStyle/>
        <a:p>
          <a:r>
            <a:rPr lang="en-US" sz="2400" b="1"/>
            <a:t>Contrast effect</a:t>
          </a:r>
          <a:r>
            <a:rPr lang="en-US" sz="2400"/>
            <a:t> </a:t>
          </a:r>
        </a:p>
      </dgm:t>
    </dgm:pt>
    <dgm:pt modelId="{75C767E2-2655-4041-954A-2BCBAF82FFDE}" type="parTrans" cxnId="{976C7534-5985-FC43-900B-2C5EF24D6F3D}">
      <dgm:prSet/>
      <dgm:spPr/>
      <dgm:t>
        <a:bodyPr/>
        <a:lstStyle/>
        <a:p>
          <a:endParaRPr lang="en-US" sz="2000"/>
        </a:p>
      </dgm:t>
    </dgm:pt>
    <dgm:pt modelId="{C33A277B-DC96-F045-8DA4-D7EF7C01E2C3}" type="sibTrans" cxnId="{976C7534-5985-FC43-900B-2C5EF24D6F3D}">
      <dgm:prSet/>
      <dgm:spPr/>
      <dgm:t>
        <a:bodyPr/>
        <a:lstStyle/>
        <a:p>
          <a:endParaRPr lang="en-US" sz="2000"/>
        </a:p>
      </dgm:t>
    </dgm:pt>
    <dgm:pt modelId="{D546A4B4-A6EC-EB48-8B86-F25455CBB992}">
      <dgm:prSet custT="1"/>
      <dgm:spPr/>
      <dgm:t>
        <a:bodyPr/>
        <a:lstStyle/>
        <a:p>
          <a:r>
            <a:rPr lang="en-US" sz="1600" dirty="0"/>
            <a:t>This is the tendency to assess an applicant in comparison to the performance of a previous applicant.  Be sure to evaluate applicants independently, based on the responses and qualifications being assessed.</a:t>
          </a:r>
        </a:p>
      </dgm:t>
    </dgm:pt>
    <dgm:pt modelId="{33014FFF-BF9C-D54F-AB4E-F81BC4249230}" type="parTrans" cxnId="{6A94B985-9FB3-4D46-83E3-1DE95204D2EE}">
      <dgm:prSet/>
      <dgm:spPr/>
      <dgm:t>
        <a:bodyPr/>
        <a:lstStyle/>
        <a:p>
          <a:endParaRPr lang="en-US" sz="2000"/>
        </a:p>
      </dgm:t>
    </dgm:pt>
    <dgm:pt modelId="{0CAEB8A4-D827-3C48-8667-151A0DBAAB77}" type="sibTrans" cxnId="{6A94B985-9FB3-4D46-83E3-1DE95204D2EE}">
      <dgm:prSet/>
      <dgm:spPr/>
      <dgm:t>
        <a:bodyPr/>
        <a:lstStyle/>
        <a:p>
          <a:endParaRPr lang="en-US" sz="2000"/>
        </a:p>
      </dgm:t>
    </dgm:pt>
    <dgm:pt modelId="{7783860C-1D58-4C42-BBD4-3AEFCD6AEFB6}">
      <dgm:prSet custT="1"/>
      <dgm:spPr>
        <a:solidFill>
          <a:schemeClr val="accent6">
            <a:lumMod val="50000"/>
          </a:schemeClr>
        </a:solidFill>
      </dgm:spPr>
      <dgm:t>
        <a:bodyPr/>
        <a:lstStyle/>
        <a:p>
          <a:r>
            <a:rPr lang="en-US" sz="2400" b="1"/>
            <a:t>Stereotypes</a:t>
          </a:r>
          <a:r>
            <a:rPr lang="en-US" sz="2400"/>
            <a:t> </a:t>
          </a:r>
        </a:p>
      </dgm:t>
    </dgm:pt>
    <dgm:pt modelId="{BDE2E232-A721-9745-8277-10C09A279A0C}" type="parTrans" cxnId="{889E2895-7ACF-3B4A-9975-F363AE46B037}">
      <dgm:prSet/>
      <dgm:spPr/>
      <dgm:t>
        <a:bodyPr/>
        <a:lstStyle/>
        <a:p>
          <a:endParaRPr lang="en-US" sz="2000"/>
        </a:p>
      </dgm:t>
    </dgm:pt>
    <dgm:pt modelId="{4FC1308F-D496-884C-8473-BCBFB5569D3F}" type="sibTrans" cxnId="{889E2895-7ACF-3B4A-9975-F363AE46B037}">
      <dgm:prSet/>
      <dgm:spPr/>
      <dgm:t>
        <a:bodyPr/>
        <a:lstStyle/>
        <a:p>
          <a:endParaRPr lang="en-US" sz="2000"/>
        </a:p>
      </dgm:t>
    </dgm:pt>
    <dgm:pt modelId="{DBAF256A-ACAB-FF49-8F57-B0D584B52F3A}">
      <dgm:prSet custT="1"/>
      <dgm:spPr/>
      <dgm:t>
        <a:bodyPr/>
        <a:lstStyle/>
        <a:p>
          <a:r>
            <a:rPr lang="en-US" sz="1600" dirty="0"/>
            <a:t>Stereotyping is often based on demographics such as sex, race, ethnicity, or age, but can also involve other variables such as degree of education, number of jobs held, etc.</a:t>
          </a:r>
        </a:p>
      </dgm:t>
    </dgm:pt>
    <dgm:pt modelId="{4675BB2C-38D6-AB4E-93A6-1B3FCF09BD11}" type="parTrans" cxnId="{06588324-5A98-114F-909D-81E1D1A7928B}">
      <dgm:prSet/>
      <dgm:spPr/>
      <dgm:t>
        <a:bodyPr/>
        <a:lstStyle/>
        <a:p>
          <a:endParaRPr lang="en-US" sz="2000"/>
        </a:p>
      </dgm:t>
    </dgm:pt>
    <dgm:pt modelId="{A16794B8-61F7-6F4B-837C-08D5C391752C}" type="sibTrans" cxnId="{06588324-5A98-114F-909D-81E1D1A7928B}">
      <dgm:prSet/>
      <dgm:spPr/>
      <dgm:t>
        <a:bodyPr/>
        <a:lstStyle/>
        <a:p>
          <a:endParaRPr lang="en-US" sz="2000"/>
        </a:p>
      </dgm:t>
    </dgm:pt>
    <dgm:pt modelId="{19976417-72B3-BC4F-B3AE-D5E9A2313C86}">
      <dgm:prSet custT="1"/>
      <dgm:spPr>
        <a:solidFill>
          <a:schemeClr val="accent6">
            <a:lumMod val="50000"/>
          </a:schemeClr>
        </a:solidFill>
      </dgm:spPr>
      <dgm:t>
        <a:bodyPr/>
        <a:lstStyle/>
        <a:p>
          <a:r>
            <a:rPr lang="en-US" sz="2400" b="1" dirty="0"/>
            <a:t>Similar-to-me or Projection</a:t>
          </a:r>
        </a:p>
      </dgm:t>
    </dgm:pt>
    <dgm:pt modelId="{B5FA89B3-7102-4B44-B4FA-F445963E5A80}" type="parTrans" cxnId="{2C417CFC-1262-8548-B67F-C0AA19208DC2}">
      <dgm:prSet/>
      <dgm:spPr/>
      <dgm:t>
        <a:bodyPr/>
        <a:lstStyle/>
        <a:p>
          <a:endParaRPr lang="en-US" sz="2000"/>
        </a:p>
      </dgm:t>
    </dgm:pt>
    <dgm:pt modelId="{C0F7FBDA-3E91-1544-87F0-74A8E7B96F1A}" type="sibTrans" cxnId="{2C417CFC-1262-8548-B67F-C0AA19208DC2}">
      <dgm:prSet/>
      <dgm:spPr/>
      <dgm:t>
        <a:bodyPr/>
        <a:lstStyle/>
        <a:p>
          <a:endParaRPr lang="en-US" sz="2000"/>
        </a:p>
      </dgm:t>
    </dgm:pt>
    <dgm:pt modelId="{AC1121FF-B9D5-C142-B684-E51E51613EAD}">
      <dgm:prSet custT="1"/>
      <dgm:spPr/>
      <dgm:t>
        <a:bodyPr/>
        <a:lstStyle/>
        <a:p>
          <a:r>
            <a:rPr lang="en-US" sz="1600" dirty="0"/>
            <a:t>An applicant is given more favorable evaluations than warranted because of a similarity to the panelist in some way. The reverse can also occur where an applicant is given less favorable evaluations than warranted, because of perceived differences.</a:t>
          </a:r>
        </a:p>
      </dgm:t>
    </dgm:pt>
    <dgm:pt modelId="{4C90BBEE-8B29-8B4A-958E-E02F12A3568F}" type="parTrans" cxnId="{FCCC31A3-E2CC-B041-8073-A2FCD3CF5202}">
      <dgm:prSet/>
      <dgm:spPr/>
      <dgm:t>
        <a:bodyPr/>
        <a:lstStyle/>
        <a:p>
          <a:endParaRPr lang="en-US" sz="2000"/>
        </a:p>
      </dgm:t>
    </dgm:pt>
    <dgm:pt modelId="{E20EA8D2-315C-BB4D-B51A-2D64CB3591A0}" type="sibTrans" cxnId="{FCCC31A3-E2CC-B041-8073-A2FCD3CF5202}">
      <dgm:prSet/>
      <dgm:spPr/>
      <dgm:t>
        <a:bodyPr/>
        <a:lstStyle/>
        <a:p>
          <a:endParaRPr lang="en-US" sz="2000"/>
        </a:p>
      </dgm:t>
    </dgm:pt>
    <dgm:pt modelId="{1BE0EE98-D88A-FE41-9E8B-2D9A2C289E3E}" type="pres">
      <dgm:prSet presAssocID="{77C74F96-B936-5841-9F51-E7645A30A43A}" presName="Name0" presStyleCnt="0">
        <dgm:presLayoutVars>
          <dgm:dir/>
          <dgm:animLvl val="lvl"/>
          <dgm:resizeHandles val="exact"/>
        </dgm:presLayoutVars>
      </dgm:prSet>
      <dgm:spPr/>
    </dgm:pt>
    <dgm:pt modelId="{1BA47C1E-991B-D747-A524-B88AEB7D80F2}" type="pres">
      <dgm:prSet presAssocID="{DFB21A80-4AD0-FA4E-98C1-A335955DB602}" presName="linNode" presStyleCnt="0"/>
      <dgm:spPr/>
    </dgm:pt>
    <dgm:pt modelId="{B2EA6335-BF9A-BE4B-93CC-78D2CED55F68}" type="pres">
      <dgm:prSet presAssocID="{DFB21A80-4AD0-FA4E-98C1-A335955DB602}" presName="parentText" presStyleLbl="node1" presStyleIdx="0" presStyleCnt="5">
        <dgm:presLayoutVars>
          <dgm:chMax val="1"/>
          <dgm:bulletEnabled val="1"/>
        </dgm:presLayoutVars>
      </dgm:prSet>
      <dgm:spPr/>
    </dgm:pt>
    <dgm:pt modelId="{03CB9FC1-0ABD-4C47-887A-66AD14E872D0}" type="pres">
      <dgm:prSet presAssocID="{DFB21A80-4AD0-FA4E-98C1-A335955DB602}" presName="descendantText" presStyleLbl="alignAccFollowNode1" presStyleIdx="0" presStyleCnt="5">
        <dgm:presLayoutVars>
          <dgm:bulletEnabled val="1"/>
        </dgm:presLayoutVars>
      </dgm:prSet>
      <dgm:spPr/>
    </dgm:pt>
    <dgm:pt modelId="{E8B2A5DC-E3BC-3B43-B7EF-CCD0BB06622A}" type="pres">
      <dgm:prSet presAssocID="{18135D06-349C-E64F-8A99-FD97414C7235}" presName="sp" presStyleCnt="0"/>
      <dgm:spPr/>
    </dgm:pt>
    <dgm:pt modelId="{70828711-F204-5045-8171-20DA25EFC6F8}" type="pres">
      <dgm:prSet presAssocID="{1A9FDFDA-5FC2-DF41-A581-C172EBD00BC4}" presName="linNode" presStyleCnt="0"/>
      <dgm:spPr/>
    </dgm:pt>
    <dgm:pt modelId="{D558F863-AC7F-BF46-91E9-F94F37630076}" type="pres">
      <dgm:prSet presAssocID="{1A9FDFDA-5FC2-DF41-A581-C172EBD00BC4}" presName="parentText" presStyleLbl="node1" presStyleIdx="1" presStyleCnt="5">
        <dgm:presLayoutVars>
          <dgm:chMax val="1"/>
          <dgm:bulletEnabled val="1"/>
        </dgm:presLayoutVars>
      </dgm:prSet>
      <dgm:spPr/>
    </dgm:pt>
    <dgm:pt modelId="{EECFA940-1DF0-9B4D-B806-80827D1DC9D8}" type="pres">
      <dgm:prSet presAssocID="{1A9FDFDA-5FC2-DF41-A581-C172EBD00BC4}" presName="descendantText" presStyleLbl="alignAccFollowNode1" presStyleIdx="1" presStyleCnt="5">
        <dgm:presLayoutVars>
          <dgm:bulletEnabled val="1"/>
        </dgm:presLayoutVars>
      </dgm:prSet>
      <dgm:spPr/>
    </dgm:pt>
    <dgm:pt modelId="{A1B8604D-2863-D54E-BA23-164DB7E4BCEF}" type="pres">
      <dgm:prSet presAssocID="{F476BC68-674D-8348-83FB-30742AABF70B}" presName="sp" presStyleCnt="0"/>
      <dgm:spPr/>
    </dgm:pt>
    <dgm:pt modelId="{5FA2FCEC-6B6D-1640-A104-4D415F652BA6}" type="pres">
      <dgm:prSet presAssocID="{50AF15BB-395D-1F4E-9F0E-A6F1560D03DE}" presName="linNode" presStyleCnt="0"/>
      <dgm:spPr/>
    </dgm:pt>
    <dgm:pt modelId="{226C17D9-BEEF-6545-AF48-63D431E4725C}" type="pres">
      <dgm:prSet presAssocID="{50AF15BB-395D-1F4E-9F0E-A6F1560D03DE}" presName="parentText" presStyleLbl="node1" presStyleIdx="2" presStyleCnt="5">
        <dgm:presLayoutVars>
          <dgm:chMax val="1"/>
          <dgm:bulletEnabled val="1"/>
        </dgm:presLayoutVars>
      </dgm:prSet>
      <dgm:spPr/>
    </dgm:pt>
    <dgm:pt modelId="{671D0FC3-CFA8-C74C-865F-FA895F71F000}" type="pres">
      <dgm:prSet presAssocID="{50AF15BB-395D-1F4E-9F0E-A6F1560D03DE}" presName="descendantText" presStyleLbl="alignAccFollowNode1" presStyleIdx="2" presStyleCnt="5">
        <dgm:presLayoutVars>
          <dgm:bulletEnabled val="1"/>
        </dgm:presLayoutVars>
      </dgm:prSet>
      <dgm:spPr/>
    </dgm:pt>
    <dgm:pt modelId="{97D877E2-61E4-F341-8F04-DD8953864045}" type="pres">
      <dgm:prSet presAssocID="{C33A277B-DC96-F045-8DA4-D7EF7C01E2C3}" presName="sp" presStyleCnt="0"/>
      <dgm:spPr/>
    </dgm:pt>
    <dgm:pt modelId="{7106B636-F335-164B-847B-FC3E0544128F}" type="pres">
      <dgm:prSet presAssocID="{7783860C-1D58-4C42-BBD4-3AEFCD6AEFB6}" presName="linNode" presStyleCnt="0"/>
      <dgm:spPr/>
    </dgm:pt>
    <dgm:pt modelId="{B169AFD7-5B50-3740-A54F-816B6179EB0A}" type="pres">
      <dgm:prSet presAssocID="{7783860C-1D58-4C42-BBD4-3AEFCD6AEFB6}" presName="parentText" presStyleLbl="node1" presStyleIdx="3" presStyleCnt="5">
        <dgm:presLayoutVars>
          <dgm:chMax val="1"/>
          <dgm:bulletEnabled val="1"/>
        </dgm:presLayoutVars>
      </dgm:prSet>
      <dgm:spPr/>
    </dgm:pt>
    <dgm:pt modelId="{49535C7F-9073-1143-BC58-C7080139D22F}" type="pres">
      <dgm:prSet presAssocID="{7783860C-1D58-4C42-BBD4-3AEFCD6AEFB6}" presName="descendantText" presStyleLbl="alignAccFollowNode1" presStyleIdx="3" presStyleCnt="5">
        <dgm:presLayoutVars>
          <dgm:bulletEnabled val="1"/>
        </dgm:presLayoutVars>
      </dgm:prSet>
      <dgm:spPr/>
    </dgm:pt>
    <dgm:pt modelId="{6BEBF07D-842F-2048-9858-BBBF8D0304D2}" type="pres">
      <dgm:prSet presAssocID="{4FC1308F-D496-884C-8473-BCBFB5569D3F}" presName="sp" presStyleCnt="0"/>
      <dgm:spPr/>
    </dgm:pt>
    <dgm:pt modelId="{4193279E-0A82-194F-8761-40D774705E50}" type="pres">
      <dgm:prSet presAssocID="{19976417-72B3-BC4F-B3AE-D5E9A2313C86}" presName="linNode" presStyleCnt="0"/>
      <dgm:spPr/>
    </dgm:pt>
    <dgm:pt modelId="{C9641BE3-9C1E-0045-999B-5D789FAE4814}" type="pres">
      <dgm:prSet presAssocID="{19976417-72B3-BC4F-B3AE-D5E9A2313C86}" presName="parentText" presStyleLbl="node1" presStyleIdx="4" presStyleCnt="5">
        <dgm:presLayoutVars>
          <dgm:chMax val="1"/>
          <dgm:bulletEnabled val="1"/>
        </dgm:presLayoutVars>
      </dgm:prSet>
      <dgm:spPr/>
    </dgm:pt>
    <dgm:pt modelId="{2AD96FFC-0CAD-0046-915E-838FAFBBD0DB}" type="pres">
      <dgm:prSet presAssocID="{19976417-72B3-BC4F-B3AE-D5E9A2313C86}" presName="descendantText" presStyleLbl="alignAccFollowNode1" presStyleIdx="4" presStyleCnt="5" custScaleY="125233">
        <dgm:presLayoutVars>
          <dgm:bulletEnabled val="1"/>
        </dgm:presLayoutVars>
      </dgm:prSet>
      <dgm:spPr/>
    </dgm:pt>
  </dgm:ptLst>
  <dgm:cxnLst>
    <dgm:cxn modelId="{0F234C03-E5D1-BF47-8415-3DF46D9212FC}" type="presOf" srcId="{77C74F96-B936-5841-9F51-E7645A30A43A}" destId="{1BE0EE98-D88A-FE41-9E8B-2D9A2C289E3E}" srcOrd="0" destOrd="0" presId="urn:microsoft.com/office/officeart/2005/8/layout/vList5"/>
    <dgm:cxn modelId="{FA650105-1AAC-674D-BE15-844EECACAC1F}" type="presOf" srcId="{DFB21A80-4AD0-FA4E-98C1-A335955DB602}" destId="{B2EA6335-BF9A-BE4B-93CC-78D2CED55F68}" srcOrd="0" destOrd="0" presId="urn:microsoft.com/office/officeart/2005/8/layout/vList5"/>
    <dgm:cxn modelId="{A1D02C22-9796-6F49-A063-5820747D6BEA}" type="presOf" srcId="{80FAE36F-92F3-214D-B49E-EEB4A7193383}" destId="{EECFA940-1DF0-9B4D-B806-80827D1DC9D8}" srcOrd="0" destOrd="0" presId="urn:microsoft.com/office/officeart/2005/8/layout/vList5"/>
    <dgm:cxn modelId="{06588324-5A98-114F-909D-81E1D1A7928B}" srcId="{7783860C-1D58-4C42-BBD4-3AEFCD6AEFB6}" destId="{DBAF256A-ACAB-FF49-8F57-B0D584B52F3A}" srcOrd="0" destOrd="0" parTransId="{4675BB2C-38D6-AB4E-93A6-1B3FCF09BD11}" sibTransId="{A16794B8-61F7-6F4B-837C-08D5C391752C}"/>
    <dgm:cxn modelId="{8F239025-77CA-A440-9B87-38DE880FD815}" type="presOf" srcId="{DBAF256A-ACAB-FF49-8F57-B0D584B52F3A}" destId="{49535C7F-9073-1143-BC58-C7080139D22F}" srcOrd="0" destOrd="0" presId="urn:microsoft.com/office/officeart/2005/8/layout/vList5"/>
    <dgm:cxn modelId="{1159922F-6B62-D345-B1C8-1BFB039D5CBE}" type="presOf" srcId="{692EC144-AC67-A74B-BD94-A241E5C14844}" destId="{03CB9FC1-0ABD-4C47-887A-66AD14E872D0}" srcOrd="0" destOrd="0" presId="urn:microsoft.com/office/officeart/2005/8/layout/vList5"/>
    <dgm:cxn modelId="{976C7534-5985-FC43-900B-2C5EF24D6F3D}" srcId="{77C74F96-B936-5841-9F51-E7645A30A43A}" destId="{50AF15BB-395D-1F4E-9F0E-A6F1560D03DE}" srcOrd="2" destOrd="0" parTransId="{75C767E2-2655-4041-954A-2BCBAF82FFDE}" sibTransId="{C33A277B-DC96-F045-8DA4-D7EF7C01E2C3}"/>
    <dgm:cxn modelId="{3FD8CB3E-5BD5-EA4F-844E-E4ADC98C3F8D}" type="presOf" srcId="{50AF15BB-395D-1F4E-9F0E-A6F1560D03DE}" destId="{226C17D9-BEEF-6545-AF48-63D431E4725C}" srcOrd="0" destOrd="0" presId="urn:microsoft.com/office/officeart/2005/8/layout/vList5"/>
    <dgm:cxn modelId="{31BD6D4A-1263-6F4D-B8AE-0297D0C7A399}" srcId="{77C74F96-B936-5841-9F51-E7645A30A43A}" destId="{DFB21A80-4AD0-FA4E-98C1-A335955DB602}" srcOrd="0" destOrd="0" parTransId="{BB244017-73BD-D545-A7B7-E9EC3C5FDDB5}" sibTransId="{18135D06-349C-E64F-8A99-FD97414C7235}"/>
    <dgm:cxn modelId="{9A98E96A-511C-EA4A-9526-FFE4C74461AE}" srcId="{DFB21A80-4AD0-FA4E-98C1-A335955DB602}" destId="{692EC144-AC67-A74B-BD94-A241E5C14844}" srcOrd="0" destOrd="0" parTransId="{48473F5B-68D2-CD4B-BA70-762C5D09A4EC}" sibTransId="{286E306C-F5AE-AE48-B3FA-7F63972777B9}"/>
    <dgm:cxn modelId="{DA225582-31AC-FC42-8644-3428C42D436C}" type="presOf" srcId="{1A9FDFDA-5FC2-DF41-A581-C172EBD00BC4}" destId="{D558F863-AC7F-BF46-91E9-F94F37630076}" srcOrd="0" destOrd="0" presId="urn:microsoft.com/office/officeart/2005/8/layout/vList5"/>
    <dgm:cxn modelId="{6A94B985-9FB3-4D46-83E3-1DE95204D2EE}" srcId="{50AF15BB-395D-1F4E-9F0E-A6F1560D03DE}" destId="{D546A4B4-A6EC-EB48-8B86-F25455CBB992}" srcOrd="0" destOrd="0" parTransId="{33014FFF-BF9C-D54F-AB4E-F81BC4249230}" sibTransId="{0CAEB8A4-D827-3C48-8667-151A0DBAAB77}"/>
    <dgm:cxn modelId="{7097978D-FAC3-7547-8131-65D7060D88CB}" srcId="{77C74F96-B936-5841-9F51-E7645A30A43A}" destId="{1A9FDFDA-5FC2-DF41-A581-C172EBD00BC4}" srcOrd="1" destOrd="0" parTransId="{2A743E1D-3315-9D41-91F6-FF6DBEE911B6}" sibTransId="{F476BC68-674D-8348-83FB-30742AABF70B}"/>
    <dgm:cxn modelId="{C96A9A8E-0549-7446-A7FA-33B67DB1154F}" type="presOf" srcId="{D546A4B4-A6EC-EB48-8B86-F25455CBB992}" destId="{671D0FC3-CFA8-C74C-865F-FA895F71F000}" srcOrd="0" destOrd="0" presId="urn:microsoft.com/office/officeart/2005/8/layout/vList5"/>
    <dgm:cxn modelId="{889E2895-7ACF-3B4A-9975-F363AE46B037}" srcId="{77C74F96-B936-5841-9F51-E7645A30A43A}" destId="{7783860C-1D58-4C42-BBD4-3AEFCD6AEFB6}" srcOrd="3" destOrd="0" parTransId="{BDE2E232-A721-9745-8277-10C09A279A0C}" sibTransId="{4FC1308F-D496-884C-8473-BCBFB5569D3F}"/>
    <dgm:cxn modelId="{FCCC31A3-E2CC-B041-8073-A2FCD3CF5202}" srcId="{19976417-72B3-BC4F-B3AE-D5E9A2313C86}" destId="{AC1121FF-B9D5-C142-B684-E51E51613EAD}" srcOrd="0" destOrd="0" parTransId="{4C90BBEE-8B29-8B4A-958E-E02F12A3568F}" sibTransId="{E20EA8D2-315C-BB4D-B51A-2D64CB3591A0}"/>
    <dgm:cxn modelId="{E62E25A5-B2C9-704F-B434-3BCE9CF185B8}" type="presOf" srcId="{19976417-72B3-BC4F-B3AE-D5E9A2313C86}" destId="{C9641BE3-9C1E-0045-999B-5D789FAE4814}" srcOrd="0" destOrd="0" presId="urn:microsoft.com/office/officeart/2005/8/layout/vList5"/>
    <dgm:cxn modelId="{D7CA5CD9-FEE4-9A41-8D46-53890B430D20}" type="presOf" srcId="{AC1121FF-B9D5-C142-B684-E51E51613EAD}" destId="{2AD96FFC-0CAD-0046-915E-838FAFBBD0DB}" srcOrd="0" destOrd="0" presId="urn:microsoft.com/office/officeart/2005/8/layout/vList5"/>
    <dgm:cxn modelId="{252C70E4-89D1-BD41-B989-3A5A03115D43}" srcId="{1A9FDFDA-5FC2-DF41-A581-C172EBD00BC4}" destId="{80FAE36F-92F3-214D-B49E-EEB4A7193383}" srcOrd="0" destOrd="0" parTransId="{87D41806-FA20-2C4C-9BBD-F684313438A9}" sibTransId="{3BAE5383-A986-C749-A2B0-F90DCAA42D1F}"/>
    <dgm:cxn modelId="{9DB234F1-D992-B94A-9E0A-6EAAE56F87B5}" type="presOf" srcId="{7783860C-1D58-4C42-BBD4-3AEFCD6AEFB6}" destId="{B169AFD7-5B50-3740-A54F-816B6179EB0A}" srcOrd="0" destOrd="0" presId="urn:microsoft.com/office/officeart/2005/8/layout/vList5"/>
    <dgm:cxn modelId="{2C417CFC-1262-8548-B67F-C0AA19208DC2}" srcId="{77C74F96-B936-5841-9F51-E7645A30A43A}" destId="{19976417-72B3-BC4F-B3AE-D5E9A2313C86}" srcOrd="4" destOrd="0" parTransId="{B5FA89B3-7102-4B44-B4FA-F445963E5A80}" sibTransId="{C0F7FBDA-3E91-1544-87F0-74A8E7B96F1A}"/>
    <dgm:cxn modelId="{69B7342B-5651-AF43-9968-66B23DBDACBC}" type="presParOf" srcId="{1BE0EE98-D88A-FE41-9E8B-2D9A2C289E3E}" destId="{1BA47C1E-991B-D747-A524-B88AEB7D80F2}" srcOrd="0" destOrd="0" presId="urn:microsoft.com/office/officeart/2005/8/layout/vList5"/>
    <dgm:cxn modelId="{8DDF555E-06E3-4E4E-872E-3DC1FDA023F0}" type="presParOf" srcId="{1BA47C1E-991B-D747-A524-B88AEB7D80F2}" destId="{B2EA6335-BF9A-BE4B-93CC-78D2CED55F68}" srcOrd="0" destOrd="0" presId="urn:microsoft.com/office/officeart/2005/8/layout/vList5"/>
    <dgm:cxn modelId="{68822661-8E73-8042-AC45-3625E1586462}" type="presParOf" srcId="{1BA47C1E-991B-D747-A524-B88AEB7D80F2}" destId="{03CB9FC1-0ABD-4C47-887A-66AD14E872D0}" srcOrd="1" destOrd="0" presId="urn:microsoft.com/office/officeart/2005/8/layout/vList5"/>
    <dgm:cxn modelId="{6DFF59E5-FEE5-EA40-A5B9-D24B99F027BA}" type="presParOf" srcId="{1BE0EE98-D88A-FE41-9E8B-2D9A2C289E3E}" destId="{E8B2A5DC-E3BC-3B43-B7EF-CCD0BB06622A}" srcOrd="1" destOrd="0" presId="urn:microsoft.com/office/officeart/2005/8/layout/vList5"/>
    <dgm:cxn modelId="{DD24AB26-2F85-4B4D-8207-553A457E8795}" type="presParOf" srcId="{1BE0EE98-D88A-FE41-9E8B-2D9A2C289E3E}" destId="{70828711-F204-5045-8171-20DA25EFC6F8}" srcOrd="2" destOrd="0" presId="urn:microsoft.com/office/officeart/2005/8/layout/vList5"/>
    <dgm:cxn modelId="{FB8A5757-CA93-4C42-82B2-D08EAD748139}" type="presParOf" srcId="{70828711-F204-5045-8171-20DA25EFC6F8}" destId="{D558F863-AC7F-BF46-91E9-F94F37630076}" srcOrd="0" destOrd="0" presId="urn:microsoft.com/office/officeart/2005/8/layout/vList5"/>
    <dgm:cxn modelId="{493DE60C-1829-7C48-863A-9C01A75D46A9}" type="presParOf" srcId="{70828711-F204-5045-8171-20DA25EFC6F8}" destId="{EECFA940-1DF0-9B4D-B806-80827D1DC9D8}" srcOrd="1" destOrd="0" presId="urn:microsoft.com/office/officeart/2005/8/layout/vList5"/>
    <dgm:cxn modelId="{8337DD46-BA10-684F-90E6-F9F45211B7AD}" type="presParOf" srcId="{1BE0EE98-D88A-FE41-9E8B-2D9A2C289E3E}" destId="{A1B8604D-2863-D54E-BA23-164DB7E4BCEF}" srcOrd="3" destOrd="0" presId="urn:microsoft.com/office/officeart/2005/8/layout/vList5"/>
    <dgm:cxn modelId="{3CDC0D66-569A-CE41-A005-35A532660A4F}" type="presParOf" srcId="{1BE0EE98-D88A-FE41-9E8B-2D9A2C289E3E}" destId="{5FA2FCEC-6B6D-1640-A104-4D415F652BA6}" srcOrd="4" destOrd="0" presId="urn:microsoft.com/office/officeart/2005/8/layout/vList5"/>
    <dgm:cxn modelId="{109F20D0-59FC-6848-88B8-7599AB715F75}" type="presParOf" srcId="{5FA2FCEC-6B6D-1640-A104-4D415F652BA6}" destId="{226C17D9-BEEF-6545-AF48-63D431E4725C}" srcOrd="0" destOrd="0" presId="urn:microsoft.com/office/officeart/2005/8/layout/vList5"/>
    <dgm:cxn modelId="{5666EF0C-497C-0A4D-A5DD-FEEAD0DE1518}" type="presParOf" srcId="{5FA2FCEC-6B6D-1640-A104-4D415F652BA6}" destId="{671D0FC3-CFA8-C74C-865F-FA895F71F000}" srcOrd="1" destOrd="0" presId="urn:microsoft.com/office/officeart/2005/8/layout/vList5"/>
    <dgm:cxn modelId="{C379AF91-372F-B54F-97DD-93A892C004A2}" type="presParOf" srcId="{1BE0EE98-D88A-FE41-9E8B-2D9A2C289E3E}" destId="{97D877E2-61E4-F341-8F04-DD8953864045}" srcOrd="5" destOrd="0" presId="urn:microsoft.com/office/officeart/2005/8/layout/vList5"/>
    <dgm:cxn modelId="{E3A5D56A-3FC1-704B-B380-4EAA3FF24467}" type="presParOf" srcId="{1BE0EE98-D88A-FE41-9E8B-2D9A2C289E3E}" destId="{7106B636-F335-164B-847B-FC3E0544128F}" srcOrd="6" destOrd="0" presId="urn:microsoft.com/office/officeart/2005/8/layout/vList5"/>
    <dgm:cxn modelId="{BED76566-A77E-5D4B-B927-BDFBF65AAE4F}" type="presParOf" srcId="{7106B636-F335-164B-847B-FC3E0544128F}" destId="{B169AFD7-5B50-3740-A54F-816B6179EB0A}" srcOrd="0" destOrd="0" presId="urn:microsoft.com/office/officeart/2005/8/layout/vList5"/>
    <dgm:cxn modelId="{B89D76F1-D526-CB42-B21C-82796D979F50}" type="presParOf" srcId="{7106B636-F335-164B-847B-FC3E0544128F}" destId="{49535C7F-9073-1143-BC58-C7080139D22F}" srcOrd="1" destOrd="0" presId="urn:microsoft.com/office/officeart/2005/8/layout/vList5"/>
    <dgm:cxn modelId="{5BF997A3-80D2-1945-9998-3A06CEE4073D}" type="presParOf" srcId="{1BE0EE98-D88A-FE41-9E8B-2D9A2C289E3E}" destId="{6BEBF07D-842F-2048-9858-BBBF8D0304D2}" srcOrd="7" destOrd="0" presId="urn:microsoft.com/office/officeart/2005/8/layout/vList5"/>
    <dgm:cxn modelId="{8FB32361-6776-4740-99A1-4A160E55A5D5}" type="presParOf" srcId="{1BE0EE98-D88A-FE41-9E8B-2D9A2C289E3E}" destId="{4193279E-0A82-194F-8761-40D774705E50}" srcOrd="8" destOrd="0" presId="urn:microsoft.com/office/officeart/2005/8/layout/vList5"/>
    <dgm:cxn modelId="{E39E7110-263C-0C47-BF9E-C78873993920}" type="presParOf" srcId="{4193279E-0A82-194F-8761-40D774705E50}" destId="{C9641BE3-9C1E-0045-999B-5D789FAE4814}" srcOrd="0" destOrd="0" presId="urn:microsoft.com/office/officeart/2005/8/layout/vList5"/>
    <dgm:cxn modelId="{764B9B6B-8004-5146-ACB3-BFA77DC4924C}" type="presParOf" srcId="{4193279E-0A82-194F-8761-40D774705E50}" destId="{2AD96FFC-0CAD-0046-915E-838FAFBBD0D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ACFD9E-EE46-CF4B-A867-BD920E5B5879}" type="doc">
      <dgm:prSet loTypeId="urn:microsoft.com/office/officeart/2005/8/layout/default" loCatId="" qsTypeId="urn:microsoft.com/office/officeart/2005/8/quickstyle/simple1" qsCatId="simple" csTypeId="urn:microsoft.com/office/officeart/2005/8/colors/accent6_2" csCatId="accent6" phldr="1"/>
      <dgm:spPr/>
      <dgm:t>
        <a:bodyPr/>
        <a:lstStyle/>
        <a:p>
          <a:endParaRPr lang="en-US"/>
        </a:p>
      </dgm:t>
    </dgm:pt>
    <dgm:pt modelId="{AB013F10-D9ED-CC42-B1AE-825423946EAB}">
      <dgm:prSet phldrT="[Text]"/>
      <dgm:spPr>
        <a:solidFill>
          <a:schemeClr val="accent6">
            <a:lumMod val="50000"/>
          </a:schemeClr>
        </a:solidFill>
      </dgm:spPr>
      <dgm:t>
        <a:bodyPr/>
        <a:lstStyle/>
        <a:p>
          <a:r>
            <a:rPr lang="en-US" dirty="0"/>
            <a:t>What are the goals for this hire in terms of research, teaching, service and outreach? </a:t>
          </a:r>
        </a:p>
      </dgm:t>
    </dgm:pt>
    <dgm:pt modelId="{47101305-BE30-ED47-8553-A8D8A4BEAD8A}" type="parTrans" cxnId="{E4A4F492-D692-704D-8D88-02F0DDD550BB}">
      <dgm:prSet/>
      <dgm:spPr/>
      <dgm:t>
        <a:bodyPr/>
        <a:lstStyle/>
        <a:p>
          <a:endParaRPr lang="en-US"/>
        </a:p>
      </dgm:t>
    </dgm:pt>
    <dgm:pt modelId="{8F660DFA-FCF9-7B44-8388-6CDD38FB7D87}" type="sibTrans" cxnId="{E4A4F492-D692-704D-8D88-02F0DDD550BB}">
      <dgm:prSet/>
      <dgm:spPr/>
      <dgm:t>
        <a:bodyPr/>
        <a:lstStyle/>
        <a:p>
          <a:endParaRPr lang="en-US"/>
        </a:p>
      </dgm:t>
    </dgm:pt>
    <dgm:pt modelId="{6957B72A-E808-B547-921F-27A269EF6384}">
      <dgm:prSet phldrT="[Text]"/>
      <dgm:spPr>
        <a:solidFill>
          <a:schemeClr val="accent6">
            <a:lumMod val="50000"/>
          </a:schemeClr>
        </a:solidFill>
      </dgm:spPr>
      <dgm:t>
        <a:bodyPr/>
        <a:lstStyle/>
        <a:p>
          <a:r>
            <a:rPr lang="en-US" dirty="0"/>
            <a:t>How is a commitment to diversity, equity and inclusion a factor in each goal?</a:t>
          </a:r>
        </a:p>
      </dgm:t>
    </dgm:pt>
    <dgm:pt modelId="{1EF3BA27-269A-F24E-B676-43CECBD7480D}" type="parTrans" cxnId="{9D6BE1FA-DF04-1A4A-BC9E-4A4186E16F2F}">
      <dgm:prSet/>
      <dgm:spPr/>
      <dgm:t>
        <a:bodyPr/>
        <a:lstStyle/>
        <a:p>
          <a:endParaRPr lang="en-US"/>
        </a:p>
      </dgm:t>
    </dgm:pt>
    <dgm:pt modelId="{673BB4BB-093B-4C41-8EFC-74DD61401494}" type="sibTrans" cxnId="{9D6BE1FA-DF04-1A4A-BC9E-4A4186E16F2F}">
      <dgm:prSet/>
      <dgm:spPr/>
      <dgm:t>
        <a:bodyPr/>
        <a:lstStyle/>
        <a:p>
          <a:endParaRPr lang="en-US"/>
        </a:p>
      </dgm:t>
    </dgm:pt>
    <dgm:pt modelId="{2CF94316-FF95-8444-A41D-6572F55776A2}">
      <dgm:prSet phldrT="[Text]"/>
      <dgm:spPr>
        <a:solidFill>
          <a:schemeClr val="accent6">
            <a:lumMod val="50000"/>
          </a:schemeClr>
        </a:solidFill>
      </dgm:spPr>
      <dgm:t>
        <a:bodyPr/>
        <a:lstStyle/>
        <a:p>
          <a:r>
            <a:rPr lang="en-US" dirty="0"/>
            <a:t>What types of evidence will demonstrate achievement or future potential in each area? </a:t>
          </a:r>
        </a:p>
      </dgm:t>
    </dgm:pt>
    <dgm:pt modelId="{59C406FB-290F-B44D-8A71-62A2FB1C1BAF}" type="parTrans" cxnId="{234E010D-5F71-1345-B229-B35BBD60048E}">
      <dgm:prSet/>
      <dgm:spPr/>
      <dgm:t>
        <a:bodyPr/>
        <a:lstStyle/>
        <a:p>
          <a:endParaRPr lang="en-US"/>
        </a:p>
      </dgm:t>
    </dgm:pt>
    <dgm:pt modelId="{2F09863A-73F9-AF43-BD1D-39816293DD8C}" type="sibTrans" cxnId="{234E010D-5F71-1345-B229-B35BBD60048E}">
      <dgm:prSet/>
      <dgm:spPr/>
      <dgm:t>
        <a:bodyPr/>
        <a:lstStyle/>
        <a:p>
          <a:endParaRPr lang="en-US"/>
        </a:p>
      </dgm:t>
    </dgm:pt>
    <dgm:pt modelId="{E70A2BFB-F9F3-0F43-8ECC-EF8D61389DE2}">
      <dgm:prSet phldrT="[Text]"/>
      <dgm:spPr>
        <a:solidFill>
          <a:schemeClr val="accent6">
            <a:lumMod val="50000"/>
          </a:schemeClr>
        </a:solidFill>
      </dgm:spPr>
      <dgm:t>
        <a:bodyPr/>
        <a:lstStyle/>
        <a:p>
          <a:r>
            <a:rPr lang="en-US" dirty="0"/>
            <a:t>Does the ad request materials appropriate to the assessment criteria?</a:t>
          </a:r>
        </a:p>
      </dgm:t>
    </dgm:pt>
    <dgm:pt modelId="{C41154C2-337D-4248-8025-6AD76D7B93B3}" type="parTrans" cxnId="{C947BFCE-CDF5-3E45-8526-5A746D53C2C5}">
      <dgm:prSet/>
      <dgm:spPr/>
      <dgm:t>
        <a:bodyPr/>
        <a:lstStyle/>
        <a:p>
          <a:endParaRPr lang="en-US"/>
        </a:p>
      </dgm:t>
    </dgm:pt>
    <dgm:pt modelId="{09BFF624-1349-CD49-8B0C-174B5D49A58D}" type="sibTrans" cxnId="{C947BFCE-CDF5-3E45-8526-5A746D53C2C5}">
      <dgm:prSet/>
      <dgm:spPr/>
      <dgm:t>
        <a:bodyPr/>
        <a:lstStyle/>
        <a:p>
          <a:endParaRPr lang="en-US"/>
        </a:p>
      </dgm:t>
    </dgm:pt>
    <dgm:pt modelId="{D0ED4B2A-5455-3845-8AA4-950BBC743697}" type="pres">
      <dgm:prSet presAssocID="{7AACFD9E-EE46-CF4B-A867-BD920E5B5879}" presName="diagram" presStyleCnt="0">
        <dgm:presLayoutVars>
          <dgm:dir/>
          <dgm:resizeHandles val="exact"/>
        </dgm:presLayoutVars>
      </dgm:prSet>
      <dgm:spPr/>
    </dgm:pt>
    <dgm:pt modelId="{3509DB24-ADAD-E94D-8FC8-46BFA819B5E4}" type="pres">
      <dgm:prSet presAssocID="{AB013F10-D9ED-CC42-B1AE-825423946EAB}" presName="node" presStyleLbl="node1" presStyleIdx="0" presStyleCnt="4">
        <dgm:presLayoutVars>
          <dgm:bulletEnabled val="1"/>
        </dgm:presLayoutVars>
      </dgm:prSet>
      <dgm:spPr/>
    </dgm:pt>
    <dgm:pt modelId="{2FB2D5CA-4FF2-6644-9A91-AE4036D9F671}" type="pres">
      <dgm:prSet presAssocID="{8F660DFA-FCF9-7B44-8388-6CDD38FB7D87}" presName="sibTrans" presStyleCnt="0"/>
      <dgm:spPr/>
    </dgm:pt>
    <dgm:pt modelId="{2A579A3D-F741-5D40-AF24-49362F38DBFC}" type="pres">
      <dgm:prSet presAssocID="{6957B72A-E808-B547-921F-27A269EF6384}" presName="node" presStyleLbl="node1" presStyleIdx="1" presStyleCnt="4">
        <dgm:presLayoutVars>
          <dgm:bulletEnabled val="1"/>
        </dgm:presLayoutVars>
      </dgm:prSet>
      <dgm:spPr/>
    </dgm:pt>
    <dgm:pt modelId="{5FF8D912-9397-8446-A213-60CFD784EE0E}" type="pres">
      <dgm:prSet presAssocID="{673BB4BB-093B-4C41-8EFC-74DD61401494}" presName="sibTrans" presStyleCnt="0"/>
      <dgm:spPr/>
    </dgm:pt>
    <dgm:pt modelId="{4A18C82D-AECE-104E-BE76-B835B7F08953}" type="pres">
      <dgm:prSet presAssocID="{2CF94316-FF95-8444-A41D-6572F55776A2}" presName="node" presStyleLbl="node1" presStyleIdx="2" presStyleCnt="4">
        <dgm:presLayoutVars>
          <dgm:bulletEnabled val="1"/>
        </dgm:presLayoutVars>
      </dgm:prSet>
      <dgm:spPr/>
    </dgm:pt>
    <dgm:pt modelId="{8B7971FA-8E82-844B-8A8D-CB7C978CB0A3}" type="pres">
      <dgm:prSet presAssocID="{2F09863A-73F9-AF43-BD1D-39816293DD8C}" presName="sibTrans" presStyleCnt="0"/>
      <dgm:spPr/>
    </dgm:pt>
    <dgm:pt modelId="{E518730F-7E00-2140-81BE-EF6026BEAE16}" type="pres">
      <dgm:prSet presAssocID="{E70A2BFB-F9F3-0F43-8ECC-EF8D61389DE2}" presName="node" presStyleLbl="node1" presStyleIdx="3" presStyleCnt="4">
        <dgm:presLayoutVars>
          <dgm:bulletEnabled val="1"/>
        </dgm:presLayoutVars>
      </dgm:prSet>
      <dgm:spPr/>
    </dgm:pt>
  </dgm:ptLst>
  <dgm:cxnLst>
    <dgm:cxn modelId="{234E010D-5F71-1345-B229-B35BBD60048E}" srcId="{7AACFD9E-EE46-CF4B-A867-BD920E5B5879}" destId="{2CF94316-FF95-8444-A41D-6572F55776A2}" srcOrd="2" destOrd="0" parTransId="{59C406FB-290F-B44D-8A71-62A2FB1C1BAF}" sibTransId="{2F09863A-73F9-AF43-BD1D-39816293DD8C}"/>
    <dgm:cxn modelId="{2D5B984A-CF94-9D47-9DB9-DD705E970F61}" type="presOf" srcId="{AB013F10-D9ED-CC42-B1AE-825423946EAB}" destId="{3509DB24-ADAD-E94D-8FC8-46BFA819B5E4}" srcOrd="0" destOrd="0" presId="urn:microsoft.com/office/officeart/2005/8/layout/default"/>
    <dgm:cxn modelId="{605D568A-6D15-3A40-BC01-C03FE77C524D}" type="presOf" srcId="{2CF94316-FF95-8444-A41D-6572F55776A2}" destId="{4A18C82D-AECE-104E-BE76-B835B7F08953}" srcOrd="0" destOrd="0" presId="urn:microsoft.com/office/officeart/2005/8/layout/default"/>
    <dgm:cxn modelId="{E4A4F492-D692-704D-8D88-02F0DDD550BB}" srcId="{7AACFD9E-EE46-CF4B-A867-BD920E5B5879}" destId="{AB013F10-D9ED-CC42-B1AE-825423946EAB}" srcOrd="0" destOrd="0" parTransId="{47101305-BE30-ED47-8553-A8D8A4BEAD8A}" sibTransId="{8F660DFA-FCF9-7B44-8388-6CDD38FB7D87}"/>
    <dgm:cxn modelId="{2415CCAF-8460-824C-813F-27848CAF1065}" type="presOf" srcId="{6957B72A-E808-B547-921F-27A269EF6384}" destId="{2A579A3D-F741-5D40-AF24-49362F38DBFC}" srcOrd="0" destOrd="0" presId="urn:microsoft.com/office/officeart/2005/8/layout/default"/>
    <dgm:cxn modelId="{8A703EC6-D924-1F42-BADE-B071AC451258}" type="presOf" srcId="{E70A2BFB-F9F3-0F43-8ECC-EF8D61389DE2}" destId="{E518730F-7E00-2140-81BE-EF6026BEAE16}" srcOrd="0" destOrd="0" presId="urn:microsoft.com/office/officeart/2005/8/layout/default"/>
    <dgm:cxn modelId="{C947BFCE-CDF5-3E45-8526-5A746D53C2C5}" srcId="{7AACFD9E-EE46-CF4B-A867-BD920E5B5879}" destId="{E70A2BFB-F9F3-0F43-8ECC-EF8D61389DE2}" srcOrd="3" destOrd="0" parTransId="{C41154C2-337D-4248-8025-6AD76D7B93B3}" sibTransId="{09BFF624-1349-CD49-8B0C-174B5D49A58D}"/>
    <dgm:cxn modelId="{7CD317F2-0FBE-5C47-ACAE-F0DF0B81020D}" type="presOf" srcId="{7AACFD9E-EE46-CF4B-A867-BD920E5B5879}" destId="{D0ED4B2A-5455-3845-8AA4-950BBC743697}" srcOrd="0" destOrd="0" presId="urn:microsoft.com/office/officeart/2005/8/layout/default"/>
    <dgm:cxn modelId="{9D6BE1FA-DF04-1A4A-BC9E-4A4186E16F2F}" srcId="{7AACFD9E-EE46-CF4B-A867-BD920E5B5879}" destId="{6957B72A-E808-B547-921F-27A269EF6384}" srcOrd="1" destOrd="0" parTransId="{1EF3BA27-269A-F24E-B676-43CECBD7480D}" sibTransId="{673BB4BB-093B-4C41-8EFC-74DD61401494}"/>
    <dgm:cxn modelId="{20B68AD4-BDDE-4F45-A812-6B9F8AD4E6CA}" type="presParOf" srcId="{D0ED4B2A-5455-3845-8AA4-950BBC743697}" destId="{3509DB24-ADAD-E94D-8FC8-46BFA819B5E4}" srcOrd="0" destOrd="0" presId="urn:microsoft.com/office/officeart/2005/8/layout/default"/>
    <dgm:cxn modelId="{6B575BEF-9574-BC4E-8DDC-C9C4AAFE1AD9}" type="presParOf" srcId="{D0ED4B2A-5455-3845-8AA4-950BBC743697}" destId="{2FB2D5CA-4FF2-6644-9A91-AE4036D9F671}" srcOrd="1" destOrd="0" presId="urn:microsoft.com/office/officeart/2005/8/layout/default"/>
    <dgm:cxn modelId="{B4977E9C-9917-0E46-A0C9-707EA5B0FB98}" type="presParOf" srcId="{D0ED4B2A-5455-3845-8AA4-950BBC743697}" destId="{2A579A3D-F741-5D40-AF24-49362F38DBFC}" srcOrd="2" destOrd="0" presId="urn:microsoft.com/office/officeart/2005/8/layout/default"/>
    <dgm:cxn modelId="{079FAC76-6729-A444-990E-BE2B22EDFE8C}" type="presParOf" srcId="{D0ED4B2A-5455-3845-8AA4-950BBC743697}" destId="{5FF8D912-9397-8446-A213-60CFD784EE0E}" srcOrd="3" destOrd="0" presId="urn:microsoft.com/office/officeart/2005/8/layout/default"/>
    <dgm:cxn modelId="{99F44359-86BC-1148-882A-0B7430E36C4C}" type="presParOf" srcId="{D0ED4B2A-5455-3845-8AA4-950BBC743697}" destId="{4A18C82D-AECE-104E-BE76-B835B7F08953}" srcOrd="4" destOrd="0" presId="urn:microsoft.com/office/officeart/2005/8/layout/default"/>
    <dgm:cxn modelId="{707363E6-E028-6B40-8E2F-35FE84423976}" type="presParOf" srcId="{D0ED4B2A-5455-3845-8AA4-950BBC743697}" destId="{8B7971FA-8E82-844B-8A8D-CB7C978CB0A3}" srcOrd="5" destOrd="0" presId="urn:microsoft.com/office/officeart/2005/8/layout/default"/>
    <dgm:cxn modelId="{250B3D3D-FE15-5140-A097-87036B99155A}" type="presParOf" srcId="{D0ED4B2A-5455-3845-8AA4-950BBC743697}" destId="{E518730F-7E00-2140-81BE-EF6026BEAE1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CB9FC1-0ABD-4C47-887A-66AD14E872D0}">
      <dsp:nvSpPr>
        <dsp:cNvPr id="0" name=""/>
        <dsp:cNvSpPr/>
      </dsp:nvSpPr>
      <dsp:spPr>
        <a:xfrm rot="5400000">
          <a:off x="7338278" y="-3140519"/>
          <a:ext cx="799152" cy="728268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is the tendency to form first impressions or make a quick or “snap” judgment of applicants and let that affect how you rate their responses.</a:t>
          </a:r>
        </a:p>
      </dsp:txBody>
      <dsp:txXfrm rot="-5400000">
        <a:off x="4096511" y="140259"/>
        <a:ext cx="7243676" cy="721130"/>
      </dsp:txXfrm>
    </dsp:sp>
    <dsp:sp modelId="{B2EA6335-BF9A-BE4B-93CC-78D2CED55F68}">
      <dsp:nvSpPr>
        <dsp:cNvPr id="0" name=""/>
        <dsp:cNvSpPr/>
      </dsp:nvSpPr>
      <dsp:spPr>
        <a:xfrm>
          <a:off x="0" y="1353"/>
          <a:ext cx="4096511" cy="998941"/>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First Impressions &amp; Snap Judgments</a:t>
          </a:r>
          <a:r>
            <a:rPr lang="en-US" sz="2400" kern="1200" dirty="0"/>
            <a:t> </a:t>
          </a:r>
        </a:p>
      </dsp:txBody>
      <dsp:txXfrm>
        <a:off x="48764" y="50117"/>
        <a:ext cx="3998983" cy="901413"/>
      </dsp:txXfrm>
    </dsp:sp>
    <dsp:sp modelId="{EECFA940-1DF0-9B4D-B806-80827D1DC9D8}">
      <dsp:nvSpPr>
        <dsp:cNvPr id="0" name=""/>
        <dsp:cNvSpPr/>
      </dsp:nvSpPr>
      <dsp:spPr>
        <a:xfrm rot="5400000">
          <a:off x="7338278" y="-2091631"/>
          <a:ext cx="799152" cy="728268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The tendency to rely on one good (halo) or one bad (horn) response to influence the evaluation of all other responses of that applicant.</a:t>
          </a:r>
        </a:p>
      </dsp:txBody>
      <dsp:txXfrm rot="-5400000">
        <a:off x="4096511" y="1189147"/>
        <a:ext cx="7243676" cy="721130"/>
      </dsp:txXfrm>
    </dsp:sp>
    <dsp:sp modelId="{D558F863-AC7F-BF46-91E9-F94F37630076}">
      <dsp:nvSpPr>
        <dsp:cNvPr id="0" name=""/>
        <dsp:cNvSpPr/>
      </dsp:nvSpPr>
      <dsp:spPr>
        <a:xfrm>
          <a:off x="0" y="1050241"/>
          <a:ext cx="4096511" cy="998941"/>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“Halo” and “Horn” effects</a:t>
          </a:r>
          <a:r>
            <a:rPr lang="en-US" sz="2400" kern="1200"/>
            <a:t>  </a:t>
          </a:r>
        </a:p>
      </dsp:txBody>
      <dsp:txXfrm>
        <a:off x="48764" y="1099005"/>
        <a:ext cx="3998983" cy="901413"/>
      </dsp:txXfrm>
    </dsp:sp>
    <dsp:sp modelId="{671D0FC3-CFA8-C74C-865F-FA895F71F000}">
      <dsp:nvSpPr>
        <dsp:cNvPr id="0" name=""/>
        <dsp:cNvSpPr/>
      </dsp:nvSpPr>
      <dsp:spPr>
        <a:xfrm rot="5400000">
          <a:off x="7338278" y="-1042743"/>
          <a:ext cx="799152" cy="728268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This is the tendency to assess an applicant in comparison to the performance of a previous applicant.  Be sure to evaluate applicants independently, based on the responses and qualifications being assessed.</a:t>
          </a:r>
        </a:p>
      </dsp:txBody>
      <dsp:txXfrm rot="-5400000">
        <a:off x="4096511" y="2238035"/>
        <a:ext cx="7243676" cy="721130"/>
      </dsp:txXfrm>
    </dsp:sp>
    <dsp:sp modelId="{226C17D9-BEEF-6545-AF48-63D431E4725C}">
      <dsp:nvSpPr>
        <dsp:cNvPr id="0" name=""/>
        <dsp:cNvSpPr/>
      </dsp:nvSpPr>
      <dsp:spPr>
        <a:xfrm>
          <a:off x="0" y="2099129"/>
          <a:ext cx="4096511" cy="998941"/>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Contrast effect</a:t>
          </a:r>
          <a:r>
            <a:rPr lang="en-US" sz="2400" kern="1200"/>
            <a:t> </a:t>
          </a:r>
        </a:p>
      </dsp:txBody>
      <dsp:txXfrm>
        <a:off x="48764" y="2147893"/>
        <a:ext cx="3998983" cy="901413"/>
      </dsp:txXfrm>
    </dsp:sp>
    <dsp:sp modelId="{49535C7F-9073-1143-BC58-C7080139D22F}">
      <dsp:nvSpPr>
        <dsp:cNvPr id="0" name=""/>
        <dsp:cNvSpPr/>
      </dsp:nvSpPr>
      <dsp:spPr>
        <a:xfrm rot="5400000">
          <a:off x="7338278" y="6144"/>
          <a:ext cx="799152" cy="7282687"/>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Stereotyping is often based on demographics such as sex, race, ethnicity, or age, but can also involve other variables such as degree of education, number of jobs held, etc.</a:t>
          </a:r>
        </a:p>
      </dsp:txBody>
      <dsp:txXfrm rot="-5400000">
        <a:off x="4096511" y="3286923"/>
        <a:ext cx="7243676" cy="721130"/>
      </dsp:txXfrm>
    </dsp:sp>
    <dsp:sp modelId="{B169AFD7-5B50-3740-A54F-816B6179EB0A}">
      <dsp:nvSpPr>
        <dsp:cNvPr id="0" name=""/>
        <dsp:cNvSpPr/>
      </dsp:nvSpPr>
      <dsp:spPr>
        <a:xfrm>
          <a:off x="0" y="3148018"/>
          <a:ext cx="4096511" cy="998941"/>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a:t>Stereotypes</a:t>
          </a:r>
          <a:r>
            <a:rPr lang="en-US" sz="2400" kern="1200"/>
            <a:t> </a:t>
          </a:r>
        </a:p>
      </dsp:txBody>
      <dsp:txXfrm>
        <a:off x="48764" y="3196782"/>
        <a:ext cx="3998983" cy="901413"/>
      </dsp:txXfrm>
    </dsp:sp>
    <dsp:sp modelId="{2AD96FFC-0CAD-0046-915E-838FAFBBD0DB}">
      <dsp:nvSpPr>
        <dsp:cNvPr id="0" name=""/>
        <dsp:cNvSpPr/>
      </dsp:nvSpPr>
      <dsp:spPr>
        <a:xfrm rot="5400000">
          <a:off x="7229897" y="1059520"/>
          <a:ext cx="1000803" cy="7275575"/>
        </a:xfrm>
        <a:prstGeom prst="round2SameRect">
          <a:avLst/>
        </a:prstGeom>
        <a:solidFill>
          <a:schemeClr val="accent6">
            <a:alpha val="90000"/>
            <a:tint val="40000"/>
            <a:hueOff val="0"/>
            <a:satOff val="0"/>
            <a:lumOff val="0"/>
            <a:alphaOff val="0"/>
          </a:schemeClr>
        </a:solidFill>
        <a:ln w="12700" cap="flat" cmpd="sng" algn="ctr">
          <a:solidFill>
            <a:schemeClr val="accent6">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An applicant is given more favorable evaluations than warranted because of a similarity to the panelist in some way. The reverse can also occur where an applicant is given less favorable evaluations than warranted, because of perceived differences.</a:t>
          </a:r>
        </a:p>
      </dsp:txBody>
      <dsp:txXfrm rot="-5400000">
        <a:off x="4092512" y="4245761"/>
        <a:ext cx="7226720" cy="903093"/>
      </dsp:txXfrm>
    </dsp:sp>
    <dsp:sp modelId="{C9641BE3-9C1E-0045-999B-5D789FAE4814}">
      <dsp:nvSpPr>
        <dsp:cNvPr id="0" name=""/>
        <dsp:cNvSpPr/>
      </dsp:nvSpPr>
      <dsp:spPr>
        <a:xfrm>
          <a:off x="0" y="4197837"/>
          <a:ext cx="4092511" cy="998941"/>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t>Similar-to-me or Projection</a:t>
          </a:r>
        </a:p>
      </dsp:txBody>
      <dsp:txXfrm>
        <a:off x="48764" y="4246601"/>
        <a:ext cx="3994983" cy="90141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09DB24-ADAD-E94D-8FC8-46BFA819B5E4}">
      <dsp:nvSpPr>
        <dsp:cNvPr id="0" name=""/>
        <dsp:cNvSpPr/>
      </dsp:nvSpPr>
      <dsp:spPr>
        <a:xfrm>
          <a:off x="3393" y="811649"/>
          <a:ext cx="2692003" cy="161520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are the goals for this hire in terms of research, teaching, service and outreach? </a:t>
          </a:r>
        </a:p>
      </dsp:txBody>
      <dsp:txXfrm>
        <a:off x="3393" y="811649"/>
        <a:ext cx="2692003" cy="1615201"/>
      </dsp:txXfrm>
    </dsp:sp>
    <dsp:sp modelId="{2A579A3D-F741-5D40-AF24-49362F38DBFC}">
      <dsp:nvSpPr>
        <dsp:cNvPr id="0" name=""/>
        <dsp:cNvSpPr/>
      </dsp:nvSpPr>
      <dsp:spPr>
        <a:xfrm>
          <a:off x="2964596" y="811649"/>
          <a:ext cx="2692003" cy="161520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How is a commitment to diversity, equity and inclusion a factor in each goal?</a:t>
          </a:r>
        </a:p>
      </dsp:txBody>
      <dsp:txXfrm>
        <a:off x="2964596" y="811649"/>
        <a:ext cx="2692003" cy="1615201"/>
      </dsp:txXfrm>
    </dsp:sp>
    <dsp:sp modelId="{4A18C82D-AECE-104E-BE76-B835B7F08953}">
      <dsp:nvSpPr>
        <dsp:cNvPr id="0" name=""/>
        <dsp:cNvSpPr/>
      </dsp:nvSpPr>
      <dsp:spPr>
        <a:xfrm>
          <a:off x="5925800" y="811649"/>
          <a:ext cx="2692003" cy="161520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What types of evidence will demonstrate achievement or future potential in each area? </a:t>
          </a:r>
        </a:p>
      </dsp:txBody>
      <dsp:txXfrm>
        <a:off x="5925800" y="811649"/>
        <a:ext cx="2692003" cy="1615201"/>
      </dsp:txXfrm>
    </dsp:sp>
    <dsp:sp modelId="{E518730F-7E00-2140-81BE-EF6026BEAE16}">
      <dsp:nvSpPr>
        <dsp:cNvPr id="0" name=""/>
        <dsp:cNvSpPr/>
      </dsp:nvSpPr>
      <dsp:spPr>
        <a:xfrm>
          <a:off x="8887003" y="811649"/>
          <a:ext cx="2692003" cy="161520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Does the ad request materials appropriate to the assessment criteria?</a:t>
          </a:r>
        </a:p>
      </dsp:txBody>
      <dsp:txXfrm>
        <a:off x="8887003" y="811649"/>
        <a:ext cx="2692003" cy="161520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CDDC65-40F5-4E02-A338-40C7DB37B549}" type="datetimeFigureOut">
              <a:rPr lang="en-US" smtClean="0"/>
              <a:t>10/28/2021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E6A2A9-4FE3-4B16-B090-ED03BF8197BE}" type="slidenum">
              <a:rPr lang="en-US" smtClean="0"/>
              <a:t>‹#›</a:t>
            </a:fld>
            <a:endParaRPr lang="en-US"/>
          </a:p>
        </p:txBody>
      </p:sp>
    </p:spTree>
    <p:extLst>
      <p:ext uri="{BB962C8B-B14F-4D97-AF65-F5344CB8AC3E}">
        <p14:creationId xmlns:p14="http://schemas.microsoft.com/office/powerpoint/2010/main" val="1457746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researchgate.net/publication/321737427_We_Are_All_for_Diversity_but_How_Faculty_Hiring_Committees_Reproduce_Whiteness_and_Practical_Suggestions_for_How_They_Can_Chang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advance.washington.edu/liy/sites/default/files/How%20to%20Do%20a%20Better%20Job%20of%20Searching%20for%20Diversity%20-%20The%20Chronicle%20of%20Higher%20Education.pdf"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faculty.harvard.edu/files/fdd/files/best_practices_for_conducting_faculty_searches_v1.2.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hronicle.com/article/in-defense-of-diversity-statements/?cid2=gen_login_refresh&amp;cid=gen_sign_i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searchgate.net/publication/321737427_We_Are_All_for_Diversity_but_How_Faculty_Hiring_Committees_Reproduce_Whiteness_and_Practical_Suggestions_for_How_They_Can_Chang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ab458d166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ab458d166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4" name="Google Shape;84;gab458d166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b458d1666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b458d1666_0_7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Sensoy</a:t>
            </a:r>
            <a:r>
              <a:rPr lang="en-US" dirty="0"/>
              <a:t> and </a:t>
            </a:r>
            <a:r>
              <a:rPr lang="en-US" dirty="0" err="1"/>
              <a:t>DiAngelo</a:t>
            </a:r>
            <a:r>
              <a:rPr lang="en-US" dirty="0"/>
              <a:t> - </a:t>
            </a:r>
            <a:r>
              <a:rPr lang="en-US" u="sng" dirty="0">
                <a:solidFill>
                  <a:schemeClr val="hlink"/>
                </a:solidFill>
                <a:hlinkClick r:id="rId3"/>
              </a:rPr>
              <a:t>We Are All for Diversity, but . . .”: How Faculty Hiring Committees Reproduce Whiteness and Practical Suggestions for How They Can Change</a:t>
            </a:r>
            <a:endParaRPr dirty="0"/>
          </a:p>
        </p:txBody>
      </p:sp>
      <p:sp>
        <p:nvSpPr>
          <p:cNvPr id="193" name="Google Shape;193;gab458d1666_0_7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1675980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questions related to qualifications to position they applied for. Personal data is collected separately and apart the data is available only to a few Dartmouth employees with a business need-to-know. The information is used by our office and OIR, to provide summary reports to the federal and state government for compliance purposes and provide aggregate data to granting agencies. We also use the data to advise senior leadership on trends and progress on their EEO efforts based on aggregated data but do not disclose individual employees' demographic information.</a:t>
            </a:r>
            <a:endParaRPr lang="en-US" dirty="0"/>
          </a:p>
          <a:p>
            <a:endParaRPr lang="en-US" dirty="0"/>
          </a:p>
        </p:txBody>
      </p:sp>
      <p:sp>
        <p:nvSpPr>
          <p:cNvPr id="4" name="Slide Number Placeholder 3"/>
          <p:cNvSpPr>
            <a:spLocks noGrp="1"/>
          </p:cNvSpPr>
          <p:nvPr>
            <p:ph type="sldNum" sz="quarter" idx="5"/>
          </p:nvPr>
        </p:nvSpPr>
        <p:spPr/>
        <p:txBody>
          <a:bodyPr/>
          <a:lstStyle/>
          <a:p>
            <a:fld id="{75E6A2A9-4FE3-4B16-B090-ED03BF8197BE}" type="slidenum">
              <a:rPr lang="en-US" smtClean="0"/>
              <a:t>17</a:t>
            </a:fld>
            <a:endParaRPr lang="en-US"/>
          </a:p>
        </p:txBody>
      </p:sp>
    </p:spTree>
    <p:extLst>
      <p:ext uri="{BB962C8B-B14F-4D97-AF65-F5344CB8AC3E}">
        <p14:creationId xmlns:p14="http://schemas.microsoft.com/office/powerpoint/2010/main" val="4167377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may include with first contact language at the bottom that states: “</a:t>
            </a:r>
            <a:r>
              <a:rPr lang="en-US" i="1" dirty="0"/>
              <a:t>If you require a disability-related accommodation, please contact….”</a:t>
            </a:r>
          </a:p>
          <a:p>
            <a:endParaRPr lang="en-US" dirty="0"/>
          </a:p>
        </p:txBody>
      </p:sp>
      <p:sp>
        <p:nvSpPr>
          <p:cNvPr id="4" name="Slide Number Placeholder 3"/>
          <p:cNvSpPr>
            <a:spLocks noGrp="1"/>
          </p:cNvSpPr>
          <p:nvPr>
            <p:ph type="sldNum" sz="quarter" idx="5"/>
          </p:nvPr>
        </p:nvSpPr>
        <p:spPr/>
        <p:txBody>
          <a:bodyPr/>
          <a:lstStyle/>
          <a:p>
            <a:fld id="{75E6A2A9-4FE3-4B16-B090-ED03BF8197BE}" type="slidenum">
              <a:rPr lang="en-US" smtClean="0"/>
              <a:t>20</a:t>
            </a:fld>
            <a:endParaRPr lang="en-US"/>
          </a:p>
        </p:txBody>
      </p:sp>
    </p:spTree>
    <p:extLst>
      <p:ext uri="{BB962C8B-B14F-4D97-AF65-F5344CB8AC3E}">
        <p14:creationId xmlns:p14="http://schemas.microsoft.com/office/powerpoint/2010/main" val="420026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ab458d1666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ab458d1666_0_7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gab458d1666_0_7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5C726F-9328-48D3-88A5-AB219AFE1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0539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affect the search process whereas, search committees may pick individuals who look like them, invalidate or minimize research of </a:t>
            </a:r>
            <a:r>
              <a:rPr lang="en-US" sz="800" b="1" dirty="0">
                <a:solidFill>
                  <a:srgbClr val="5F6368"/>
                </a:solidFill>
                <a:highlight>
                  <a:srgbClr val="FFFFFF"/>
                </a:highlight>
                <a:latin typeface="Roboto"/>
                <a:ea typeface="Roboto"/>
                <a:cs typeface="Roboto"/>
                <a:sym typeface="Roboto"/>
              </a:rPr>
              <a:t>black, Indigenous and people of color</a:t>
            </a:r>
            <a:endParaRPr lang="en-US" dirty="0"/>
          </a:p>
          <a:p>
            <a:endParaRPr lang="en-US" dirty="0"/>
          </a:p>
        </p:txBody>
      </p:sp>
      <p:sp>
        <p:nvSpPr>
          <p:cNvPr id="4" name="Slide Number Placeholder 3"/>
          <p:cNvSpPr>
            <a:spLocks noGrp="1"/>
          </p:cNvSpPr>
          <p:nvPr>
            <p:ph type="sldNum" sz="quarter" idx="5"/>
          </p:nvPr>
        </p:nvSpPr>
        <p:spPr/>
        <p:txBody>
          <a:bodyPr/>
          <a:lstStyle/>
          <a:p>
            <a:fld id="{75E6A2A9-4FE3-4B16-B090-ED03BF8197BE}" type="slidenum">
              <a:rPr lang="en-US" smtClean="0"/>
              <a:t>5</a:t>
            </a:fld>
            <a:endParaRPr lang="en-US"/>
          </a:p>
        </p:txBody>
      </p:sp>
    </p:spTree>
    <p:extLst>
      <p:ext uri="{BB962C8B-B14F-4D97-AF65-F5344CB8AC3E}">
        <p14:creationId xmlns:p14="http://schemas.microsoft.com/office/powerpoint/2010/main" val="102990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talked about some bigger picture traits and ways of being to create a more inclusive culture, we want to talk about a few specific strategies to counter implicit bias.</a:t>
            </a:r>
          </a:p>
          <a:p>
            <a:endParaRPr lang="en-US" dirty="0"/>
          </a:p>
          <a:p>
            <a:r>
              <a:rPr lang="en-US" dirty="0"/>
              <a:t>Pause – when we are hungry, tired, stressed – it is more likely that our implicit biases may come out. That we may end up making decisions that don’t line up with how we want to approach things. We obviously can’t avoid being tired, or stressed ever – but it means that maybe we are just m ore aware, maybe we </a:t>
            </a:r>
            <a:r>
              <a:rPr lang="en-US" dirty="0" err="1"/>
              <a:t>scrutizie</a:t>
            </a:r>
            <a:r>
              <a:rPr lang="en-US" dirty="0"/>
              <a:t> those decisions a bit more. (NYTimes video??)</a:t>
            </a:r>
          </a:p>
          <a:p>
            <a:endParaRPr lang="en-US" dirty="0"/>
          </a:p>
          <a:p>
            <a:r>
              <a:rPr lang="en-US" dirty="0"/>
              <a:t>Act as if the bis doesn’t exist – what are ways we can build objectivity and standardization into decision making? </a:t>
            </a:r>
          </a:p>
          <a:p>
            <a:endParaRPr lang="en-US" dirty="0"/>
          </a:p>
          <a:p>
            <a:endParaRPr lang="en-US" dirty="0"/>
          </a:p>
          <a:p>
            <a:r>
              <a:rPr lang="en-US" dirty="0"/>
              <a:t>Cultivate common ground – limited exposure can increase the likelihood that we rely on stereotypes rather than experience to make judgments about others’ actions.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5C726F-9328-48D3-88A5-AB219AFE1C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Here are links to the citations for your reference: </a:t>
            </a:r>
            <a:endParaRPr/>
          </a:p>
          <a:p>
            <a:pPr marL="0" lvl="0" indent="0" algn="l" rtl="0">
              <a:lnSpc>
                <a:spcPct val="100000"/>
              </a:lnSpc>
              <a:spcBef>
                <a:spcPts val="0"/>
              </a:spcBef>
              <a:spcAft>
                <a:spcPts val="0"/>
              </a:spcAft>
              <a:buSzPts val="1400"/>
              <a:buNone/>
            </a:pPr>
            <a:r>
              <a:rPr lang="en-US" u="sng">
                <a:solidFill>
                  <a:schemeClr val="hlink"/>
                </a:solidFill>
                <a:hlinkClick r:id="rId3"/>
              </a:rPr>
              <a:t>How to Do a better job of searching for diversity</a:t>
            </a:r>
            <a:endParaRPr/>
          </a:p>
          <a:p>
            <a:pPr marL="0" lvl="0" indent="0" algn="l" rtl="0">
              <a:lnSpc>
                <a:spcPct val="100000"/>
              </a:lnSpc>
              <a:spcBef>
                <a:spcPts val="0"/>
              </a:spcBef>
              <a:spcAft>
                <a:spcPts val="0"/>
              </a:spcAft>
              <a:buSzPts val="1400"/>
              <a:buNone/>
            </a:pPr>
            <a:r>
              <a:rPr lang="en-US" u="sng">
                <a:solidFill>
                  <a:schemeClr val="hlink"/>
                </a:solidFill>
                <a:hlinkClick r:id="rId4"/>
              </a:rPr>
              <a:t>Best Practices for Conducting Faculty Searches </a:t>
            </a:r>
            <a:endParaRPr/>
          </a:p>
        </p:txBody>
      </p:sp>
      <p:sp>
        <p:nvSpPr>
          <p:cNvPr id="100" name="Google Shape;10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ab458d1666_0_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ab458d1666_0_7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gab458d1666_0_7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ab458d1666_0_7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ab458d1666_0_7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Canning and Riddick</a:t>
            </a:r>
            <a:r>
              <a:rPr lang="en-US"/>
              <a:t> is cited in the materials, but the article is an opinion piece on diversity statements; I wouldn’t use this citation here. </a:t>
            </a:r>
            <a:endParaRPr/>
          </a:p>
        </p:txBody>
      </p:sp>
      <p:sp>
        <p:nvSpPr>
          <p:cNvPr id="174" name="Google Shape;174;gab458d1666_0_7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ab458d1666_0_7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ab458d1666_0_7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gab458d1666_0_7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b458d1666_0_7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b458d1666_0_7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Sensoy and DiAngelo - </a:t>
            </a:r>
            <a:r>
              <a:rPr lang="en-US" u="sng">
                <a:solidFill>
                  <a:schemeClr val="hlink"/>
                </a:solidFill>
                <a:hlinkClick r:id="rId3"/>
              </a:rPr>
              <a:t>We Are All for Diversity, but . . .”: How Faculty Hiring Committees Reproduce Whiteness and Practical Suggestions for How They Can Change</a:t>
            </a:r>
            <a:endParaRPr/>
          </a:p>
        </p:txBody>
      </p:sp>
      <p:sp>
        <p:nvSpPr>
          <p:cNvPr id="193" name="Google Shape;193;gab458d1666_0_72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406400" algn="l">
              <a:lnSpc>
                <a:spcPct val="90000"/>
              </a:lnSpc>
              <a:spcBef>
                <a:spcPts val="0"/>
              </a:spcBef>
              <a:spcAft>
                <a:spcPts val="0"/>
              </a:spcAft>
              <a:buClr>
                <a:schemeClr val="dk1"/>
              </a:buClr>
              <a:buSzPts val="2800"/>
              <a:buChar char="•"/>
              <a:defRPr/>
            </a:lvl1pPr>
            <a:lvl2pPr marL="914400" lvl="1" indent="-381000" algn="l">
              <a:lnSpc>
                <a:spcPct val="90000"/>
              </a:lnSpc>
              <a:spcBef>
                <a:spcPts val="0"/>
              </a:spcBef>
              <a:spcAft>
                <a:spcPts val="0"/>
              </a:spcAft>
              <a:buClr>
                <a:schemeClr val="dk1"/>
              </a:buClr>
              <a:buSzPts val="2400"/>
              <a:buChar char="•"/>
              <a:defRPr/>
            </a:lvl2pPr>
            <a:lvl3pPr marL="1371600" lvl="2" indent="-355600" algn="l">
              <a:lnSpc>
                <a:spcPct val="90000"/>
              </a:lnSpc>
              <a:spcBef>
                <a:spcPts val="0"/>
              </a:spcBef>
              <a:spcAft>
                <a:spcPts val="0"/>
              </a:spcAft>
              <a:buClr>
                <a:schemeClr val="dk1"/>
              </a:buClr>
              <a:buSzPts val="2000"/>
              <a:buChar char="•"/>
              <a:defRPr/>
            </a:lvl3pPr>
            <a:lvl4pPr marL="1828800" lvl="3" indent="-342900" algn="l">
              <a:lnSpc>
                <a:spcPct val="90000"/>
              </a:lnSpc>
              <a:spcBef>
                <a:spcPts val="0"/>
              </a:spcBef>
              <a:spcAft>
                <a:spcPts val="0"/>
              </a:spcAft>
              <a:buClr>
                <a:schemeClr val="dk1"/>
              </a:buClr>
              <a:buSzPts val="1800"/>
              <a:buChar char="•"/>
              <a:defRPr/>
            </a:lvl4pPr>
            <a:lvl5pPr marL="2286000" lvl="4" indent="-342900" algn="l">
              <a:lnSpc>
                <a:spcPct val="90000"/>
              </a:lnSpc>
              <a:spcBef>
                <a:spcPts val="0"/>
              </a:spcBef>
              <a:spcAft>
                <a:spcPts val="0"/>
              </a:spcAft>
              <a:buClr>
                <a:schemeClr val="dk1"/>
              </a:buClr>
              <a:buSzPts val="1800"/>
              <a:buChar char="•"/>
              <a:defRPr/>
            </a:lvl5pPr>
            <a:lvl6pPr marL="2743200" lvl="5" indent="-342900" algn="l">
              <a:lnSpc>
                <a:spcPct val="90000"/>
              </a:lnSpc>
              <a:spcBef>
                <a:spcPts val="0"/>
              </a:spcBef>
              <a:spcAft>
                <a:spcPts val="0"/>
              </a:spcAft>
              <a:buClr>
                <a:schemeClr val="dk1"/>
              </a:buClr>
              <a:buSzPts val="1800"/>
              <a:buChar char="•"/>
              <a:defRPr/>
            </a:lvl6pPr>
            <a:lvl7pPr marL="3200400" lvl="6" indent="-342900" algn="l">
              <a:lnSpc>
                <a:spcPct val="90000"/>
              </a:lnSpc>
              <a:spcBef>
                <a:spcPts val="0"/>
              </a:spcBef>
              <a:spcAft>
                <a:spcPts val="0"/>
              </a:spcAft>
              <a:buClr>
                <a:schemeClr val="dk1"/>
              </a:buClr>
              <a:buSzPts val="1800"/>
              <a:buChar char="•"/>
              <a:defRPr/>
            </a:lvl7pPr>
            <a:lvl8pPr marL="3657600" lvl="7" indent="-342900" algn="l">
              <a:lnSpc>
                <a:spcPct val="90000"/>
              </a:lnSpc>
              <a:spcBef>
                <a:spcPts val="0"/>
              </a:spcBef>
              <a:spcAft>
                <a:spcPts val="0"/>
              </a:spcAft>
              <a:buClr>
                <a:schemeClr val="dk1"/>
              </a:buClr>
              <a:buSzPts val="1800"/>
              <a:buChar char="•"/>
              <a:defRPr/>
            </a:lvl8pPr>
            <a:lvl9pPr marL="4114800" lvl="8" indent="-342900" algn="l">
              <a:lnSpc>
                <a:spcPct val="90000"/>
              </a:lnSpc>
              <a:spcBef>
                <a:spcPts val="0"/>
              </a:spcBef>
              <a:spcAft>
                <a:spcPts val="0"/>
              </a:spcAft>
              <a:buClr>
                <a:schemeClr val="dk1"/>
              </a:buClr>
              <a:buSzPts val="1800"/>
              <a:buChar char="•"/>
              <a:defRPr/>
            </a:lvl9pPr>
          </a:lstStyle>
          <a:p>
            <a:endParaRPr/>
          </a:p>
        </p:txBody>
      </p:sp>
      <p:sp>
        <p:nvSpPr>
          <p:cNvPr id="24" name="Google Shape;24;p32"/>
          <p:cNvSpPr txBox="1">
            <a:spLocks noGrp="1"/>
          </p:cNvSpPr>
          <p:nvPr>
            <p:ph type="sldNum" idx="12"/>
          </p:nvPr>
        </p:nvSpPr>
        <p:spPr>
          <a:xfrm>
            <a:off x="11296609" y="6217621"/>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8999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053485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949936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134269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t>10/28/2021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346621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t>10/28/2021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98963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10/28/2021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7947537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4282598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10/28/2021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09757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592523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3284125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643420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efault list w/bullets">
  <p:cSld name="Default list w/bullets">
    <p:spTree>
      <p:nvGrpSpPr>
        <p:cNvPr id="1" name="Shape 27"/>
        <p:cNvGrpSpPr/>
        <p:nvPr/>
      </p:nvGrpSpPr>
      <p:grpSpPr>
        <a:xfrm>
          <a:off x="0" y="0"/>
          <a:ext cx="0" cy="0"/>
          <a:chOff x="0" y="0"/>
          <a:chExt cx="0" cy="0"/>
        </a:xfrm>
      </p:grpSpPr>
      <p:sp>
        <p:nvSpPr>
          <p:cNvPr id="28" name="Google Shape;28;p4"/>
          <p:cNvSpPr txBox="1">
            <a:spLocks noGrp="1"/>
          </p:cNvSpPr>
          <p:nvPr>
            <p:ph type="body" idx="1"/>
          </p:nvPr>
        </p:nvSpPr>
        <p:spPr>
          <a:xfrm>
            <a:off x="609600" y="1645920"/>
            <a:ext cx="10972800" cy="4846320"/>
          </a:xfrm>
          <a:prstGeom prst="rect">
            <a:avLst/>
          </a:prstGeom>
          <a:noFill/>
          <a:ln>
            <a:noFill/>
          </a:ln>
        </p:spPr>
        <p:txBody>
          <a:bodyPr spcFirstLastPara="1" wrap="square" lIns="0" tIns="0" rIns="0" bIns="0" anchor="t" anchorCtr="0">
            <a:noAutofit/>
          </a:bodyPr>
          <a:lstStyle>
            <a:lvl1pPr marL="457200" marR="0" lvl="0" indent="-410210" algn="l">
              <a:lnSpc>
                <a:spcPct val="123076"/>
              </a:lnSpc>
              <a:spcBef>
                <a:spcPts val="1000"/>
              </a:spcBef>
              <a:spcAft>
                <a:spcPts val="0"/>
              </a:spcAft>
              <a:buClr>
                <a:srgbClr val="C00000"/>
              </a:buClr>
              <a:buSzPts val="2860"/>
              <a:buFont typeface="NTR"/>
              <a:buChar char="■"/>
              <a:defRPr/>
            </a:lvl1pPr>
            <a:lvl2pPr marL="914400" lvl="1" indent="-354330" algn="l">
              <a:lnSpc>
                <a:spcPct val="177777"/>
              </a:lnSpc>
              <a:spcBef>
                <a:spcPts val="1000"/>
              </a:spcBef>
              <a:spcAft>
                <a:spcPts val="0"/>
              </a:spcAft>
              <a:buSzPts val="1980"/>
              <a:buChar char="●"/>
              <a:defRPr/>
            </a:lvl2pPr>
            <a:lvl3pPr marL="1371600" lvl="2" indent="-320039" algn="l">
              <a:lnSpc>
                <a:spcPct val="177777"/>
              </a:lnSpc>
              <a:spcBef>
                <a:spcPts val="1000"/>
              </a:spcBef>
              <a:spcAft>
                <a:spcPts val="0"/>
              </a:spcAft>
              <a:buSzPts val="1440"/>
              <a:buChar char="⮚"/>
              <a:defRPr/>
            </a:lvl3pPr>
            <a:lvl4pPr marL="1828800" lvl="3" indent="-342900" algn="l">
              <a:lnSpc>
                <a:spcPct val="155555"/>
              </a:lnSpc>
              <a:spcBef>
                <a:spcPts val="1000"/>
              </a:spcBef>
              <a:spcAft>
                <a:spcPts val="0"/>
              </a:spcAft>
              <a:buSzPts val="1800"/>
              <a:buChar char="►"/>
              <a:defRPr/>
            </a:lvl4pPr>
            <a:lvl5pPr marL="2286000" lvl="4" indent="-365760" algn="l">
              <a:lnSpc>
                <a:spcPct val="155555"/>
              </a:lnSpc>
              <a:spcBef>
                <a:spcPts val="1000"/>
              </a:spcBef>
              <a:spcAft>
                <a:spcPts val="0"/>
              </a:spcAft>
              <a:buSzPts val="21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
          <p:cNvSpPr txBox="1">
            <a:spLocks noGrp="1"/>
          </p:cNvSpPr>
          <p:nvPr>
            <p:ph type="title"/>
          </p:nvPr>
        </p:nvSpPr>
        <p:spPr>
          <a:xfrm>
            <a:off x="609600" y="822960"/>
            <a:ext cx="10972800" cy="504558"/>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1"/>
              </a:buClr>
              <a:buSzPts val="40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
          <p:cNvSpPr txBox="1">
            <a:spLocks noGrp="1"/>
          </p:cNvSpPr>
          <p:nvPr>
            <p:ph type="sldNum" idx="12"/>
          </p:nvPr>
        </p:nvSpPr>
        <p:spPr>
          <a:xfrm>
            <a:off x="11409045" y="6333134"/>
            <a:ext cx="731700" cy="5250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9819090"/>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29363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6853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2" name="Google Shape;5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3" name="Google Shape;5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52186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6"/>
        <p:cNvGrpSpPr/>
        <p:nvPr/>
      </p:nvGrpSpPr>
      <p:grpSpPr>
        <a:xfrm>
          <a:off x="0" y="0"/>
          <a:ext cx="0" cy="0"/>
          <a:chOff x="0" y="0"/>
          <a:chExt cx="0" cy="0"/>
        </a:xfrm>
      </p:grpSpPr>
      <p:sp>
        <p:nvSpPr>
          <p:cNvPr id="57" name="Google Shape;5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9" name="Google Shape;5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818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3"/>
        <p:cNvGrpSpPr/>
        <p:nvPr/>
      </p:nvGrpSpPr>
      <p:grpSpPr>
        <a:xfrm>
          <a:off x="0" y="0"/>
          <a:ext cx="0" cy="0"/>
          <a:chOff x="0" y="0"/>
          <a:chExt cx="0" cy="0"/>
        </a:xfrm>
      </p:grpSpPr>
      <p:sp>
        <p:nvSpPr>
          <p:cNvPr id="64" name="Google Shape;64;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532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7902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t>10/28/2021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2775984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3438968"/>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10/28/2021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148387583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0.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hyperlink" Target="https://www.dropbox.com/sh/00d7cl37hr8mbj9/AABYKFyEaUvhdax_KNFHsFdKa?dl=0" TargetMode="External"/><Relationship Id="rId2" Type="http://schemas.openxmlformats.org/officeDocument/2006/relationships/hyperlink" Target="https://www.dropbox.com/sh/gdqb24u8a01b3sb/AADCDMrZmwOkADHhjoHrXX-ya?dl=0"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04672" y="2635607"/>
            <a:ext cx="7512014" cy="1494998"/>
          </a:xfrm>
        </p:spPr>
        <p:txBody>
          <a:bodyPr anchor="b">
            <a:normAutofit fontScale="90000"/>
          </a:bodyPr>
          <a:lstStyle/>
          <a:p>
            <a:pPr algn="l"/>
            <a:r>
              <a:rPr lang="en-US" dirty="0">
                <a:solidFill>
                  <a:schemeClr val="accent6">
                    <a:lumMod val="50000"/>
                  </a:schemeClr>
                </a:solidFill>
              </a:rPr>
              <a:t>Inclusion and Equity in the </a:t>
            </a:r>
            <a:br>
              <a:rPr lang="en-US" dirty="0">
                <a:solidFill>
                  <a:schemeClr val="accent6">
                    <a:lumMod val="50000"/>
                  </a:schemeClr>
                </a:solidFill>
              </a:rPr>
            </a:br>
            <a:r>
              <a:rPr lang="en-US" dirty="0">
                <a:solidFill>
                  <a:schemeClr val="accent6">
                    <a:lumMod val="50000"/>
                  </a:schemeClr>
                </a:solidFill>
              </a:rPr>
              <a:t>Search Process</a:t>
            </a:r>
          </a:p>
        </p:txBody>
      </p:sp>
      <p:sp>
        <p:nvSpPr>
          <p:cNvPr id="3" name="Subtitle 2"/>
          <p:cNvSpPr>
            <a:spLocks noGrp="1"/>
          </p:cNvSpPr>
          <p:nvPr>
            <p:ph type="subTitle" idx="1"/>
          </p:nvPr>
        </p:nvSpPr>
        <p:spPr>
          <a:xfrm>
            <a:off x="804672" y="4365616"/>
            <a:ext cx="9416898" cy="1160063"/>
          </a:xfrm>
        </p:spPr>
        <p:txBody>
          <a:bodyPr anchor="ctr">
            <a:normAutofit/>
          </a:bodyPr>
          <a:lstStyle/>
          <a:p>
            <a:pPr algn="l"/>
            <a:r>
              <a:rPr lang="en-US" b="1" dirty="0">
                <a:solidFill>
                  <a:schemeClr val="accent6">
                    <a:lumMod val="50000"/>
                  </a:schemeClr>
                </a:solidFill>
              </a:rPr>
              <a:t>Kristi Clemens</a:t>
            </a:r>
          </a:p>
          <a:p>
            <a:pPr algn="l"/>
            <a:r>
              <a:rPr lang="en-US" sz="2000" dirty="0">
                <a:solidFill>
                  <a:schemeClr val="accent6">
                    <a:lumMod val="50000"/>
                  </a:schemeClr>
                </a:solidFill>
              </a:rPr>
              <a:t>Assistant Vice President for Equity and Compliance</a:t>
            </a:r>
          </a:p>
        </p:txBody>
      </p:sp>
      <p:pic>
        <p:nvPicPr>
          <p:cNvPr id="4" name="Picture 3">
            <a:extLst>
              <a:ext uri="{FF2B5EF4-FFF2-40B4-BE49-F238E27FC236}">
                <a16:creationId xmlns:a16="http://schemas.microsoft.com/office/drawing/2014/main" id="{6768D111-4D52-E648-947C-C543F59C028F}"/>
              </a:ext>
            </a:extLst>
          </p:cNvPr>
          <p:cNvPicPr>
            <a:picLocks noChangeAspect="1"/>
          </p:cNvPicPr>
          <p:nvPr/>
        </p:nvPicPr>
        <p:blipFill rotWithShape="1">
          <a:blip r:embed="rId2"/>
          <a:srcRect b="23424"/>
          <a:stretch/>
        </p:blipFill>
        <p:spPr>
          <a:xfrm>
            <a:off x="9102974" y="155233"/>
            <a:ext cx="3089025" cy="1789681"/>
          </a:xfrm>
          <a:prstGeom prst="rect">
            <a:avLst/>
          </a:prstGeom>
        </p:spPr>
      </p:pic>
    </p:spTree>
    <p:extLst>
      <p:ext uri="{BB962C8B-B14F-4D97-AF65-F5344CB8AC3E}">
        <p14:creationId xmlns:p14="http://schemas.microsoft.com/office/powerpoint/2010/main" val="589076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7"/>
          <p:cNvSpPr txBox="1">
            <a:spLocks noGrp="1"/>
          </p:cNvSpPr>
          <p:nvPr>
            <p:ph type="body" idx="1"/>
          </p:nvPr>
        </p:nvSpPr>
        <p:spPr>
          <a:xfrm>
            <a:off x="4399875" y="3753058"/>
            <a:ext cx="2781900" cy="1293300"/>
          </a:xfrm>
          <a:prstGeom prst="rect">
            <a:avLst/>
          </a:prstGeom>
        </p:spPr>
        <p:txBody>
          <a:bodyPr spcFirstLastPara="1" wrap="square" lIns="0" tIns="0" rIns="0" bIns="0" anchor="t" anchorCtr="0">
            <a:noAutofit/>
          </a:bodyPr>
          <a:lstStyle/>
          <a:p>
            <a:pPr marL="0" lvl="0" indent="0" algn="ctr" rtl="0">
              <a:lnSpc>
                <a:spcPct val="100000"/>
              </a:lnSpc>
              <a:spcBef>
                <a:spcPts val="0"/>
              </a:spcBef>
              <a:spcAft>
                <a:spcPts val="0"/>
              </a:spcAft>
              <a:buClr>
                <a:schemeClr val="dk1"/>
              </a:buClr>
              <a:buSzPts val="1100"/>
              <a:buFont typeface="Arial"/>
              <a:buNone/>
            </a:pPr>
            <a:br>
              <a:rPr lang="en-US" sz="1800" b="1" dirty="0">
                <a:latin typeface="Roboto"/>
                <a:ea typeface="Roboto"/>
                <a:cs typeface="Roboto"/>
                <a:sym typeface="Roboto"/>
              </a:rPr>
            </a:br>
            <a:r>
              <a:rPr lang="en-US" sz="1800" b="1" dirty="0">
                <a:latin typeface="Roboto"/>
                <a:ea typeface="Roboto"/>
                <a:cs typeface="Roboto"/>
                <a:sym typeface="Roboto"/>
              </a:rPr>
              <a:t>Understand Faculty Pipeline Data</a:t>
            </a:r>
            <a:br>
              <a:rPr lang="en-US" sz="1800" b="1" dirty="0">
                <a:latin typeface="Roboto"/>
                <a:ea typeface="Roboto"/>
                <a:cs typeface="Roboto"/>
                <a:sym typeface="Roboto"/>
              </a:rPr>
            </a:br>
            <a:r>
              <a:rPr lang="en-US" sz="1700" dirty="0">
                <a:latin typeface="Roboto"/>
                <a:ea typeface="Roboto"/>
                <a:cs typeface="Roboto"/>
                <a:sym typeface="Roboto"/>
              </a:rPr>
              <a:t>The Survey of Earned Doctorates</a:t>
            </a:r>
            <a:r>
              <a:rPr lang="en-US" sz="1700" baseline="30000" dirty="0">
                <a:latin typeface="Roboto"/>
                <a:ea typeface="Roboto"/>
                <a:cs typeface="Roboto"/>
                <a:sym typeface="Roboto"/>
              </a:rPr>
              <a:t>3</a:t>
            </a:r>
            <a:r>
              <a:rPr lang="en-US" sz="1700" dirty="0">
                <a:latin typeface="Roboto"/>
                <a:ea typeface="Roboto"/>
                <a:cs typeface="Roboto"/>
                <a:sym typeface="Roboto"/>
              </a:rPr>
              <a:t> (SED) provides useful data about historically underrepresented recipients of doctoral degrees.</a:t>
            </a:r>
            <a:endParaRPr sz="1700" dirty="0">
              <a:latin typeface="Roboto"/>
              <a:ea typeface="Roboto"/>
              <a:cs typeface="Roboto"/>
              <a:sym typeface="Roboto"/>
            </a:endParaRPr>
          </a:p>
          <a:p>
            <a:pPr marL="0" lvl="0" indent="0" algn="ctr" rtl="0">
              <a:spcBef>
                <a:spcPts val="1000"/>
              </a:spcBef>
              <a:spcAft>
                <a:spcPts val="0"/>
              </a:spcAft>
              <a:buNone/>
            </a:pPr>
            <a:endParaRPr dirty="0"/>
          </a:p>
        </p:txBody>
      </p:sp>
      <p:sp>
        <p:nvSpPr>
          <p:cNvPr id="142" name="Google Shape;142;p17"/>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chemeClr val="accent6">
                    <a:lumMod val="50000"/>
                  </a:schemeClr>
                </a:solidFill>
              </a:rPr>
              <a:t>Recruiting Diverse Candidates </a:t>
            </a:r>
            <a:endParaRPr dirty="0">
              <a:solidFill>
                <a:schemeClr val="accent6">
                  <a:lumMod val="50000"/>
                </a:schemeClr>
              </a:solidFill>
            </a:endParaRPr>
          </a:p>
        </p:txBody>
      </p:sp>
      <p:sp>
        <p:nvSpPr>
          <p:cNvPr id="143" name="Google Shape;143;p1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10</a:t>
            </a:fld>
            <a:endParaRPr/>
          </a:p>
        </p:txBody>
      </p:sp>
      <p:sp>
        <p:nvSpPr>
          <p:cNvPr id="147" name="Google Shape;147;p17"/>
          <p:cNvSpPr txBox="1">
            <a:spLocks noGrp="1"/>
          </p:cNvSpPr>
          <p:nvPr>
            <p:ph type="body" idx="4294967295"/>
          </p:nvPr>
        </p:nvSpPr>
        <p:spPr>
          <a:xfrm>
            <a:off x="795278" y="3681405"/>
            <a:ext cx="2635250" cy="1292225"/>
          </a:xfrm>
          <a:prstGeom prst="rect">
            <a:avLst/>
          </a:prstGeom>
        </p:spPr>
        <p:txBody>
          <a:bodyPr spcFirstLastPara="1" wrap="square" lIns="0" tIns="0" rIns="0" bIns="0" anchor="t" anchorCtr="0">
            <a:noAutofit/>
          </a:bodyPr>
          <a:lstStyle/>
          <a:p>
            <a:pPr marL="0" lvl="0" indent="0" algn="ctr" rtl="0">
              <a:lnSpc>
                <a:spcPct val="100000"/>
              </a:lnSpc>
              <a:spcBef>
                <a:spcPts val="1000"/>
              </a:spcBef>
              <a:spcAft>
                <a:spcPts val="0"/>
              </a:spcAft>
              <a:buNone/>
            </a:pPr>
            <a:br>
              <a:rPr lang="en-US" sz="1800" b="1" dirty="0">
                <a:latin typeface="Roboto"/>
                <a:ea typeface="Roboto"/>
                <a:cs typeface="Roboto"/>
                <a:sym typeface="Roboto"/>
              </a:rPr>
            </a:br>
            <a:r>
              <a:rPr lang="en-US" sz="1800" b="1" dirty="0">
                <a:latin typeface="Roboto"/>
                <a:ea typeface="Roboto"/>
                <a:cs typeface="Roboto"/>
                <a:sym typeface="Roboto"/>
              </a:rPr>
              <a:t>Engage Colleagues with a Track Record of Mentoring Diverse Scholars</a:t>
            </a:r>
            <a:br>
              <a:rPr lang="en-US" sz="1800" b="1" dirty="0">
                <a:latin typeface="Roboto"/>
                <a:ea typeface="Roboto"/>
                <a:cs typeface="Roboto"/>
                <a:sym typeface="Roboto"/>
              </a:rPr>
            </a:br>
            <a:r>
              <a:rPr lang="en-US" sz="1700" dirty="0">
                <a:latin typeface="Roboto"/>
                <a:ea typeface="Roboto"/>
                <a:cs typeface="Roboto"/>
                <a:sym typeface="Roboto"/>
              </a:rPr>
              <a:t>Ask for referrals to talented postdocs and ask well connected Junior faculty to share the position with their networks. </a:t>
            </a:r>
            <a:endParaRPr sz="1700" dirty="0">
              <a:latin typeface="Roboto"/>
              <a:ea typeface="Roboto"/>
              <a:cs typeface="Roboto"/>
              <a:sym typeface="Roboto"/>
            </a:endParaRPr>
          </a:p>
          <a:p>
            <a:pPr marL="0" lvl="0" indent="0" algn="ctr" rtl="0">
              <a:spcBef>
                <a:spcPts val="1000"/>
              </a:spcBef>
              <a:spcAft>
                <a:spcPts val="0"/>
              </a:spcAft>
              <a:buNone/>
            </a:pPr>
            <a:endParaRPr dirty="0"/>
          </a:p>
        </p:txBody>
      </p:sp>
      <p:pic>
        <p:nvPicPr>
          <p:cNvPr id="144" name="Google Shape;144;p17"/>
          <p:cNvPicPr preferRelativeResize="0"/>
          <p:nvPr/>
        </p:nvPicPr>
        <p:blipFill>
          <a:blip r:embed="rId3">
            <a:alphaModFix/>
          </a:blip>
          <a:stretch>
            <a:fillRect/>
          </a:stretch>
        </p:blipFill>
        <p:spPr>
          <a:xfrm>
            <a:off x="1207445" y="1806271"/>
            <a:ext cx="1810915" cy="1731475"/>
          </a:xfrm>
          <a:prstGeom prst="rect">
            <a:avLst/>
          </a:prstGeom>
          <a:noFill/>
          <a:ln w="50800" cap="flat" cmpd="sng">
            <a:solidFill>
              <a:schemeClr val="accent6">
                <a:lumMod val="50000"/>
              </a:schemeClr>
            </a:solidFill>
            <a:prstDash val="solid"/>
            <a:round/>
            <a:headEnd type="none" w="sm" len="sm"/>
            <a:tailEnd type="none" w="sm" len="sm"/>
          </a:ln>
        </p:spPr>
      </p:pic>
      <p:sp>
        <p:nvSpPr>
          <p:cNvPr id="145" name="Google Shape;145;p17"/>
          <p:cNvSpPr txBox="1"/>
          <p:nvPr/>
        </p:nvSpPr>
        <p:spPr>
          <a:xfrm>
            <a:off x="367775" y="6542575"/>
            <a:ext cx="11125500" cy="1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Georgia"/>
                <a:ea typeface="Georgia"/>
                <a:cs typeface="Georgia"/>
                <a:sym typeface="Georgia"/>
              </a:rPr>
              <a:t>3. Data tables and dashboard are available at: https://www.nsf.gov/statistics/srvydoctorates/</a:t>
            </a:r>
            <a:endParaRPr sz="1200">
              <a:solidFill>
                <a:schemeClr val="dk1"/>
              </a:solidFill>
              <a:latin typeface="Georgia"/>
              <a:ea typeface="Georgia"/>
              <a:cs typeface="Georgia"/>
              <a:sym typeface="Georgia"/>
            </a:endParaRPr>
          </a:p>
        </p:txBody>
      </p:sp>
      <p:pic>
        <p:nvPicPr>
          <p:cNvPr id="146" name="Google Shape;146;p17"/>
          <p:cNvPicPr preferRelativeResize="0"/>
          <p:nvPr/>
        </p:nvPicPr>
        <p:blipFill rotWithShape="1">
          <a:blip r:embed="rId4">
            <a:alphaModFix/>
          </a:blip>
          <a:srcRect l="7543" t="16044" r="11083" b="17629"/>
          <a:stretch/>
        </p:blipFill>
        <p:spPr>
          <a:xfrm>
            <a:off x="4885362" y="1882651"/>
            <a:ext cx="1810925" cy="1546349"/>
          </a:xfrm>
          <a:prstGeom prst="rect">
            <a:avLst/>
          </a:prstGeom>
          <a:noFill/>
          <a:ln w="50800" cap="flat" cmpd="sng">
            <a:solidFill>
              <a:schemeClr val="accent6">
                <a:lumMod val="50000"/>
              </a:schemeClr>
            </a:solidFill>
            <a:prstDash val="solid"/>
            <a:round/>
            <a:headEnd type="none" w="sm" len="sm"/>
            <a:tailEnd type="none" w="sm" len="sm"/>
          </a:ln>
        </p:spPr>
      </p:pic>
      <p:pic>
        <p:nvPicPr>
          <p:cNvPr id="148" name="Google Shape;148;p17"/>
          <p:cNvPicPr preferRelativeResize="0"/>
          <p:nvPr/>
        </p:nvPicPr>
        <p:blipFill rotWithShape="1">
          <a:blip r:embed="rId5">
            <a:alphaModFix/>
          </a:blip>
          <a:srcRect t="11032"/>
          <a:stretch/>
        </p:blipFill>
        <p:spPr>
          <a:xfrm>
            <a:off x="8789700" y="1674151"/>
            <a:ext cx="1810925" cy="1763704"/>
          </a:xfrm>
          <a:prstGeom prst="rect">
            <a:avLst/>
          </a:prstGeom>
          <a:noFill/>
          <a:ln w="50800" cap="flat" cmpd="sng">
            <a:solidFill>
              <a:schemeClr val="accent6">
                <a:lumMod val="50000"/>
              </a:schemeClr>
            </a:solidFill>
            <a:prstDash val="solid"/>
            <a:round/>
            <a:headEnd type="none" w="sm" len="sm"/>
            <a:tailEnd type="none" w="sm" len="sm"/>
          </a:ln>
        </p:spPr>
      </p:pic>
      <p:sp>
        <p:nvSpPr>
          <p:cNvPr id="149" name="Google Shape;149;p17"/>
          <p:cNvSpPr txBox="1"/>
          <p:nvPr/>
        </p:nvSpPr>
        <p:spPr>
          <a:xfrm>
            <a:off x="8195162" y="3546358"/>
            <a:ext cx="3000000" cy="3000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br>
              <a:rPr lang="en-US" sz="1800" b="1" dirty="0">
                <a:solidFill>
                  <a:schemeClr val="dk1"/>
                </a:solidFill>
                <a:latin typeface="Roboto"/>
                <a:ea typeface="Roboto"/>
                <a:cs typeface="Roboto"/>
                <a:sym typeface="Roboto"/>
              </a:rPr>
            </a:br>
            <a:r>
              <a:rPr lang="en-US" sz="1800" b="1" dirty="0">
                <a:solidFill>
                  <a:schemeClr val="dk1"/>
                </a:solidFill>
                <a:latin typeface="Roboto"/>
                <a:ea typeface="Roboto"/>
                <a:cs typeface="Roboto"/>
                <a:sym typeface="Roboto"/>
              </a:rPr>
              <a:t>Connect with Programs Designed to Develop Diverse Faculty </a:t>
            </a:r>
            <a:br>
              <a:rPr lang="en-US" sz="1800" b="1" dirty="0">
                <a:solidFill>
                  <a:schemeClr val="dk1"/>
                </a:solidFill>
                <a:latin typeface="Roboto"/>
                <a:ea typeface="Roboto"/>
                <a:cs typeface="Roboto"/>
                <a:sym typeface="Roboto"/>
              </a:rPr>
            </a:br>
            <a:r>
              <a:rPr lang="en-US" sz="1700" dirty="0">
                <a:solidFill>
                  <a:schemeClr val="dk1"/>
                </a:solidFill>
                <a:latin typeface="Roboto"/>
                <a:ea typeface="Roboto"/>
                <a:cs typeface="Roboto"/>
                <a:sym typeface="Roboto"/>
              </a:rPr>
              <a:t>These include the Leadership Alliance, National GEM Consortium, Gates Millennium Scholars Program, Mellon Mays, </a:t>
            </a:r>
            <a:r>
              <a:rPr lang="en-US" sz="1700" dirty="0" err="1">
                <a:solidFill>
                  <a:schemeClr val="dk1"/>
                </a:solidFill>
                <a:latin typeface="Roboto"/>
                <a:ea typeface="Roboto"/>
                <a:cs typeface="Roboto"/>
                <a:sym typeface="Roboto"/>
              </a:rPr>
              <a:t>Meyerhoff</a:t>
            </a:r>
            <a:r>
              <a:rPr lang="en-US" sz="1700" dirty="0">
                <a:solidFill>
                  <a:schemeClr val="dk1"/>
                </a:solidFill>
                <a:latin typeface="Roboto"/>
                <a:ea typeface="Roboto"/>
                <a:cs typeface="Roboto"/>
                <a:sym typeface="Roboto"/>
              </a:rPr>
              <a:t> Scholars Program, and many more.</a:t>
            </a:r>
            <a:endParaRPr sz="1700" dirty="0">
              <a:solidFill>
                <a:schemeClr val="dk1"/>
              </a:solidFill>
              <a:latin typeface="Roboto"/>
              <a:ea typeface="Roboto"/>
              <a:cs typeface="Roboto"/>
              <a:sym typeface="Roboto"/>
            </a:endParaRPr>
          </a:p>
          <a:p>
            <a:pPr marL="0" lvl="0" indent="0" algn="l" rtl="0">
              <a:spcBef>
                <a:spcPts val="1000"/>
              </a:spcBef>
              <a:spcAft>
                <a:spcPts val="0"/>
              </a:spcAft>
              <a:buNone/>
            </a:pPr>
            <a:endParaRPr sz="1700" dirty="0">
              <a:solidFill>
                <a:schemeClr val="dk1"/>
              </a:solidFill>
              <a:latin typeface="Roboto"/>
              <a:ea typeface="Roboto"/>
              <a:cs typeface="Roboto"/>
              <a:sym typeface="Robo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9" name="Google Shape;179;p20"/>
          <p:cNvSpPr txBox="1">
            <a:spLocks noGrp="1"/>
          </p:cNvSpPr>
          <p:nvPr>
            <p:ph type="body" idx="1"/>
          </p:nvPr>
        </p:nvSpPr>
        <p:spPr>
          <a:xfrm>
            <a:off x="3944400" y="1511946"/>
            <a:ext cx="7638000" cy="4846200"/>
          </a:xfrm>
          <a:prstGeom prst="rect">
            <a:avLst/>
          </a:prstGeom>
        </p:spPr>
        <p:txBody>
          <a:bodyPr spcFirstLastPara="1" wrap="square" lIns="0" tIns="0" rIns="0" bIns="0" anchor="t" anchorCtr="0">
            <a:noAutofit/>
          </a:bodyPr>
          <a:lstStyle/>
          <a:p>
            <a:pPr marL="457200" lvl="0" indent="-391160" algn="l" rtl="0">
              <a:spcBef>
                <a:spcPts val="1000"/>
              </a:spcBef>
              <a:spcAft>
                <a:spcPts val="0"/>
              </a:spcAft>
              <a:buClr>
                <a:schemeClr val="accent6">
                  <a:lumMod val="50000"/>
                </a:schemeClr>
              </a:buClr>
              <a:buSzPts val="2560"/>
              <a:buChar char="■"/>
            </a:pPr>
            <a:r>
              <a:rPr lang="en-US" sz="2300" dirty="0"/>
              <a:t>Agree on a rubric with criteria the Search Committee will use to evaluate all candidates</a:t>
            </a:r>
            <a:endParaRPr sz="2300" dirty="0"/>
          </a:p>
          <a:p>
            <a:pPr marL="914400" lvl="1" indent="-335280" algn="l" rtl="0">
              <a:lnSpc>
                <a:spcPct val="100000"/>
              </a:lnSpc>
              <a:spcBef>
                <a:spcPts val="0"/>
              </a:spcBef>
              <a:spcAft>
                <a:spcPts val="0"/>
              </a:spcAft>
              <a:buClr>
                <a:schemeClr val="accent6">
                  <a:lumMod val="50000"/>
                </a:schemeClr>
              </a:buClr>
              <a:buSzPts val="1680"/>
              <a:buChar char="●"/>
            </a:pPr>
            <a:r>
              <a:rPr lang="en-US" sz="2000" dirty="0"/>
              <a:t>Determine how a candidate’s commitment to diversity and inclusion will be evaluated</a:t>
            </a:r>
          </a:p>
          <a:p>
            <a:pPr lvl="1" indent="-335280">
              <a:lnSpc>
                <a:spcPct val="100000"/>
              </a:lnSpc>
              <a:spcBef>
                <a:spcPts val="0"/>
              </a:spcBef>
              <a:buClr>
                <a:schemeClr val="accent6">
                  <a:lumMod val="50000"/>
                </a:schemeClr>
              </a:buClr>
              <a:buSzPts val="1680"/>
            </a:pPr>
            <a:r>
              <a:rPr lang="en-US" sz="2000" dirty="0"/>
              <a:t>When evaluating a CV, make sure that your review includes all aspects of the application and to not include factors not mentioned or required within the posting.   </a:t>
            </a:r>
            <a:endParaRPr sz="2300" dirty="0"/>
          </a:p>
          <a:p>
            <a:pPr marL="457200" lvl="0" indent="-391160" algn="l" rtl="0">
              <a:spcBef>
                <a:spcPts val="0"/>
              </a:spcBef>
              <a:spcAft>
                <a:spcPts val="0"/>
              </a:spcAft>
              <a:buClr>
                <a:schemeClr val="accent6">
                  <a:lumMod val="50000"/>
                </a:schemeClr>
              </a:buClr>
              <a:buSzPts val="2560"/>
              <a:buChar char="■"/>
            </a:pPr>
            <a:r>
              <a:rPr lang="en-US" sz="2300" dirty="0"/>
              <a:t>Identify how criteria will be weighted </a:t>
            </a:r>
            <a:endParaRPr sz="2300" dirty="0"/>
          </a:p>
          <a:p>
            <a:pPr marL="457200" lvl="0" indent="-391160" algn="l" rtl="0">
              <a:spcBef>
                <a:spcPts val="0"/>
              </a:spcBef>
              <a:spcAft>
                <a:spcPts val="0"/>
              </a:spcAft>
              <a:buClr>
                <a:schemeClr val="accent6">
                  <a:lumMod val="50000"/>
                </a:schemeClr>
              </a:buClr>
              <a:buSzPts val="2560"/>
              <a:buChar char="■"/>
            </a:pPr>
            <a:r>
              <a:rPr lang="en-US" sz="2300" dirty="0"/>
              <a:t>Review all applications in detail </a:t>
            </a:r>
            <a:endParaRPr sz="2300" dirty="0"/>
          </a:p>
          <a:p>
            <a:pPr marL="457200" lvl="0" indent="-391160" algn="l" rtl="0">
              <a:spcBef>
                <a:spcPts val="0"/>
              </a:spcBef>
              <a:spcAft>
                <a:spcPts val="0"/>
              </a:spcAft>
              <a:buClr>
                <a:schemeClr val="accent6">
                  <a:lumMod val="50000"/>
                </a:schemeClr>
              </a:buClr>
              <a:buSzPts val="2560"/>
              <a:buChar char="■"/>
            </a:pPr>
            <a:r>
              <a:rPr lang="en-US" sz="2300" dirty="0"/>
              <a:t>Take steps to counteract bias </a:t>
            </a:r>
            <a:endParaRPr sz="2300" dirty="0"/>
          </a:p>
          <a:p>
            <a:pPr marL="914400" lvl="1" indent="-361950" algn="l" rtl="0">
              <a:lnSpc>
                <a:spcPct val="100000"/>
              </a:lnSpc>
              <a:spcBef>
                <a:spcPts val="0"/>
              </a:spcBef>
              <a:spcAft>
                <a:spcPts val="0"/>
              </a:spcAft>
              <a:buSzPts val="2100"/>
              <a:buChar char="●"/>
            </a:pPr>
            <a:r>
              <a:rPr lang="en-US" sz="2100" dirty="0"/>
              <a:t>Engage in perspective taking</a:t>
            </a:r>
            <a:endParaRPr sz="2100" dirty="0"/>
          </a:p>
          <a:p>
            <a:pPr marL="914400" lvl="1" indent="-361950" algn="l" rtl="0">
              <a:lnSpc>
                <a:spcPct val="100000"/>
              </a:lnSpc>
              <a:spcBef>
                <a:spcPts val="0"/>
              </a:spcBef>
              <a:spcAft>
                <a:spcPts val="0"/>
              </a:spcAft>
              <a:buSzPts val="2100"/>
              <a:buChar char="●"/>
            </a:pPr>
            <a:r>
              <a:rPr lang="en-US" sz="2100" dirty="0"/>
              <a:t>Focus on the individual and not group membership</a:t>
            </a:r>
            <a:endParaRPr sz="2100" dirty="0"/>
          </a:p>
          <a:p>
            <a:pPr marL="914400" lvl="1" indent="-361950" algn="l" rtl="0">
              <a:lnSpc>
                <a:spcPct val="100000"/>
              </a:lnSpc>
              <a:spcBef>
                <a:spcPts val="0"/>
              </a:spcBef>
              <a:spcAft>
                <a:spcPts val="0"/>
              </a:spcAft>
              <a:buSzPts val="2100"/>
              <a:buChar char="●"/>
            </a:pPr>
            <a:r>
              <a:rPr lang="en-US" sz="2100" dirty="0"/>
              <a:t>Slow down: When we are busy, distracted, or under time pressure, bias is more evident</a:t>
            </a:r>
            <a:endParaRPr sz="2100" dirty="0"/>
          </a:p>
        </p:txBody>
      </p:sp>
      <p:sp>
        <p:nvSpPr>
          <p:cNvPr id="176" name="Google Shape;176;p20"/>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chemeClr val="accent6">
                    <a:lumMod val="50000"/>
                  </a:schemeClr>
                </a:solidFill>
              </a:rPr>
              <a:t>Selecting Candidates for Short and Long Lists</a:t>
            </a:r>
            <a:endParaRPr dirty="0">
              <a:solidFill>
                <a:schemeClr val="accent6">
                  <a:lumMod val="50000"/>
                </a:schemeClr>
              </a:solidFill>
            </a:endParaRPr>
          </a:p>
        </p:txBody>
      </p:sp>
      <p:sp>
        <p:nvSpPr>
          <p:cNvPr id="177" name="Google Shape;177;p20"/>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11</a:t>
            </a:fld>
            <a:endParaRPr/>
          </a:p>
        </p:txBody>
      </p:sp>
      <p:pic>
        <p:nvPicPr>
          <p:cNvPr id="178" name="Google Shape;178;p20"/>
          <p:cNvPicPr preferRelativeResize="0"/>
          <p:nvPr/>
        </p:nvPicPr>
        <p:blipFill>
          <a:blip r:embed="rId3">
            <a:alphaModFix/>
          </a:blip>
          <a:stretch>
            <a:fillRect/>
          </a:stretch>
        </p:blipFill>
        <p:spPr>
          <a:xfrm>
            <a:off x="609600" y="2199025"/>
            <a:ext cx="2886175" cy="3091100"/>
          </a:xfrm>
          <a:prstGeom prst="rect">
            <a:avLst/>
          </a:prstGeom>
          <a:noFill/>
          <a:ln w="50800" cap="flat" cmpd="sng">
            <a:solidFill>
              <a:schemeClr val="accent6">
                <a:lumMod val="50000"/>
              </a:schemeClr>
            </a:solidFill>
            <a:prstDash val="solid"/>
            <a:round/>
            <a:headEnd type="none" w="sm" len="sm"/>
            <a:tailEnd type="none" w="sm" len="sm"/>
          </a:ln>
        </p:spPr>
      </p:pic>
      <p:sp>
        <p:nvSpPr>
          <p:cNvPr id="180" name="Google Shape;180;p20"/>
          <p:cNvSpPr txBox="1"/>
          <p:nvPr/>
        </p:nvSpPr>
        <p:spPr>
          <a:xfrm>
            <a:off x="367775" y="6542575"/>
            <a:ext cx="11125500" cy="1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Georgia"/>
                <a:ea typeface="Georgia"/>
                <a:cs typeface="Georgia"/>
                <a:sym typeface="Georgia"/>
              </a:rPr>
              <a:t>4. </a:t>
            </a:r>
            <a:endParaRPr sz="1200">
              <a:solidFill>
                <a:schemeClr val="dk1"/>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92C9-855D-E145-AFA3-728AB3D2645E}"/>
              </a:ext>
            </a:extLst>
          </p:cNvPr>
          <p:cNvSpPr>
            <a:spLocks noGrp="1"/>
          </p:cNvSpPr>
          <p:nvPr>
            <p:ph type="title"/>
          </p:nvPr>
        </p:nvSpPr>
        <p:spPr/>
        <p:txBody>
          <a:bodyPr/>
          <a:lstStyle/>
          <a:p>
            <a:r>
              <a:rPr lang="en-US" dirty="0">
                <a:solidFill>
                  <a:schemeClr val="accent6">
                    <a:lumMod val="50000"/>
                  </a:schemeClr>
                </a:solidFill>
              </a:rPr>
              <a:t>Applicant Pool Review Case Study (Breakouts)</a:t>
            </a:r>
          </a:p>
        </p:txBody>
      </p:sp>
      <p:sp>
        <p:nvSpPr>
          <p:cNvPr id="3" name="Content Placeholder 2">
            <a:extLst>
              <a:ext uri="{FF2B5EF4-FFF2-40B4-BE49-F238E27FC236}">
                <a16:creationId xmlns:a16="http://schemas.microsoft.com/office/drawing/2014/main" id="{048DC670-8120-204B-8B79-7FC3694471FC}"/>
              </a:ext>
            </a:extLst>
          </p:cNvPr>
          <p:cNvSpPr>
            <a:spLocks noGrp="1"/>
          </p:cNvSpPr>
          <p:nvPr>
            <p:ph idx="1"/>
          </p:nvPr>
        </p:nvSpPr>
        <p:spPr/>
        <p:txBody>
          <a:bodyPr/>
          <a:lstStyle/>
          <a:p>
            <a:r>
              <a:rPr lang="en-US" dirty="0"/>
              <a:t>You submit a long list of 20 candidates to IDE. IDE returns the long list for you to reconsider, noting that your applicant pool is 30% URM and 40% women, but none of the candidates on your long list are URM and only four are women. </a:t>
            </a:r>
          </a:p>
          <a:p>
            <a:pPr marL="0" indent="0" algn="ctr">
              <a:buNone/>
            </a:pPr>
            <a:r>
              <a:rPr lang="en-US" dirty="0">
                <a:solidFill>
                  <a:schemeClr val="accent6">
                    <a:lumMod val="50000"/>
                  </a:schemeClr>
                </a:solidFill>
              </a:rPr>
              <a:t>****</a:t>
            </a:r>
          </a:p>
          <a:p>
            <a:r>
              <a:rPr lang="en-US" dirty="0"/>
              <a:t>How should you respond to IDE’s request to reconsider the long list?</a:t>
            </a:r>
          </a:p>
          <a:p>
            <a:r>
              <a:rPr lang="en-US" dirty="0"/>
              <a:t>Why might your long list lack the diversity in your applicant pool?</a:t>
            </a:r>
          </a:p>
          <a:p>
            <a:r>
              <a:rPr lang="en-US" dirty="0"/>
              <a:t>What do you and search committee do next?  </a:t>
            </a:r>
          </a:p>
          <a:p>
            <a:pPr marL="0" indent="0">
              <a:buNone/>
            </a:pPr>
            <a:endParaRPr lang="en-US" dirty="0">
              <a:solidFill>
                <a:schemeClr val="accent6">
                  <a:lumMod val="50000"/>
                </a:schemeClr>
              </a:solidFill>
            </a:endParaRPr>
          </a:p>
        </p:txBody>
      </p:sp>
    </p:spTree>
    <p:extLst>
      <p:ext uri="{BB962C8B-B14F-4D97-AF65-F5344CB8AC3E}">
        <p14:creationId xmlns:p14="http://schemas.microsoft.com/office/powerpoint/2010/main" val="4068473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1"/>
          <p:cNvSpPr txBox="1">
            <a:spLocks noGrp="1"/>
          </p:cNvSpPr>
          <p:nvPr>
            <p:ph type="body" idx="1"/>
          </p:nvPr>
        </p:nvSpPr>
        <p:spPr>
          <a:xfrm>
            <a:off x="630725" y="1607150"/>
            <a:ext cx="10951800" cy="1180500"/>
          </a:xfrm>
          <a:prstGeom prst="rect">
            <a:avLst/>
          </a:prstGeom>
        </p:spPr>
        <p:txBody>
          <a:bodyPr spcFirstLastPara="1" wrap="square" lIns="0" tIns="0" rIns="0" bIns="0" anchor="t" anchorCtr="0">
            <a:noAutofit/>
          </a:bodyPr>
          <a:lstStyle/>
          <a:p>
            <a:pPr marL="0" lvl="0" indent="0" algn="ctr" rtl="0">
              <a:spcBef>
                <a:spcPts val="1000"/>
              </a:spcBef>
              <a:spcAft>
                <a:spcPts val="0"/>
              </a:spcAft>
              <a:buNone/>
            </a:pPr>
            <a:r>
              <a:rPr lang="en-US" sz="2000" i="1"/>
              <a:t>A diversity statement invites applicants to describe their past contributions, current engagements, and/or future aspirations to promote diversity equity, and inclusion in their careers as researchers and educators within their departments, institutions, and disciplines.</a:t>
            </a:r>
            <a:endParaRPr sz="2000" i="1"/>
          </a:p>
        </p:txBody>
      </p:sp>
      <p:sp>
        <p:nvSpPr>
          <p:cNvPr id="187" name="Google Shape;187;p21"/>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chemeClr val="accent6">
                    <a:lumMod val="50000"/>
                  </a:schemeClr>
                </a:solidFill>
              </a:rPr>
              <a:t>Evaluating Diversity Statements </a:t>
            </a:r>
            <a:endParaRPr dirty="0">
              <a:solidFill>
                <a:schemeClr val="accent6">
                  <a:lumMod val="50000"/>
                </a:schemeClr>
              </a:solidFill>
            </a:endParaRPr>
          </a:p>
        </p:txBody>
      </p:sp>
      <p:sp>
        <p:nvSpPr>
          <p:cNvPr id="188" name="Google Shape;188;p21"/>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13</a:t>
            </a:fld>
            <a:endParaRPr/>
          </a:p>
        </p:txBody>
      </p:sp>
      <p:graphicFrame>
        <p:nvGraphicFramePr>
          <p:cNvPr id="2" name="Diagram 1">
            <a:extLst>
              <a:ext uri="{FF2B5EF4-FFF2-40B4-BE49-F238E27FC236}">
                <a16:creationId xmlns:a16="http://schemas.microsoft.com/office/drawing/2014/main" id="{3502226C-9729-C44A-8D5A-62FF797F2EC7}"/>
              </a:ext>
            </a:extLst>
          </p:cNvPr>
          <p:cNvGraphicFramePr/>
          <p:nvPr>
            <p:extLst>
              <p:ext uri="{D42A27DB-BD31-4B8C-83A1-F6EECF244321}">
                <p14:modId xmlns:p14="http://schemas.microsoft.com/office/powerpoint/2010/main" val="2003478209"/>
              </p:ext>
            </p:extLst>
          </p:nvPr>
        </p:nvGraphicFramePr>
        <p:xfrm>
          <a:off x="315425" y="2941142"/>
          <a:ext cx="11582400" cy="323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05A16-D5C7-4A1F-88CE-7BABB7E5B0B3}"/>
              </a:ext>
            </a:extLst>
          </p:cNvPr>
          <p:cNvSpPr>
            <a:spLocks noGrp="1"/>
          </p:cNvSpPr>
          <p:nvPr>
            <p:ph type="title"/>
          </p:nvPr>
        </p:nvSpPr>
        <p:spPr>
          <a:xfrm>
            <a:off x="655320" y="365125"/>
            <a:ext cx="5120114" cy="1692794"/>
          </a:xfrm>
        </p:spPr>
        <p:txBody>
          <a:bodyPr>
            <a:normAutofit/>
          </a:bodyPr>
          <a:lstStyle/>
          <a:p>
            <a:r>
              <a:rPr lang="en-US" dirty="0"/>
              <a:t>Standardize Interview Protocols </a:t>
            </a:r>
          </a:p>
        </p:txBody>
      </p:sp>
      <p:sp>
        <p:nvSpPr>
          <p:cNvPr id="3" name="Content Placeholder 2">
            <a:extLst>
              <a:ext uri="{FF2B5EF4-FFF2-40B4-BE49-F238E27FC236}">
                <a16:creationId xmlns:a16="http://schemas.microsoft.com/office/drawing/2014/main" id="{C4A09D56-EE74-42C5-BE47-3664CC8A75A9}"/>
              </a:ext>
            </a:extLst>
          </p:cNvPr>
          <p:cNvSpPr>
            <a:spLocks noGrp="1"/>
          </p:cNvSpPr>
          <p:nvPr>
            <p:ph idx="1"/>
          </p:nvPr>
        </p:nvSpPr>
        <p:spPr>
          <a:xfrm>
            <a:off x="655321" y="2057919"/>
            <a:ext cx="5120113" cy="3917837"/>
          </a:xfrm>
        </p:spPr>
        <p:txBody>
          <a:bodyPr>
            <a:normAutofit/>
          </a:bodyPr>
          <a:lstStyle/>
          <a:p>
            <a:r>
              <a:rPr lang="en-US" sz="2400" dirty="0"/>
              <a:t>May include specific scenarios focused on the needs of the position and the goals of the organization.  </a:t>
            </a:r>
          </a:p>
          <a:p>
            <a:r>
              <a:rPr lang="en-US" sz="2400" dirty="0"/>
              <a:t>Should include questions related to commitment to diversity and collaboration.  </a:t>
            </a:r>
          </a:p>
          <a:p>
            <a:r>
              <a:rPr lang="en-US" sz="2400" b="1" dirty="0"/>
              <a:t>Reminder: </a:t>
            </a:r>
            <a:r>
              <a:rPr lang="en-US" sz="2400" dirty="0"/>
              <a:t>Rubrics should be developed to lower the impact of bias within the process and assessing the candidate.  </a:t>
            </a:r>
          </a:p>
          <a:p>
            <a:pPr marL="0" indent="0">
              <a:buNone/>
            </a:pPr>
            <a:endParaRPr lang="en-US" sz="2400" dirty="0"/>
          </a:p>
          <a:p>
            <a:endParaRPr lang="en-US" sz="2400" dirty="0"/>
          </a:p>
        </p:txBody>
      </p:sp>
      <p:pic>
        <p:nvPicPr>
          <p:cNvPr id="5" name="Picture 4">
            <a:extLst>
              <a:ext uri="{FF2B5EF4-FFF2-40B4-BE49-F238E27FC236}">
                <a16:creationId xmlns:a16="http://schemas.microsoft.com/office/drawing/2014/main" id="{54C572B8-C547-43CA-8FF3-45D66721AE75}"/>
              </a:ext>
            </a:extLst>
          </p:cNvPr>
          <p:cNvPicPr>
            <a:picLocks noChangeAspect="1"/>
          </p:cNvPicPr>
          <p:nvPr/>
        </p:nvPicPr>
        <p:blipFill rotWithShape="1">
          <a:blip r:embed="rId2"/>
          <a:srcRect l="43845" r="2" b="2"/>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188628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body" idx="1"/>
          </p:nvPr>
        </p:nvSpPr>
        <p:spPr>
          <a:xfrm>
            <a:off x="4826000" y="1609625"/>
            <a:ext cx="6756300" cy="4846200"/>
          </a:xfrm>
          <a:prstGeom prst="rect">
            <a:avLst/>
          </a:prstGeom>
        </p:spPr>
        <p:txBody>
          <a:bodyPr spcFirstLastPara="1" wrap="square" lIns="0" tIns="0" rIns="0" bIns="0" anchor="t" anchorCtr="0">
            <a:noAutofit/>
          </a:bodyPr>
          <a:lstStyle/>
          <a:p>
            <a:pPr marL="457200" lvl="0" indent="-374650" algn="l" rtl="0">
              <a:spcBef>
                <a:spcPts val="1000"/>
              </a:spcBef>
              <a:spcAft>
                <a:spcPts val="0"/>
              </a:spcAft>
              <a:buClr>
                <a:schemeClr val="accent6">
                  <a:lumMod val="50000"/>
                </a:schemeClr>
              </a:buClr>
              <a:buSzPts val="2300"/>
              <a:buChar char="■"/>
            </a:pPr>
            <a:r>
              <a:rPr lang="en-US" sz="2300" dirty="0"/>
              <a:t>Develop interview questions for all candidates that reflect a commitment to inclusion in every aspect of the work in your department </a:t>
            </a:r>
            <a:r>
              <a:rPr lang="en-US" sz="2300" baseline="30000" dirty="0"/>
              <a:t>4</a:t>
            </a:r>
            <a:endParaRPr sz="2300" baseline="30000" dirty="0"/>
          </a:p>
          <a:p>
            <a:pPr marL="457200" lvl="0" indent="-374650" algn="l" rtl="0">
              <a:lnSpc>
                <a:spcPct val="120000"/>
              </a:lnSpc>
              <a:spcBef>
                <a:spcPts val="0"/>
              </a:spcBef>
              <a:spcAft>
                <a:spcPts val="0"/>
              </a:spcAft>
              <a:buClr>
                <a:schemeClr val="accent6">
                  <a:lumMod val="50000"/>
                </a:schemeClr>
              </a:buClr>
              <a:buSzPts val="2300"/>
              <a:buChar char="■"/>
            </a:pPr>
            <a:r>
              <a:rPr lang="en-US" sz="2300" dirty="0"/>
              <a:t>Share the process and timeline for selecting the final candidate</a:t>
            </a:r>
          </a:p>
          <a:p>
            <a:pPr marL="457200" lvl="0" indent="-374650" algn="l" rtl="0">
              <a:lnSpc>
                <a:spcPct val="120000"/>
              </a:lnSpc>
              <a:spcBef>
                <a:spcPts val="0"/>
              </a:spcBef>
              <a:spcAft>
                <a:spcPts val="0"/>
              </a:spcAft>
              <a:buClr>
                <a:schemeClr val="accent6">
                  <a:lumMod val="50000"/>
                </a:schemeClr>
              </a:buClr>
              <a:buSzPts val="2300"/>
              <a:buChar char="■"/>
            </a:pPr>
            <a:r>
              <a:rPr lang="en-US" sz="2300" dirty="0"/>
              <a:t>Inform candidates of expectations during campus interview</a:t>
            </a:r>
            <a:endParaRPr sz="2300" dirty="0"/>
          </a:p>
          <a:p>
            <a:pPr marL="457200" lvl="0" indent="-374650" algn="l" rtl="0">
              <a:spcBef>
                <a:spcPts val="0"/>
              </a:spcBef>
              <a:spcAft>
                <a:spcPts val="0"/>
              </a:spcAft>
              <a:buClr>
                <a:schemeClr val="accent6">
                  <a:lumMod val="50000"/>
                </a:schemeClr>
              </a:buClr>
              <a:buSzPts val="2300"/>
              <a:buChar char="■"/>
            </a:pPr>
            <a:r>
              <a:rPr lang="en-US" sz="2300" dirty="0"/>
              <a:t>Do not make assumptions about candidates</a:t>
            </a:r>
            <a:endParaRPr sz="2300" dirty="0"/>
          </a:p>
          <a:p>
            <a:pPr marL="457200" lvl="0" indent="-374650" algn="l" rtl="0">
              <a:spcBef>
                <a:spcPts val="0"/>
              </a:spcBef>
              <a:spcAft>
                <a:spcPts val="0"/>
              </a:spcAft>
              <a:buClr>
                <a:schemeClr val="accent6">
                  <a:lumMod val="50000"/>
                </a:schemeClr>
              </a:buClr>
              <a:buSzPts val="2300"/>
              <a:buChar char="■"/>
            </a:pPr>
            <a:r>
              <a:rPr lang="en-US" sz="2300" dirty="0"/>
              <a:t>Be mindful of affinity bias and “fit” </a:t>
            </a:r>
          </a:p>
          <a:p>
            <a:pPr marL="457200" lvl="0" indent="-374650" algn="l" rtl="0">
              <a:spcBef>
                <a:spcPts val="0"/>
              </a:spcBef>
              <a:spcAft>
                <a:spcPts val="0"/>
              </a:spcAft>
              <a:buClr>
                <a:schemeClr val="accent6">
                  <a:lumMod val="50000"/>
                </a:schemeClr>
              </a:buClr>
              <a:buSzPts val="2300"/>
              <a:buChar char="■"/>
            </a:pPr>
            <a:r>
              <a:rPr lang="en-US" sz="2300" dirty="0"/>
              <a:t>Assess candidates comparatively</a:t>
            </a:r>
            <a:endParaRPr sz="2300" dirty="0"/>
          </a:p>
          <a:p>
            <a:pPr marL="0" lvl="0" indent="0" algn="l" rtl="0">
              <a:spcBef>
                <a:spcPts val="1000"/>
              </a:spcBef>
              <a:spcAft>
                <a:spcPts val="0"/>
              </a:spcAft>
              <a:buNone/>
            </a:pPr>
            <a:endParaRPr sz="2300" dirty="0"/>
          </a:p>
        </p:txBody>
      </p:sp>
      <p:sp>
        <p:nvSpPr>
          <p:cNvPr id="196" name="Google Shape;196;p22"/>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Inclusive Interviewing Practices</a:t>
            </a:r>
            <a:endParaRPr/>
          </a:p>
        </p:txBody>
      </p:sp>
      <p:sp>
        <p:nvSpPr>
          <p:cNvPr id="197" name="Google Shape;197;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15</a:t>
            </a:fld>
            <a:endParaRPr/>
          </a:p>
        </p:txBody>
      </p:sp>
      <p:sp>
        <p:nvSpPr>
          <p:cNvPr id="198" name="Google Shape;198;p22"/>
          <p:cNvSpPr txBox="1"/>
          <p:nvPr/>
        </p:nvSpPr>
        <p:spPr>
          <a:xfrm>
            <a:off x="367775" y="6333125"/>
            <a:ext cx="11125500" cy="17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Georgia"/>
                <a:ea typeface="Georgia"/>
                <a:cs typeface="Georgia"/>
                <a:sym typeface="Georgia"/>
              </a:rPr>
              <a:t>4. Sensoy and Diangelo, </a:t>
            </a:r>
            <a:r>
              <a:rPr lang="en-US" sz="1200" i="1">
                <a:solidFill>
                  <a:schemeClr val="dk1"/>
                </a:solidFill>
                <a:latin typeface="Georgia"/>
                <a:ea typeface="Georgia"/>
                <a:cs typeface="Georgia"/>
                <a:sym typeface="Georgia"/>
              </a:rPr>
              <a:t>Harvard Education Review</a:t>
            </a:r>
            <a:r>
              <a:rPr lang="en-US" sz="1200">
                <a:solidFill>
                  <a:schemeClr val="dk1"/>
                </a:solidFill>
                <a:latin typeface="Georgia"/>
                <a:ea typeface="Georgia"/>
                <a:cs typeface="Georgia"/>
                <a:sym typeface="Georgia"/>
              </a:rPr>
              <a:t>, </a:t>
            </a:r>
            <a:r>
              <a:rPr lang="en-US" sz="1200" i="1">
                <a:solidFill>
                  <a:schemeClr val="dk1"/>
                </a:solidFill>
                <a:latin typeface="Georgia"/>
                <a:ea typeface="Georgia"/>
                <a:cs typeface="Georgia"/>
                <a:sym typeface="Georgia"/>
              </a:rPr>
              <a:t> </a:t>
            </a:r>
            <a:r>
              <a:rPr lang="en-US" sz="1200">
                <a:solidFill>
                  <a:schemeClr val="dk1"/>
                </a:solidFill>
                <a:latin typeface="Georgia"/>
                <a:ea typeface="Georgia"/>
                <a:cs typeface="Georgia"/>
                <a:sym typeface="Georgia"/>
              </a:rPr>
              <a:t>2017; 5. The full policy statement is found here: https://www.brown.edu/about/administration/corporation/corporation-policy-statement-equal-opportunity-nondiscrimination-and-affirmative-action </a:t>
            </a:r>
            <a:endParaRPr sz="1200">
              <a:solidFill>
                <a:schemeClr val="dk1"/>
              </a:solidFill>
              <a:latin typeface="Georgia"/>
              <a:ea typeface="Georgia"/>
              <a:cs typeface="Georgia"/>
              <a:sym typeface="Georgia"/>
            </a:endParaRPr>
          </a:p>
        </p:txBody>
      </p:sp>
      <p:pic>
        <p:nvPicPr>
          <p:cNvPr id="199" name="Google Shape;199;p22"/>
          <p:cNvPicPr preferRelativeResize="0"/>
          <p:nvPr/>
        </p:nvPicPr>
        <p:blipFill>
          <a:blip r:embed="rId3">
            <a:alphaModFix/>
          </a:blip>
          <a:stretch>
            <a:fillRect/>
          </a:stretch>
        </p:blipFill>
        <p:spPr>
          <a:xfrm>
            <a:off x="609600" y="1832213"/>
            <a:ext cx="3709849" cy="3657599"/>
          </a:xfrm>
          <a:prstGeom prst="rect">
            <a:avLst/>
          </a:prstGeom>
          <a:noFill/>
          <a:ln w="50800" cap="flat" cmpd="sng">
            <a:solidFill>
              <a:schemeClr val="accent6">
                <a:lumMod val="50000"/>
              </a:schemeClr>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2"/>
          <p:cNvSpPr txBox="1">
            <a:spLocks noGrp="1"/>
          </p:cNvSpPr>
          <p:nvPr>
            <p:ph type="body" idx="1"/>
          </p:nvPr>
        </p:nvSpPr>
        <p:spPr>
          <a:xfrm>
            <a:off x="4782457" y="1327518"/>
            <a:ext cx="7206343" cy="4846200"/>
          </a:xfrm>
          <a:prstGeom prst="rect">
            <a:avLst/>
          </a:prstGeom>
        </p:spPr>
        <p:txBody>
          <a:bodyPr spcFirstLastPara="1" wrap="square" lIns="0" tIns="0" rIns="0" bIns="0" anchor="t" anchorCtr="0">
            <a:noAutofit/>
          </a:bodyPr>
          <a:lstStyle/>
          <a:p>
            <a:pPr lvl="0" indent="-374650">
              <a:lnSpc>
                <a:spcPct val="100000"/>
              </a:lnSpc>
              <a:buClr>
                <a:schemeClr val="accent6">
                  <a:lumMod val="50000"/>
                </a:schemeClr>
              </a:buClr>
              <a:buSzPts val="2300"/>
            </a:pPr>
            <a:r>
              <a:rPr lang="en-US" sz="1800" dirty="0"/>
              <a:t>Do not search candidates’ social media, personal lives</a:t>
            </a:r>
          </a:p>
          <a:p>
            <a:pPr lvl="0" indent="-374650">
              <a:lnSpc>
                <a:spcPct val="100000"/>
              </a:lnSpc>
              <a:buClr>
                <a:schemeClr val="accent6">
                  <a:lumMod val="50000"/>
                </a:schemeClr>
              </a:buClr>
              <a:buSzPts val="2300"/>
            </a:pPr>
            <a:r>
              <a:rPr lang="en-US" sz="1800" dirty="0"/>
              <a:t>Emphasize research and teaching, not lifestyle, when talking with candidates </a:t>
            </a:r>
          </a:p>
          <a:p>
            <a:pPr lvl="0" indent="-374650">
              <a:lnSpc>
                <a:spcPct val="100000"/>
              </a:lnSpc>
              <a:buClr>
                <a:schemeClr val="accent6">
                  <a:lumMod val="50000"/>
                </a:schemeClr>
              </a:buClr>
              <a:buSzPts val="2300"/>
            </a:pPr>
            <a:r>
              <a:rPr lang="en-US" sz="1800" dirty="0"/>
              <a:t>Provide candidates with documents in Resources for Candidates</a:t>
            </a:r>
          </a:p>
          <a:p>
            <a:pPr lvl="1" indent="-374650">
              <a:lnSpc>
                <a:spcPct val="100000"/>
              </a:lnSpc>
              <a:buClr>
                <a:schemeClr val="accent6">
                  <a:lumMod val="50000"/>
                </a:schemeClr>
              </a:buClr>
              <a:buSzPts val="2300"/>
            </a:pPr>
            <a:r>
              <a:rPr lang="en-US" sz="1800" dirty="0"/>
              <a:t>IDE’s Campus &amp; Community Resource Guide </a:t>
            </a:r>
          </a:p>
          <a:p>
            <a:pPr lvl="1" indent="-374650">
              <a:lnSpc>
                <a:spcPct val="100000"/>
              </a:lnSpc>
              <a:buClr>
                <a:schemeClr val="accent6">
                  <a:lumMod val="50000"/>
                </a:schemeClr>
              </a:buClr>
              <a:buSzPts val="2300"/>
            </a:pPr>
            <a:r>
              <a:rPr lang="en-US" sz="1800" dirty="0"/>
              <a:t>Dartmouth College Campus &amp; Community Info</a:t>
            </a:r>
          </a:p>
          <a:p>
            <a:pPr lvl="0" indent="-374650">
              <a:lnSpc>
                <a:spcPct val="100000"/>
              </a:lnSpc>
              <a:buClr>
                <a:schemeClr val="accent6">
                  <a:lumMod val="50000"/>
                </a:schemeClr>
              </a:buClr>
              <a:buSzPts val="2300"/>
            </a:pPr>
            <a:r>
              <a:rPr lang="en-US" sz="1800" dirty="0"/>
              <a:t>Treat candidates equally: Anything done for one candidate should be done for all candidates </a:t>
            </a:r>
          </a:p>
          <a:p>
            <a:pPr lvl="0" indent="-374650">
              <a:buClr>
                <a:schemeClr val="accent6">
                  <a:lumMod val="50000"/>
                </a:schemeClr>
              </a:buClr>
              <a:buSzPts val="2300"/>
            </a:pPr>
            <a:endParaRPr lang="en-US" sz="1600" dirty="0"/>
          </a:p>
          <a:p>
            <a:pPr marL="0" lvl="0" indent="0" algn="l" rtl="0">
              <a:spcBef>
                <a:spcPts val="1000"/>
              </a:spcBef>
              <a:spcAft>
                <a:spcPts val="0"/>
              </a:spcAft>
              <a:buNone/>
            </a:pPr>
            <a:endParaRPr sz="1600" dirty="0"/>
          </a:p>
        </p:txBody>
      </p:sp>
      <p:sp>
        <p:nvSpPr>
          <p:cNvPr id="196" name="Google Shape;196;p22"/>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Inclusive Interviewing Practices</a:t>
            </a:r>
            <a:endParaRPr/>
          </a:p>
        </p:txBody>
      </p:sp>
      <p:sp>
        <p:nvSpPr>
          <p:cNvPr id="197" name="Google Shape;197;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16</a:t>
            </a:fld>
            <a:endParaRPr/>
          </a:p>
        </p:txBody>
      </p:sp>
      <p:pic>
        <p:nvPicPr>
          <p:cNvPr id="199" name="Google Shape;199;p22"/>
          <p:cNvPicPr preferRelativeResize="0"/>
          <p:nvPr/>
        </p:nvPicPr>
        <p:blipFill>
          <a:blip r:embed="rId3">
            <a:alphaModFix/>
          </a:blip>
          <a:stretch>
            <a:fillRect/>
          </a:stretch>
        </p:blipFill>
        <p:spPr>
          <a:xfrm>
            <a:off x="609600" y="1832213"/>
            <a:ext cx="3709849" cy="3657599"/>
          </a:xfrm>
          <a:prstGeom prst="rect">
            <a:avLst/>
          </a:prstGeom>
          <a:noFill/>
          <a:ln w="50800" cap="flat" cmpd="sng">
            <a:solidFill>
              <a:schemeClr val="accent6">
                <a:lumMod val="50000"/>
              </a:schemeClr>
            </a:solidFill>
            <a:prstDash val="solid"/>
            <a:round/>
            <a:headEnd type="none" w="sm" len="sm"/>
            <a:tailEnd type="none" w="sm" len="sm"/>
          </a:ln>
        </p:spPr>
      </p:pic>
    </p:spTree>
    <p:extLst>
      <p:ext uri="{BB962C8B-B14F-4D97-AF65-F5344CB8AC3E}">
        <p14:creationId xmlns:p14="http://schemas.microsoft.com/office/powerpoint/2010/main" val="3040802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2697E3-46F5-4B21-97A5-06A980E7B6B3}"/>
              </a:ext>
            </a:extLst>
          </p:cNvPr>
          <p:cNvSpPr>
            <a:spLocks noGrp="1"/>
          </p:cNvSpPr>
          <p:nvPr>
            <p:ph type="title"/>
          </p:nvPr>
        </p:nvSpPr>
        <p:spPr>
          <a:xfrm>
            <a:off x="1043631" y="809898"/>
            <a:ext cx="9942716" cy="1554480"/>
          </a:xfrm>
        </p:spPr>
        <p:txBody>
          <a:bodyPr anchor="ctr">
            <a:normAutofit/>
          </a:bodyPr>
          <a:lstStyle/>
          <a:p>
            <a:r>
              <a:rPr lang="en-AU" sz="4800" dirty="0">
                <a:solidFill>
                  <a:schemeClr val="accent6">
                    <a:lumMod val="50000"/>
                  </a:schemeClr>
                </a:solidFill>
                <a:latin typeface="Arial"/>
                <a:ea typeface="Arial"/>
                <a:cs typeface="Arial"/>
                <a:sym typeface="Arial"/>
              </a:rPr>
              <a:t>Interview Questions </a:t>
            </a:r>
            <a:endParaRPr lang="en-US" sz="4800" dirty="0">
              <a:solidFill>
                <a:schemeClr val="accent6">
                  <a:lumMod val="50000"/>
                </a:schemeClr>
              </a:solidFill>
            </a:endParaRPr>
          </a:p>
        </p:txBody>
      </p:sp>
      <p:sp>
        <p:nvSpPr>
          <p:cNvPr id="8" name="Content Placeholder 7">
            <a:extLst>
              <a:ext uri="{FF2B5EF4-FFF2-40B4-BE49-F238E27FC236}">
                <a16:creationId xmlns:a16="http://schemas.microsoft.com/office/drawing/2014/main" id="{ACD746B9-92EF-4E9D-AEE5-4F5048521412}"/>
              </a:ext>
            </a:extLst>
          </p:cNvPr>
          <p:cNvSpPr>
            <a:spLocks noGrp="1"/>
          </p:cNvSpPr>
          <p:nvPr>
            <p:ph idx="1"/>
          </p:nvPr>
        </p:nvSpPr>
        <p:spPr>
          <a:xfrm>
            <a:off x="662631" y="2237559"/>
            <a:ext cx="9941319" cy="3581857"/>
          </a:xfrm>
        </p:spPr>
        <p:txBody>
          <a:bodyPr anchor="ctr">
            <a:normAutofit lnSpcReduction="10000"/>
          </a:bodyPr>
          <a:lstStyle/>
          <a:p>
            <a:pPr marL="0" lvl="0" indent="0">
              <a:spcBef>
                <a:spcPts val="0"/>
              </a:spcBef>
              <a:buClr>
                <a:schemeClr val="accent1"/>
              </a:buClr>
              <a:buSzPts val="2800"/>
              <a:buNone/>
            </a:pPr>
            <a:r>
              <a:rPr lang="en-US" sz="2400" dirty="0">
                <a:latin typeface="Arial"/>
                <a:ea typeface="Arial"/>
                <a:cs typeface="Arial"/>
                <a:sym typeface="Arial"/>
              </a:rPr>
              <a:t>Questions should </a:t>
            </a:r>
            <a:r>
              <a:rPr lang="en-US" sz="2400" b="1" u="sng" dirty="0">
                <a:latin typeface="Arial"/>
                <a:ea typeface="Arial"/>
                <a:cs typeface="Arial"/>
                <a:sym typeface="Arial"/>
              </a:rPr>
              <a:t>never</a:t>
            </a:r>
            <a:r>
              <a:rPr lang="en-US" sz="2400" dirty="0">
                <a:latin typeface="Arial"/>
                <a:ea typeface="Arial"/>
                <a:cs typeface="Arial"/>
                <a:sym typeface="Arial"/>
              </a:rPr>
              <a:t> be asked about a protected categories:</a:t>
            </a:r>
            <a:endParaRPr lang="en-US" sz="2400" dirty="0"/>
          </a:p>
          <a:p>
            <a:pPr marL="1028700" lvl="1" indent="-342900">
              <a:spcBef>
                <a:spcPts val="600"/>
              </a:spcBef>
              <a:buSzPts val="2800"/>
              <a:buFont typeface="Wingdings" panose="05000000000000000000" pitchFamily="2" charset="2"/>
              <a:buChar char="§"/>
            </a:pPr>
            <a:endParaRPr lang="en-US" dirty="0">
              <a:latin typeface="Arial"/>
              <a:ea typeface="Arial"/>
              <a:cs typeface="Arial"/>
              <a:sym typeface="Arial"/>
            </a:endParaRPr>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Age</a:t>
            </a:r>
            <a:endParaRPr lang="en-US" dirty="0"/>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Race, Ethnicity, or Color</a:t>
            </a:r>
            <a:endParaRPr lang="en-US" dirty="0"/>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Gender or Sex</a:t>
            </a:r>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Sexual orientation</a:t>
            </a:r>
            <a:endParaRPr lang="en-US" dirty="0"/>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National Origin</a:t>
            </a:r>
            <a:endParaRPr lang="en-US" dirty="0"/>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Disability </a:t>
            </a:r>
            <a:endParaRPr lang="en-US" dirty="0"/>
          </a:p>
          <a:p>
            <a:pPr marL="1028700" lvl="1" indent="-342900">
              <a:spcBef>
                <a:spcPts val="600"/>
              </a:spcBef>
              <a:buSzPts val="2800"/>
              <a:buFont typeface="Wingdings" panose="05000000000000000000" pitchFamily="2" charset="2"/>
              <a:buChar char="§"/>
            </a:pPr>
            <a:r>
              <a:rPr lang="en-US" dirty="0">
                <a:latin typeface="Arial"/>
                <a:ea typeface="Arial"/>
                <a:cs typeface="Arial"/>
                <a:sym typeface="Arial"/>
              </a:rPr>
              <a:t>Pregnancy  </a:t>
            </a:r>
            <a:endParaRPr lang="en-US" dirty="0"/>
          </a:p>
        </p:txBody>
      </p:sp>
    </p:spTree>
    <p:extLst>
      <p:ext uri="{BB962C8B-B14F-4D97-AF65-F5344CB8AC3E}">
        <p14:creationId xmlns:p14="http://schemas.microsoft.com/office/powerpoint/2010/main" val="2486807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3DA50C64-C894-4293-B72E-EB7A3CB4BE41}"/>
              </a:ext>
            </a:extLst>
          </p:cNvPr>
          <p:cNvGraphicFramePr>
            <a:graphicFrameLocks noGrp="1"/>
          </p:cNvGraphicFramePr>
          <p:nvPr>
            <p:ph idx="1"/>
            <p:extLst>
              <p:ext uri="{D42A27DB-BD31-4B8C-83A1-F6EECF244321}">
                <p14:modId xmlns:p14="http://schemas.microsoft.com/office/powerpoint/2010/main" val="1291042093"/>
              </p:ext>
            </p:extLst>
          </p:nvPr>
        </p:nvGraphicFramePr>
        <p:xfrm>
          <a:off x="2728687" y="186061"/>
          <a:ext cx="9332683" cy="6564897"/>
        </p:xfrm>
        <a:graphic>
          <a:graphicData uri="http://schemas.openxmlformats.org/drawingml/2006/table">
            <a:tbl>
              <a:tblPr firstRow="1" bandRow="1">
                <a:tableStyleId>{10A1B5D5-9B99-4C35-A422-299274C87663}</a:tableStyleId>
              </a:tblPr>
              <a:tblGrid>
                <a:gridCol w="2017366">
                  <a:extLst>
                    <a:ext uri="{9D8B030D-6E8A-4147-A177-3AD203B41FA5}">
                      <a16:colId xmlns:a16="http://schemas.microsoft.com/office/drawing/2014/main" val="1575612055"/>
                    </a:ext>
                  </a:extLst>
                </a:gridCol>
                <a:gridCol w="2977839">
                  <a:extLst>
                    <a:ext uri="{9D8B030D-6E8A-4147-A177-3AD203B41FA5}">
                      <a16:colId xmlns:a16="http://schemas.microsoft.com/office/drawing/2014/main" val="3511194182"/>
                    </a:ext>
                  </a:extLst>
                </a:gridCol>
                <a:gridCol w="2542058">
                  <a:extLst>
                    <a:ext uri="{9D8B030D-6E8A-4147-A177-3AD203B41FA5}">
                      <a16:colId xmlns:a16="http://schemas.microsoft.com/office/drawing/2014/main" val="2614712940"/>
                    </a:ext>
                  </a:extLst>
                </a:gridCol>
                <a:gridCol w="1795420">
                  <a:extLst>
                    <a:ext uri="{9D8B030D-6E8A-4147-A177-3AD203B41FA5}">
                      <a16:colId xmlns:a16="http://schemas.microsoft.com/office/drawing/2014/main" val="2147870730"/>
                    </a:ext>
                  </a:extLst>
                </a:gridCol>
              </a:tblGrid>
              <a:tr h="299196">
                <a:tc>
                  <a:txBody>
                    <a:bodyPr/>
                    <a:lstStyle/>
                    <a:p>
                      <a:pPr algn="ctr" fontAlgn="ctr"/>
                      <a:r>
                        <a:rPr lang="en-US" sz="1600" b="1" u="none" strike="noStrike" dirty="0">
                          <a:solidFill>
                            <a:srgbClr val="000000"/>
                          </a:solidFill>
                          <a:effectLst/>
                        </a:rPr>
                        <a:t>Type of Inquiry</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Acceptable</a:t>
                      </a:r>
                    </a:p>
                  </a:txBody>
                  <a:tcPr marL="6350" marR="6350" marT="6350" marB="0" anchor="ctr"/>
                </a:tc>
                <a:tc>
                  <a:txBody>
                    <a:bodyPr/>
                    <a:lstStyle/>
                    <a:p>
                      <a:pPr algn="ctr" fontAlgn="ctr"/>
                      <a:r>
                        <a:rPr lang="en-US" sz="1600" b="1" i="0" u="none" strike="noStrike" dirty="0">
                          <a:solidFill>
                            <a:srgbClr val="000000"/>
                          </a:solidFill>
                          <a:effectLst/>
                          <a:latin typeface="Calibri" panose="020F0502020204030204" pitchFamily="34" charset="0"/>
                        </a:rPr>
                        <a:t>Unacceptable</a:t>
                      </a:r>
                    </a:p>
                  </a:txBody>
                  <a:tcPr marL="6350" marR="6350" marT="6350" marB="0" anchor="ctr"/>
                </a:tc>
                <a:tc>
                  <a:txBody>
                    <a:bodyPr/>
                    <a:lstStyle/>
                    <a:p>
                      <a:pPr algn="ctr" fontAlgn="ctr"/>
                      <a:r>
                        <a:rPr lang="en-US" sz="1600" b="1" u="none" strike="noStrike" dirty="0">
                          <a:solidFill>
                            <a:srgbClr val="000000"/>
                          </a:solidFill>
                          <a:effectLst/>
                        </a:rPr>
                        <a:t>Reason</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881297558"/>
                  </a:ext>
                </a:extLst>
              </a:tr>
              <a:tr h="822908">
                <a:tc>
                  <a:txBody>
                    <a:bodyPr/>
                    <a:lstStyle/>
                    <a:p>
                      <a:pPr algn="ctr" fontAlgn="ctr"/>
                      <a:r>
                        <a:rPr lang="en-US" sz="1600" b="0" u="none" strike="noStrike" dirty="0">
                          <a:solidFill>
                            <a:srgbClr val="000000"/>
                          </a:solidFill>
                          <a:effectLst/>
                        </a:rPr>
                        <a:t>Birthplace/ Citizenship</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Upon employment, can you provide proper identification that authorizes you to work in the U.S.?</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Are you a U.S. citizen?</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Title VII, EEOC</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421635258"/>
                  </a:ext>
                </a:extLst>
              </a:tr>
              <a:tr h="470535">
                <a:tc>
                  <a:txBody>
                    <a:bodyPr/>
                    <a:lstStyle/>
                    <a:p>
                      <a:pPr algn="ctr" fontAlgn="ctr"/>
                      <a:r>
                        <a:rPr lang="en-US" sz="1600" b="0" u="none" strike="noStrike">
                          <a:solidFill>
                            <a:srgbClr val="000000"/>
                          </a:solidFill>
                          <a:effectLst/>
                        </a:rPr>
                        <a:t>Race/Ethnicity</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NONE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What is your ethnic background?</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a:solidFill>
                            <a:srgbClr val="000000"/>
                          </a:solidFill>
                          <a:effectLst/>
                        </a:rPr>
                        <a:t>Title VII, EEOC</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33478180"/>
                  </a:ext>
                </a:extLst>
              </a:tr>
              <a:tr h="702778">
                <a:tc>
                  <a:txBody>
                    <a:bodyPr/>
                    <a:lstStyle/>
                    <a:p>
                      <a:pPr algn="ctr" fontAlgn="ctr"/>
                      <a:r>
                        <a:rPr lang="en-US" sz="1600" b="0" i="0" u="none" strike="noStrike" dirty="0">
                          <a:solidFill>
                            <a:srgbClr val="000000"/>
                          </a:solidFill>
                          <a:effectLst/>
                          <a:latin typeface="Calibri" panose="020F0502020204030204" pitchFamily="34" charset="0"/>
                        </a:rPr>
                        <a:t>Parental Status/ Obligations </a:t>
                      </a:r>
                    </a:p>
                  </a:txBody>
                  <a:tcPr marL="6350" marR="6350" marT="6350" marB="0" anchor="ctr"/>
                </a:tc>
                <a:tc>
                  <a:txBody>
                    <a:bodyPr/>
                    <a:lstStyle/>
                    <a:p>
                      <a:pPr algn="ctr" fontAlgn="ctr"/>
                      <a:r>
                        <a:rPr lang="en-US" sz="1600" b="0" u="none" strike="noStrike" dirty="0">
                          <a:solidFill>
                            <a:srgbClr val="000000"/>
                          </a:solidFill>
                          <a:effectLst/>
                        </a:rPr>
                        <a:t>Do you have any commitments that would prevent you from working the required hours?</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What arrangements do you have for childcare?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a:solidFill>
                            <a:srgbClr val="000000"/>
                          </a:solidFill>
                          <a:effectLst/>
                        </a:rPr>
                        <a:t>Title IX, EEOC</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793691680"/>
                  </a:ext>
                </a:extLst>
              </a:tr>
              <a:tr h="702778">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600" b="0" u="none" strike="noStrike" dirty="0">
                          <a:solidFill>
                            <a:srgbClr val="000000"/>
                          </a:solidFill>
                          <a:effectLst/>
                        </a:rPr>
                        <a:t>Marital Status/Sexual Orientation</a:t>
                      </a:r>
                      <a:endParaRPr lang="en-US" sz="1600" b="0" i="0" u="none" strike="noStrike" dirty="0">
                        <a:solidFill>
                          <a:srgbClr val="000000"/>
                        </a:solidFill>
                        <a:effectLst/>
                        <a:latin typeface="Calibri" panose="020F0502020204030204" pitchFamily="34" charset="0"/>
                      </a:endParaRPr>
                    </a:p>
                    <a:p>
                      <a:pPr algn="ctr" fontAlgn="ct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i="0" u="none" strike="noStrike" dirty="0">
                          <a:solidFill>
                            <a:srgbClr val="000000"/>
                          </a:solidFill>
                          <a:effectLst/>
                          <a:latin typeface="Calibri" panose="020F0502020204030204" pitchFamily="34" charset="0"/>
                        </a:rPr>
                        <a:t>NONE </a:t>
                      </a:r>
                    </a:p>
                  </a:txBody>
                  <a:tcPr marL="6350" marR="6350" marT="6350" marB="0" anchor="ctr"/>
                </a:tc>
                <a:tc>
                  <a:txBody>
                    <a:bodyPr/>
                    <a:lstStyle/>
                    <a:p>
                      <a:pPr algn="ctr" fontAlgn="ctr"/>
                      <a:r>
                        <a:rPr lang="en-US" sz="1600" b="0" i="0" u="none" strike="noStrike" dirty="0">
                          <a:solidFill>
                            <a:srgbClr val="000000"/>
                          </a:solidFill>
                          <a:effectLst/>
                          <a:latin typeface="Calibri" panose="020F0502020204030204" pitchFamily="34" charset="0"/>
                        </a:rPr>
                        <a:t>Are you married? Does your wife have a job in the area?</a:t>
                      </a:r>
                    </a:p>
                  </a:txBody>
                  <a:tcPr marL="6350" marR="6350" marT="6350" marB="0" anchor="ctr"/>
                </a:tc>
                <a:tc>
                  <a:txBody>
                    <a:bodyPr/>
                    <a:lstStyle/>
                    <a:p>
                      <a:pPr algn="ctr" fontAlgn="ctr"/>
                      <a:r>
                        <a:rPr lang="en-US" sz="1600" b="0" i="0" u="none" strike="noStrike" dirty="0">
                          <a:solidFill>
                            <a:srgbClr val="000000"/>
                          </a:solidFill>
                          <a:effectLst/>
                          <a:latin typeface="Calibri" panose="020F0502020204030204" pitchFamily="34" charset="0"/>
                        </a:rPr>
                        <a:t>Title IX, EEOC</a:t>
                      </a:r>
                    </a:p>
                  </a:txBody>
                  <a:tcPr marL="6350" marR="6350" marT="6350" marB="0" anchor="ctr"/>
                </a:tc>
                <a:extLst>
                  <a:ext uri="{0D108BD9-81ED-4DB2-BD59-A6C34878D82A}">
                    <a16:rowId xmlns:a16="http://schemas.microsoft.com/office/drawing/2014/main" val="2556782693"/>
                  </a:ext>
                </a:extLst>
              </a:tr>
              <a:tr h="470535">
                <a:tc>
                  <a:txBody>
                    <a:bodyPr/>
                    <a:lstStyle/>
                    <a:p>
                      <a:pPr algn="ctr" fontAlgn="ctr"/>
                      <a:r>
                        <a:rPr lang="en-US" sz="1600" b="0" u="none" strike="noStrike">
                          <a:solidFill>
                            <a:srgbClr val="000000"/>
                          </a:solidFill>
                          <a:effectLst/>
                        </a:rPr>
                        <a:t>Religion/Creed</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Are you able to work the required hours?</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What holidays do you celebrate?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a:solidFill>
                            <a:srgbClr val="000000"/>
                          </a:solidFill>
                          <a:effectLst/>
                        </a:rPr>
                        <a:t>Title VII, EEOC</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841618137"/>
                  </a:ext>
                </a:extLst>
              </a:tr>
              <a:tr h="702778">
                <a:tc>
                  <a:txBody>
                    <a:bodyPr/>
                    <a:lstStyle/>
                    <a:p>
                      <a:pPr algn="ctr" fontAlgn="ctr"/>
                      <a:r>
                        <a:rPr lang="en-US" sz="1600" b="0" u="none" strike="noStrike">
                          <a:solidFill>
                            <a:srgbClr val="000000"/>
                          </a:solidFill>
                          <a:effectLst/>
                        </a:rPr>
                        <a:t>Language</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As related to this position, what is your degree of fluency with ______?</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How did you learn a foreign language?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a:solidFill>
                            <a:srgbClr val="000000"/>
                          </a:solidFill>
                          <a:effectLst/>
                        </a:rPr>
                        <a:t>Title VII, EEOC</a:t>
                      </a:r>
                      <a:endParaRPr lang="en-US" sz="1600" b="0"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719422519"/>
                  </a:ext>
                </a:extLst>
              </a:tr>
              <a:tr h="1167265">
                <a:tc>
                  <a:txBody>
                    <a:bodyPr/>
                    <a:lstStyle/>
                    <a:p>
                      <a:pPr algn="ctr" fontAlgn="ctr"/>
                      <a:r>
                        <a:rPr lang="en-US" sz="1600" b="0" u="none" strike="noStrike">
                          <a:solidFill>
                            <a:srgbClr val="000000"/>
                          </a:solidFill>
                          <a:effectLst/>
                        </a:rPr>
                        <a:t>Physical Description</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Are you able to safely perform the essential job functions?</a:t>
                      </a:r>
                    </a:p>
                    <a:p>
                      <a:pPr algn="ctr" fontAlgn="ctr"/>
                      <a:r>
                        <a:rPr lang="en-US" sz="1600" b="0" u="none" strike="noStrike" dirty="0">
                          <a:solidFill>
                            <a:srgbClr val="000000"/>
                          </a:solidFill>
                          <a:effectLst/>
                        </a:rPr>
                        <a:t>If not, what reasonable accommodations would you require?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Do you have any physical or mental handicaps?</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Title VII, EEOC, Rehabilitation Act of 1973, ADA</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47491703"/>
                  </a:ext>
                </a:extLst>
              </a:tr>
              <a:tr h="470535">
                <a:tc>
                  <a:txBody>
                    <a:bodyPr/>
                    <a:lstStyle/>
                    <a:p>
                      <a:pPr algn="ctr" fontAlgn="ctr"/>
                      <a:r>
                        <a:rPr lang="en-US" sz="1600" b="0" u="none" strike="noStrike">
                          <a:solidFill>
                            <a:srgbClr val="000000"/>
                          </a:solidFill>
                          <a:effectLst/>
                        </a:rPr>
                        <a:t>Gender</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NONE</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Which prefix, Mr. or Ms., do you prefer?</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Title IX, Title VII, EEOC</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755698292"/>
                  </a:ext>
                </a:extLst>
              </a:tr>
              <a:tr h="521543">
                <a:tc>
                  <a:txBody>
                    <a:bodyPr/>
                    <a:lstStyle/>
                    <a:p>
                      <a:pPr algn="ctr" fontAlgn="ctr"/>
                      <a:r>
                        <a:rPr lang="en-US" sz="1600" b="0" u="none" strike="noStrike">
                          <a:solidFill>
                            <a:srgbClr val="000000"/>
                          </a:solidFill>
                          <a:effectLst/>
                        </a:rPr>
                        <a:t>Criminal Background</a:t>
                      </a:r>
                      <a:endParaRPr lang="en-US" sz="1600" b="0"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Have you been convicted of a crime in the past ten years?</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Have you ever been arrested?</a:t>
                      </a:r>
                      <a:endParaRPr lang="en-US" sz="1600" b="0"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0" u="none" strike="noStrike" dirty="0">
                          <a:solidFill>
                            <a:srgbClr val="000000"/>
                          </a:solidFill>
                          <a:effectLst/>
                        </a:rPr>
                        <a:t>Title VII, EEOC</a:t>
                      </a:r>
                      <a:endParaRPr lang="en-US" sz="1600" b="0"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042091467"/>
                  </a:ext>
                </a:extLst>
              </a:tr>
            </a:tbl>
          </a:graphicData>
        </a:graphic>
      </p:graphicFrame>
      <p:sp>
        <p:nvSpPr>
          <p:cNvPr id="4" name="Title 3">
            <a:extLst>
              <a:ext uri="{FF2B5EF4-FFF2-40B4-BE49-F238E27FC236}">
                <a16:creationId xmlns:a16="http://schemas.microsoft.com/office/drawing/2014/main" id="{310654BF-0906-2E4A-9593-7C2D1205856E}"/>
              </a:ext>
            </a:extLst>
          </p:cNvPr>
          <p:cNvSpPr>
            <a:spLocks noGrp="1"/>
          </p:cNvSpPr>
          <p:nvPr>
            <p:ph type="title"/>
          </p:nvPr>
        </p:nvSpPr>
        <p:spPr>
          <a:xfrm>
            <a:off x="130630" y="2170340"/>
            <a:ext cx="3962400" cy="1641475"/>
          </a:xfrm>
        </p:spPr>
        <p:txBody>
          <a:bodyPr>
            <a:normAutofit fontScale="90000"/>
          </a:bodyPr>
          <a:lstStyle/>
          <a:p>
            <a:r>
              <a:rPr lang="en-US" dirty="0">
                <a:solidFill>
                  <a:schemeClr val="accent6">
                    <a:lumMod val="50000"/>
                  </a:schemeClr>
                </a:solidFill>
              </a:rPr>
              <a:t>Appropriate Interview </a:t>
            </a:r>
            <a:br>
              <a:rPr lang="en-US" dirty="0">
                <a:solidFill>
                  <a:schemeClr val="accent6">
                    <a:lumMod val="50000"/>
                  </a:schemeClr>
                </a:solidFill>
              </a:rPr>
            </a:br>
            <a:r>
              <a:rPr lang="en-US" dirty="0">
                <a:solidFill>
                  <a:schemeClr val="accent6">
                    <a:lumMod val="50000"/>
                  </a:schemeClr>
                </a:solidFill>
              </a:rPr>
              <a:t>Questions</a:t>
            </a:r>
          </a:p>
        </p:txBody>
      </p:sp>
    </p:spTree>
    <p:extLst>
      <p:ext uri="{BB962C8B-B14F-4D97-AF65-F5344CB8AC3E}">
        <p14:creationId xmlns:p14="http://schemas.microsoft.com/office/powerpoint/2010/main" val="289442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16CAA-21D2-4446-9503-73D589D6DE75}"/>
              </a:ext>
            </a:extLst>
          </p:cNvPr>
          <p:cNvSpPr>
            <a:spLocks noGrp="1"/>
          </p:cNvSpPr>
          <p:nvPr>
            <p:ph type="title"/>
          </p:nvPr>
        </p:nvSpPr>
        <p:spPr>
          <a:xfrm>
            <a:off x="1075766" y="1188637"/>
            <a:ext cx="3291835" cy="4480726"/>
          </a:xfrm>
        </p:spPr>
        <p:txBody>
          <a:bodyPr>
            <a:normAutofit/>
          </a:bodyPr>
          <a:lstStyle/>
          <a:p>
            <a:r>
              <a:rPr lang="en-US" sz="3100" dirty="0">
                <a:solidFill>
                  <a:schemeClr val="accent6">
                    <a:lumMod val="50000"/>
                  </a:schemeClr>
                </a:solidFill>
              </a:rPr>
              <a:t>What if an applicant requests an accommodation due to disability?</a:t>
            </a:r>
          </a:p>
        </p:txBody>
      </p:sp>
      <p:sp>
        <p:nvSpPr>
          <p:cNvPr id="3" name="Content Placeholder 2">
            <a:extLst>
              <a:ext uri="{FF2B5EF4-FFF2-40B4-BE49-F238E27FC236}">
                <a16:creationId xmlns:a16="http://schemas.microsoft.com/office/drawing/2014/main" id="{9E6C8EA6-F4A2-4BFA-A23E-F00397A8C76D}"/>
              </a:ext>
            </a:extLst>
          </p:cNvPr>
          <p:cNvSpPr>
            <a:spLocks noGrp="1"/>
          </p:cNvSpPr>
          <p:nvPr>
            <p:ph idx="1"/>
          </p:nvPr>
        </p:nvSpPr>
        <p:spPr>
          <a:xfrm>
            <a:off x="5255260" y="1648870"/>
            <a:ext cx="4702848" cy="3560260"/>
          </a:xfrm>
        </p:spPr>
        <p:txBody>
          <a:bodyPr anchor="ctr">
            <a:normAutofit fontScale="92500" lnSpcReduction="10000"/>
          </a:bodyPr>
          <a:lstStyle/>
          <a:p>
            <a:pPr marL="0" indent="0">
              <a:buNone/>
            </a:pPr>
            <a:r>
              <a:rPr lang="en-US" dirty="0"/>
              <a:t>Under the EEOC, if a qualified applicant self discloses that they require a reasonable accommodation due to disability, we must have the appropriate person on campus review the request and if approved provide the reasonable accommodation to allow equal opportunity within the process.   </a:t>
            </a:r>
          </a:p>
        </p:txBody>
      </p:sp>
    </p:spTree>
    <p:extLst>
      <p:ext uri="{BB962C8B-B14F-4D97-AF65-F5344CB8AC3E}">
        <p14:creationId xmlns:p14="http://schemas.microsoft.com/office/powerpoint/2010/main" val="133277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5"/>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3700" dirty="0">
                <a:solidFill>
                  <a:schemeClr val="accent6">
                    <a:lumMod val="50000"/>
                  </a:schemeClr>
                </a:solidFill>
              </a:rPr>
              <a:t>Consider Diversity in Each Stage of the </a:t>
            </a:r>
            <a:endParaRPr sz="3700" dirty="0">
              <a:solidFill>
                <a:schemeClr val="accent6">
                  <a:lumMod val="50000"/>
                </a:schemeClr>
              </a:solidFill>
            </a:endParaRPr>
          </a:p>
          <a:p>
            <a:pPr marL="0" lvl="0" indent="0" algn="l" rtl="0">
              <a:spcBef>
                <a:spcPts val="0"/>
              </a:spcBef>
              <a:spcAft>
                <a:spcPts val="0"/>
              </a:spcAft>
              <a:buNone/>
            </a:pPr>
            <a:r>
              <a:rPr lang="en-US" sz="3700" dirty="0">
                <a:solidFill>
                  <a:schemeClr val="accent6">
                    <a:lumMod val="50000"/>
                  </a:schemeClr>
                </a:solidFill>
              </a:rPr>
              <a:t>Hiring Process </a:t>
            </a:r>
            <a:endParaRPr sz="3700" dirty="0">
              <a:solidFill>
                <a:schemeClr val="accent6">
                  <a:lumMod val="50000"/>
                </a:schemeClr>
              </a:solidFill>
            </a:endParaRPr>
          </a:p>
        </p:txBody>
      </p:sp>
      <p:sp>
        <p:nvSpPr>
          <p:cNvPr id="87" name="Google Shape;87;p1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a:t>
            </a:fld>
            <a:endParaRPr/>
          </a:p>
        </p:txBody>
      </p:sp>
      <p:grpSp>
        <p:nvGrpSpPr>
          <p:cNvPr id="88" name="Google Shape;88;p15"/>
          <p:cNvGrpSpPr/>
          <p:nvPr/>
        </p:nvGrpSpPr>
        <p:grpSpPr>
          <a:xfrm>
            <a:off x="7738168" y="1586327"/>
            <a:ext cx="4407490" cy="4643951"/>
            <a:chOff x="5803771" y="1189775"/>
            <a:chExt cx="3305700" cy="3483050"/>
          </a:xfrm>
        </p:grpSpPr>
        <p:sp>
          <p:nvSpPr>
            <p:cNvPr id="89" name="Google Shape;89;p15"/>
            <p:cNvSpPr/>
            <p:nvPr/>
          </p:nvSpPr>
          <p:spPr>
            <a:xfrm>
              <a:off x="5803771" y="1189775"/>
              <a:ext cx="3305700" cy="669000"/>
            </a:xfrm>
            <a:prstGeom prst="chevron">
              <a:avLst>
                <a:gd name="adj" fmla="val 50000"/>
              </a:avLst>
            </a:prstGeom>
            <a:solidFill>
              <a:schemeClr val="accent6"/>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dirty="0">
                  <a:solidFill>
                    <a:srgbClr val="FFFFFF"/>
                  </a:solidFill>
                  <a:latin typeface="Roboto"/>
                  <a:ea typeface="Roboto"/>
                  <a:cs typeface="Roboto"/>
                  <a:sym typeface="Roboto"/>
                </a:rPr>
                <a:t>Assessing and Interviewing Candidates </a:t>
              </a:r>
              <a:endParaRPr sz="1900" dirty="0">
                <a:solidFill>
                  <a:srgbClr val="FFFFFF"/>
                </a:solidFill>
                <a:latin typeface="Roboto"/>
                <a:ea typeface="Roboto"/>
                <a:cs typeface="Roboto"/>
                <a:sym typeface="Roboto"/>
              </a:endParaRPr>
            </a:p>
          </p:txBody>
        </p:sp>
        <p:sp>
          <p:nvSpPr>
            <p:cNvPr id="90" name="Google Shape;90;p15"/>
            <p:cNvSpPr txBox="1"/>
            <p:nvPr/>
          </p:nvSpPr>
          <p:spPr>
            <a:xfrm>
              <a:off x="6338517" y="2057125"/>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800">
                  <a:latin typeface="Roboto"/>
                  <a:ea typeface="Roboto"/>
                  <a:cs typeface="Roboto"/>
                  <a:sym typeface="Roboto"/>
                </a:rPr>
                <a:t>Search committees must actively address bias in their evaluation of candidate materials and in the interview process to ensure that all qualified applicants are included in the candidate pool at each stage of the process. </a:t>
              </a:r>
              <a:endParaRPr sz="1800">
                <a:latin typeface="Roboto"/>
                <a:ea typeface="Roboto"/>
                <a:cs typeface="Roboto"/>
                <a:sym typeface="Roboto"/>
              </a:endParaRPr>
            </a:p>
          </p:txBody>
        </p:sp>
      </p:grpSp>
      <p:grpSp>
        <p:nvGrpSpPr>
          <p:cNvPr id="91" name="Google Shape;91;p15"/>
          <p:cNvGrpSpPr/>
          <p:nvPr/>
        </p:nvGrpSpPr>
        <p:grpSpPr>
          <a:xfrm>
            <a:off x="46342" y="1586922"/>
            <a:ext cx="4729082" cy="4637663"/>
            <a:chOff x="-190955" y="1186403"/>
            <a:chExt cx="3546900" cy="3478334"/>
          </a:xfrm>
        </p:grpSpPr>
        <p:sp>
          <p:nvSpPr>
            <p:cNvPr id="92" name="Google Shape;92;p15"/>
            <p:cNvSpPr/>
            <p:nvPr/>
          </p:nvSpPr>
          <p:spPr>
            <a:xfrm>
              <a:off x="-190955" y="1186403"/>
              <a:ext cx="3546900" cy="669000"/>
            </a:xfrm>
            <a:prstGeom prst="homePlate">
              <a:avLst>
                <a:gd name="adj" fmla="val 50000"/>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dirty="0">
                  <a:solidFill>
                    <a:srgbClr val="FFFFFF"/>
                  </a:solidFill>
                  <a:latin typeface="Roboto"/>
                  <a:ea typeface="Roboto"/>
                  <a:cs typeface="Roboto"/>
                  <a:sym typeface="Roboto"/>
                </a:rPr>
                <a:t>Developing the Position  Description </a:t>
              </a:r>
              <a:endParaRPr sz="1900" dirty="0">
                <a:solidFill>
                  <a:srgbClr val="FFFFFF"/>
                </a:solidFill>
                <a:latin typeface="Roboto"/>
                <a:ea typeface="Roboto"/>
                <a:cs typeface="Roboto"/>
                <a:sym typeface="Roboto"/>
              </a:endParaRPr>
            </a:p>
          </p:txBody>
        </p:sp>
        <p:sp>
          <p:nvSpPr>
            <p:cNvPr id="93" name="Google Shape;93;p15"/>
            <p:cNvSpPr txBox="1"/>
            <p:nvPr/>
          </p:nvSpPr>
          <p:spPr>
            <a:xfrm>
              <a:off x="42234" y="2049037"/>
              <a:ext cx="26961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800" dirty="0">
                  <a:latin typeface="Roboto"/>
                  <a:ea typeface="Roboto"/>
                  <a:cs typeface="Roboto"/>
                  <a:sym typeface="Roboto"/>
                </a:rPr>
                <a:t>Use the job descriptions as an</a:t>
              </a:r>
              <a:endParaRPr sz="1800" dirty="0">
                <a:latin typeface="Roboto"/>
                <a:ea typeface="Roboto"/>
                <a:cs typeface="Roboto"/>
                <a:sym typeface="Roboto"/>
              </a:endParaRPr>
            </a:p>
            <a:p>
              <a:pPr marL="0" lvl="0" indent="0" algn="l" rtl="0">
                <a:lnSpc>
                  <a:spcPct val="115000"/>
                </a:lnSpc>
                <a:spcBef>
                  <a:spcPts val="0"/>
                </a:spcBef>
                <a:spcAft>
                  <a:spcPts val="0"/>
                </a:spcAft>
                <a:buNone/>
              </a:pPr>
              <a:r>
                <a:rPr lang="en-US" sz="1800" dirty="0">
                  <a:latin typeface="Roboto"/>
                  <a:ea typeface="Roboto"/>
                  <a:cs typeface="Roboto"/>
                  <a:sym typeface="Roboto"/>
                </a:rPr>
                <a:t>opportunity to ensure there is sufficient language that may communicate the department sees diversity as an integral component of academic excellence and aspires to draw upon the widest possible pool by encouraging historically underrepresented groups to apply.</a:t>
              </a:r>
              <a:endParaRPr sz="1800" dirty="0">
                <a:latin typeface="Roboto"/>
                <a:ea typeface="Roboto"/>
                <a:cs typeface="Roboto"/>
                <a:sym typeface="Roboto"/>
              </a:endParaRPr>
            </a:p>
          </p:txBody>
        </p:sp>
      </p:grpSp>
      <p:grpSp>
        <p:nvGrpSpPr>
          <p:cNvPr id="94" name="Google Shape;94;p15"/>
          <p:cNvGrpSpPr/>
          <p:nvPr/>
        </p:nvGrpSpPr>
        <p:grpSpPr>
          <a:xfrm>
            <a:off x="3925507" y="1586327"/>
            <a:ext cx="4407490" cy="4643951"/>
            <a:chOff x="2944204" y="1189775"/>
            <a:chExt cx="3305700" cy="3483050"/>
          </a:xfrm>
        </p:grpSpPr>
        <p:sp>
          <p:nvSpPr>
            <p:cNvPr id="95" name="Google Shape;95;p15"/>
            <p:cNvSpPr/>
            <p:nvPr/>
          </p:nvSpPr>
          <p:spPr>
            <a:xfrm>
              <a:off x="2944204" y="1189775"/>
              <a:ext cx="3305700" cy="669000"/>
            </a:xfrm>
            <a:prstGeom prst="chevron">
              <a:avLst>
                <a:gd name="adj" fmla="val 50000"/>
              </a:avLst>
            </a:prstGeom>
            <a:solidFill>
              <a:schemeClr val="accent6">
                <a:lumMod val="75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dirty="0">
                  <a:solidFill>
                    <a:srgbClr val="FFFFFF"/>
                  </a:solidFill>
                  <a:latin typeface="Roboto"/>
                  <a:ea typeface="Roboto"/>
                  <a:cs typeface="Roboto"/>
                  <a:sym typeface="Roboto"/>
                </a:rPr>
                <a:t>Advertising and Recruiting </a:t>
              </a:r>
              <a:endParaRPr sz="1900" dirty="0">
                <a:solidFill>
                  <a:srgbClr val="FFFFFF"/>
                </a:solidFill>
                <a:latin typeface="Roboto"/>
                <a:ea typeface="Roboto"/>
                <a:cs typeface="Roboto"/>
                <a:sym typeface="Roboto"/>
              </a:endParaRPr>
            </a:p>
          </p:txBody>
        </p:sp>
        <p:sp>
          <p:nvSpPr>
            <p:cNvPr id="96" name="Google Shape;96;p15"/>
            <p:cNvSpPr txBox="1"/>
            <p:nvPr/>
          </p:nvSpPr>
          <p:spPr>
            <a:xfrm>
              <a:off x="3421798" y="2057125"/>
              <a:ext cx="2236200" cy="2615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sz="1800" dirty="0">
                  <a:latin typeface="Roboto"/>
                  <a:ea typeface="Roboto"/>
                  <a:cs typeface="Roboto"/>
                  <a:sym typeface="Roboto"/>
                </a:rPr>
                <a:t>Departments must be strategic when identifying additional advertising sources with which they wish to invest to market job announcements to the broadest pool of diverse prospects.</a:t>
              </a:r>
              <a:endParaRPr sz="1800" dirty="0">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6A56-4B83-48CE-9DBA-3E36AECE060D}"/>
              </a:ext>
            </a:extLst>
          </p:cNvPr>
          <p:cNvSpPr>
            <a:spLocks noGrp="1"/>
          </p:cNvSpPr>
          <p:nvPr>
            <p:ph type="title"/>
          </p:nvPr>
        </p:nvSpPr>
        <p:spPr>
          <a:xfrm>
            <a:off x="1075766" y="1188637"/>
            <a:ext cx="3534319" cy="4480726"/>
          </a:xfrm>
        </p:spPr>
        <p:txBody>
          <a:bodyPr>
            <a:normAutofit/>
          </a:bodyPr>
          <a:lstStyle/>
          <a:p>
            <a:r>
              <a:rPr lang="en-US" sz="3100" dirty="0">
                <a:solidFill>
                  <a:schemeClr val="accent6">
                    <a:lumMod val="50000"/>
                  </a:schemeClr>
                </a:solidFill>
              </a:rPr>
              <a:t>May we ask whether a reasonable accommodation is needed when an applicant has not asked for one?</a:t>
            </a:r>
          </a:p>
        </p:txBody>
      </p:sp>
      <p:sp>
        <p:nvSpPr>
          <p:cNvPr id="6" name="Content Placeholder 5">
            <a:extLst>
              <a:ext uri="{FF2B5EF4-FFF2-40B4-BE49-F238E27FC236}">
                <a16:creationId xmlns:a16="http://schemas.microsoft.com/office/drawing/2014/main" id="{0F34AD3B-8049-4774-805E-06A48116FFAE}"/>
              </a:ext>
            </a:extLst>
          </p:cNvPr>
          <p:cNvSpPr>
            <a:spLocks noGrp="1"/>
          </p:cNvSpPr>
          <p:nvPr>
            <p:ph idx="1"/>
          </p:nvPr>
        </p:nvSpPr>
        <p:spPr>
          <a:xfrm>
            <a:off x="5251859" y="1325620"/>
            <a:ext cx="4702848" cy="4020493"/>
          </a:xfrm>
        </p:spPr>
        <p:txBody>
          <a:bodyPr anchor="ctr">
            <a:normAutofit/>
          </a:bodyPr>
          <a:lstStyle/>
          <a:p>
            <a:pPr marL="0" indent="0">
              <a:buNone/>
            </a:pPr>
            <a:r>
              <a:rPr lang="en-US" dirty="0"/>
              <a:t>The committee may inform all applicants what the hiring process involves (e.g., an interview, job demonstration, presentations), and may ask applicants whether they will need a reasonable accommodation for this process. </a:t>
            </a:r>
          </a:p>
        </p:txBody>
      </p:sp>
    </p:spTree>
    <p:extLst>
      <p:ext uri="{BB962C8B-B14F-4D97-AF65-F5344CB8AC3E}">
        <p14:creationId xmlns:p14="http://schemas.microsoft.com/office/powerpoint/2010/main" val="108414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3"/>
          <p:cNvSpPr txBox="1">
            <a:spLocks noGrp="1"/>
          </p:cNvSpPr>
          <p:nvPr>
            <p:ph type="title"/>
          </p:nvPr>
        </p:nvSpPr>
        <p:spPr>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solidFill>
                  <a:schemeClr val="accent6">
                    <a:lumMod val="50000"/>
                  </a:schemeClr>
                </a:solidFill>
              </a:rPr>
              <a:t>Common Misconceptions </a:t>
            </a:r>
            <a:endParaRPr dirty="0">
              <a:solidFill>
                <a:schemeClr val="accent6">
                  <a:lumMod val="50000"/>
                </a:schemeClr>
              </a:solidFill>
            </a:endParaRPr>
          </a:p>
        </p:txBody>
      </p:sp>
      <p:sp>
        <p:nvSpPr>
          <p:cNvPr id="206" name="Google Shape;206;p23"/>
          <p:cNvSpPr txBox="1">
            <a:spLocks noGrp="1"/>
          </p:cNvSpPr>
          <p:nvPr>
            <p:ph type="sldNum" idx="12"/>
          </p:nvPr>
        </p:nvSpPr>
        <p:spPr>
          <a:xfrm>
            <a:off x="11332845" y="6333134"/>
            <a:ext cx="731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US"/>
              <a:t>21</a:t>
            </a:fld>
            <a:endParaRPr/>
          </a:p>
        </p:txBody>
      </p:sp>
      <p:sp>
        <p:nvSpPr>
          <p:cNvPr id="207" name="Google Shape;207;p23"/>
          <p:cNvSpPr/>
          <p:nvPr/>
        </p:nvSpPr>
        <p:spPr>
          <a:xfrm>
            <a:off x="2452725" y="2198775"/>
            <a:ext cx="3475800" cy="1602000"/>
          </a:xfrm>
          <a:prstGeom prst="roundRect">
            <a:avLst>
              <a:gd name="adj" fmla="val 16667"/>
            </a:avLst>
          </a:prstGeom>
          <a:solidFill>
            <a:schemeClr val="accent6">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3"/>
          <p:cNvSpPr txBox="1"/>
          <p:nvPr/>
        </p:nvSpPr>
        <p:spPr>
          <a:xfrm>
            <a:off x="2452725" y="2344875"/>
            <a:ext cx="3475800" cy="130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US" sz="1700" dirty="0">
                <a:solidFill>
                  <a:schemeClr val="lt1"/>
                </a:solidFill>
                <a:latin typeface="Roboto Medium"/>
                <a:ea typeface="Roboto Medium"/>
                <a:cs typeface="Roboto Medium"/>
                <a:sym typeface="Roboto Medium"/>
              </a:rPr>
              <a:t>It is only IDE’s job to ensure the pool is diverse.</a:t>
            </a:r>
            <a:endParaRPr sz="1600" dirty="0">
              <a:solidFill>
                <a:schemeClr val="lt1"/>
              </a:solidFill>
              <a:latin typeface="Roboto Medium"/>
              <a:ea typeface="Roboto Medium"/>
              <a:cs typeface="Roboto Medium"/>
              <a:sym typeface="Roboto Medium"/>
            </a:endParaRPr>
          </a:p>
        </p:txBody>
      </p:sp>
      <p:sp>
        <p:nvSpPr>
          <p:cNvPr id="209" name="Google Shape;209;p23"/>
          <p:cNvSpPr/>
          <p:nvPr/>
        </p:nvSpPr>
        <p:spPr>
          <a:xfrm>
            <a:off x="6048450" y="2198775"/>
            <a:ext cx="3475800" cy="1602000"/>
          </a:xfrm>
          <a:prstGeom prst="roundRect">
            <a:avLst>
              <a:gd name="adj" fmla="val 16667"/>
            </a:avLst>
          </a:prstGeom>
          <a:solidFill>
            <a:schemeClr val="accent6">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txBox="1"/>
          <p:nvPr/>
        </p:nvSpPr>
        <p:spPr>
          <a:xfrm>
            <a:off x="6048450" y="2344875"/>
            <a:ext cx="3475800" cy="1309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US" sz="1700">
                <a:solidFill>
                  <a:schemeClr val="lt1"/>
                </a:solidFill>
                <a:latin typeface="Roboto Medium"/>
                <a:ea typeface="Roboto Medium"/>
                <a:cs typeface="Roboto Medium"/>
                <a:sym typeface="Roboto Medium"/>
              </a:rPr>
              <a:t>Candidates who worked under advisors the search committee members know are the best candidates for the job.</a:t>
            </a:r>
            <a:endParaRPr sz="1700">
              <a:solidFill>
                <a:schemeClr val="lt1"/>
              </a:solidFill>
              <a:latin typeface="Roboto Medium"/>
              <a:ea typeface="Roboto Medium"/>
              <a:cs typeface="Roboto Medium"/>
              <a:sym typeface="Roboto Medium"/>
            </a:endParaRPr>
          </a:p>
          <a:p>
            <a:pPr marL="0" lvl="0" indent="0" algn="ctr" rtl="0">
              <a:lnSpc>
                <a:spcPct val="100000"/>
              </a:lnSpc>
              <a:spcBef>
                <a:spcPts val="1000"/>
              </a:spcBef>
              <a:spcAft>
                <a:spcPts val="0"/>
              </a:spcAft>
              <a:buNone/>
            </a:pPr>
            <a:endParaRPr sz="1700">
              <a:solidFill>
                <a:schemeClr val="lt1"/>
              </a:solidFill>
              <a:latin typeface="Roboto Medium"/>
              <a:ea typeface="Roboto Medium"/>
              <a:cs typeface="Roboto Medium"/>
              <a:sym typeface="Roboto Medium"/>
            </a:endParaRPr>
          </a:p>
        </p:txBody>
      </p:sp>
      <p:sp>
        <p:nvSpPr>
          <p:cNvPr id="211" name="Google Shape;211;p23"/>
          <p:cNvSpPr/>
          <p:nvPr/>
        </p:nvSpPr>
        <p:spPr>
          <a:xfrm>
            <a:off x="2452725" y="3904825"/>
            <a:ext cx="3475800" cy="1602000"/>
          </a:xfrm>
          <a:prstGeom prst="roundRect">
            <a:avLst>
              <a:gd name="adj" fmla="val 16667"/>
            </a:avLst>
          </a:prstGeom>
          <a:solidFill>
            <a:schemeClr val="accent6">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txBox="1"/>
          <p:nvPr/>
        </p:nvSpPr>
        <p:spPr>
          <a:xfrm>
            <a:off x="2452725" y="4217025"/>
            <a:ext cx="3475800" cy="114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US" sz="1700">
                <a:solidFill>
                  <a:schemeClr val="lt1"/>
                </a:solidFill>
                <a:latin typeface="Roboto Medium"/>
                <a:ea typeface="Roboto Medium"/>
                <a:cs typeface="Roboto Medium"/>
                <a:sym typeface="Roboto Medium"/>
              </a:rPr>
              <a:t>There is only one perfect candidate for the job.</a:t>
            </a:r>
            <a:endParaRPr sz="1700">
              <a:solidFill>
                <a:schemeClr val="lt1"/>
              </a:solidFill>
              <a:latin typeface="Roboto Medium"/>
              <a:ea typeface="Roboto Medium"/>
              <a:cs typeface="Roboto Medium"/>
              <a:sym typeface="Roboto Medium"/>
            </a:endParaRPr>
          </a:p>
          <a:p>
            <a:pPr marL="0" lvl="0" indent="0" algn="ctr" rtl="0">
              <a:lnSpc>
                <a:spcPct val="100000"/>
              </a:lnSpc>
              <a:spcBef>
                <a:spcPts val="1000"/>
              </a:spcBef>
              <a:spcAft>
                <a:spcPts val="0"/>
              </a:spcAft>
              <a:buNone/>
            </a:pPr>
            <a:endParaRPr sz="1700">
              <a:solidFill>
                <a:schemeClr val="lt1"/>
              </a:solidFill>
              <a:latin typeface="Roboto Medium"/>
              <a:ea typeface="Roboto Medium"/>
              <a:cs typeface="Roboto Medium"/>
              <a:sym typeface="Roboto Medium"/>
            </a:endParaRPr>
          </a:p>
        </p:txBody>
      </p:sp>
      <p:sp>
        <p:nvSpPr>
          <p:cNvPr id="213" name="Google Shape;213;p23"/>
          <p:cNvSpPr/>
          <p:nvPr/>
        </p:nvSpPr>
        <p:spPr>
          <a:xfrm>
            <a:off x="6048450" y="3923050"/>
            <a:ext cx="3475800" cy="1602000"/>
          </a:xfrm>
          <a:prstGeom prst="roundRect">
            <a:avLst>
              <a:gd name="adj" fmla="val 16667"/>
            </a:avLst>
          </a:prstGeom>
          <a:solidFill>
            <a:schemeClr val="accent6">
              <a:lumMod val="5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txBox="1"/>
          <p:nvPr/>
        </p:nvSpPr>
        <p:spPr>
          <a:xfrm>
            <a:off x="6048450" y="4235250"/>
            <a:ext cx="3475800" cy="114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1000"/>
              </a:spcBef>
              <a:spcAft>
                <a:spcPts val="0"/>
              </a:spcAft>
              <a:buNone/>
            </a:pPr>
            <a:r>
              <a:rPr lang="en-US" sz="1700" dirty="0">
                <a:solidFill>
                  <a:schemeClr val="lt1"/>
                </a:solidFill>
                <a:latin typeface="Roboto Medium"/>
                <a:ea typeface="Roboto Medium"/>
                <a:cs typeface="Roboto Medium"/>
                <a:sym typeface="Roboto Medium"/>
              </a:rPr>
              <a:t>Once you hire someone, your job is complete.</a:t>
            </a:r>
            <a:endParaRPr sz="1700" dirty="0">
              <a:solidFill>
                <a:schemeClr val="lt1"/>
              </a:solidFill>
              <a:latin typeface="Roboto Medium"/>
              <a:ea typeface="Roboto Medium"/>
              <a:cs typeface="Roboto Medium"/>
              <a:sym typeface="Roboto Medium"/>
            </a:endParaRPr>
          </a:p>
          <a:p>
            <a:pPr marL="0" lvl="0" indent="0" algn="ctr" rtl="0">
              <a:lnSpc>
                <a:spcPct val="100000"/>
              </a:lnSpc>
              <a:spcBef>
                <a:spcPts val="1000"/>
              </a:spcBef>
              <a:spcAft>
                <a:spcPts val="0"/>
              </a:spcAft>
              <a:buNone/>
            </a:pPr>
            <a:endParaRPr sz="1700" dirty="0">
              <a:solidFill>
                <a:schemeClr val="lt1"/>
              </a:solidFill>
              <a:latin typeface="Roboto Medium"/>
              <a:ea typeface="Roboto Medium"/>
              <a:cs typeface="Roboto Medium"/>
              <a:sym typeface="Roboto Medium"/>
            </a:endParaRPr>
          </a:p>
          <a:p>
            <a:pPr marL="0" lvl="0" indent="0" algn="ctr" rtl="0">
              <a:lnSpc>
                <a:spcPct val="100000"/>
              </a:lnSpc>
              <a:spcBef>
                <a:spcPts val="1000"/>
              </a:spcBef>
              <a:spcAft>
                <a:spcPts val="0"/>
              </a:spcAft>
              <a:buNone/>
            </a:pPr>
            <a:endParaRPr sz="1700" dirty="0">
              <a:solidFill>
                <a:schemeClr val="lt1"/>
              </a:solidFill>
              <a:latin typeface="Roboto Medium"/>
              <a:ea typeface="Roboto Medium"/>
              <a:cs typeface="Roboto Medium"/>
              <a:sym typeface="Roboto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BD6C8-D562-8249-8435-2813D2A45DFE}"/>
              </a:ext>
            </a:extLst>
          </p:cNvPr>
          <p:cNvSpPr>
            <a:spLocks noGrp="1"/>
          </p:cNvSpPr>
          <p:nvPr>
            <p:ph type="title"/>
          </p:nvPr>
        </p:nvSpPr>
        <p:spPr/>
        <p:txBody>
          <a:bodyPr/>
          <a:lstStyle/>
          <a:p>
            <a:r>
              <a:rPr lang="en-US" dirty="0">
                <a:solidFill>
                  <a:schemeClr val="accent6">
                    <a:lumMod val="50000"/>
                  </a:schemeClr>
                </a:solidFill>
              </a:rPr>
              <a:t>Selecting Candidates for Offers</a:t>
            </a:r>
          </a:p>
        </p:txBody>
      </p:sp>
      <p:sp>
        <p:nvSpPr>
          <p:cNvPr id="3" name="Content Placeholder 2">
            <a:extLst>
              <a:ext uri="{FF2B5EF4-FFF2-40B4-BE49-F238E27FC236}">
                <a16:creationId xmlns:a16="http://schemas.microsoft.com/office/drawing/2014/main" id="{49B6882D-048E-F940-96B8-83F6CBAE7EE9}"/>
              </a:ext>
            </a:extLst>
          </p:cNvPr>
          <p:cNvSpPr>
            <a:spLocks noGrp="1"/>
          </p:cNvSpPr>
          <p:nvPr>
            <p:ph idx="1"/>
          </p:nvPr>
        </p:nvSpPr>
        <p:spPr>
          <a:xfrm>
            <a:off x="959011" y="1890584"/>
            <a:ext cx="10457926" cy="4485831"/>
          </a:xfrm>
        </p:spPr>
        <p:txBody>
          <a:bodyPr>
            <a:normAutofit lnSpcReduction="10000"/>
          </a:bodyPr>
          <a:lstStyle/>
          <a:p>
            <a:pPr>
              <a:buClr>
                <a:schemeClr val="accent6">
                  <a:lumMod val="50000"/>
                </a:schemeClr>
              </a:buClr>
            </a:pPr>
            <a:r>
              <a:rPr lang="en-US" sz="2400" dirty="0"/>
              <a:t>Solicit ratings of candidates from colleagues before a committee recommendation</a:t>
            </a:r>
          </a:p>
          <a:p>
            <a:pPr lvl="1">
              <a:buClr>
                <a:schemeClr val="accent6">
                  <a:lumMod val="50000"/>
                </a:schemeClr>
              </a:buClr>
            </a:pPr>
            <a:r>
              <a:rPr lang="en-US" dirty="0"/>
              <a:t>Perhaps anonymously through third party, department administrator, or FRC</a:t>
            </a:r>
          </a:p>
          <a:p>
            <a:pPr lvl="1">
              <a:buClr>
                <a:schemeClr val="accent6">
                  <a:lumMod val="50000"/>
                </a:schemeClr>
              </a:buClr>
            </a:pPr>
            <a:r>
              <a:rPr lang="en-US" dirty="0"/>
              <a:t>See Dropbox folder for sample </a:t>
            </a:r>
            <a:r>
              <a:rPr lang="en-US" dirty="0">
                <a:hlinkClick r:id="rId2"/>
              </a:rPr>
              <a:t>evaluation forms</a:t>
            </a:r>
            <a:endParaRPr lang="en-US" dirty="0"/>
          </a:p>
          <a:p>
            <a:pPr>
              <a:buClr>
                <a:schemeClr val="accent6">
                  <a:lumMod val="50000"/>
                </a:schemeClr>
              </a:buClr>
            </a:pPr>
            <a:r>
              <a:rPr lang="en-US" sz="2400" dirty="0"/>
              <a:t>Allow full expression of views in discussion</a:t>
            </a:r>
          </a:p>
          <a:p>
            <a:pPr lvl="1">
              <a:buClr>
                <a:schemeClr val="accent6">
                  <a:lumMod val="50000"/>
                </a:schemeClr>
              </a:buClr>
            </a:pPr>
            <a:r>
              <a:rPr lang="en-US" dirty="0"/>
              <a:t>Emphasize getting relevant information into discussion rather than debating</a:t>
            </a:r>
          </a:p>
          <a:p>
            <a:pPr>
              <a:buClr>
                <a:schemeClr val="accent6">
                  <a:lumMod val="50000"/>
                </a:schemeClr>
              </a:buClr>
            </a:pPr>
            <a:r>
              <a:rPr lang="en-US" sz="2400" dirty="0"/>
              <a:t>Vote by secret ballot in department/program</a:t>
            </a:r>
          </a:p>
          <a:p>
            <a:pPr>
              <a:buClr>
                <a:schemeClr val="accent6">
                  <a:lumMod val="50000"/>
                </a:schemeClr>
              </a:buClr>
            </a:pPr>
            <a:r>
              <a:rPr lang="en-US" sz="2400" dirty="0"/>
              <a:t>Vote using rankings/ratings rather than single preference ballots</a:t>
            </a:r>
          </a:p>
          <a:p>
            <a:pPr lvl="1">
              <a:buClr>
                <a:schemeClr val="accent6">
                  <a:lumMod val="50000"/>
                </a:schemeClr>
              </a:buClr>
            </a:pPr>
            <a:r>
              <a:rPr lang="en-US" dirty="0"/>
              <a:t>See Dropbox folder on </a:t>
            </a:r>
            <a:r>
              <a:rPr lang="en-US" dirty="0">
                <a:hlinkClick r:id="rId3"/>
              </a:rPr>
              <a:t>Ballots and Voting Methods</a:t>
            </a:r>
            <a:endParaRPr lang="en-US" dirty="0"/>
          </a:p>
          <a:p>
            <a:endParaRPr lang="en-US" dirty="0"/>
          </a:p>
        </p:txBody>
      </p:sp>
      <p:sp>
        <p:nvSpPr>
          <p:cNvPr id="4" name="Slide Number Placeholder 3">
            <a:extLst>
              <a:ext uri="{FF2B5EF4-FFF2-40B4-BE49-F238E27FC236}">
                <a16:creationId xmlns:a16="http://schemas.microsoft.com/office/drawing/2014/main" id="{BB65A1DC-78BC-0141-A305-B013395E5F8D}"/>
              </a:ext>
            </a:extLst>
          </p:cNvPr>
          <p:cNvSpPr>
            <a:spLocks noGrp="1"/>
          </p:cNvSpPr>
          <p:nvPr>
            <p:ph type="sldNum" sz="quarter" idx="12"/>
          </p:nvPr>
        </p:nvSpPr>
        <p:spPr/>
        <p:txBody>
          <a:bodyPr/>
          <a:lstStyle/>
          <a:p>
            <a:fld id="{5E9C2D4C-BFF7-9546-B643-D807895C59F3}" type="slidenum">
              <a:rPr lang="en-US" smtClean="0"/>
              <a:t>22</a:t>
            </a:fld>
            <a:endParaRPr lang="en-US" dirty="0"/>
          </a:p>
        </p:txBody>
      </p:sp>
    </p:spTree>
    <p:extLst>
      <p:ext uri="{BB962C8B-B14F-4D97-AF65-F5344CB8AC3E}">
        <p14:creationId xmlns:p14="http://schemas.microsoft.com/office/powerpoint/2010/main" val="1872766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BFAEA-02E1-4542-BA28-321CAB0990F8}"/>
              </a:ext>
            </a:extLst>
          </p:cNvPr>
          <p:cNvSpPr>
            <a:spLocks noGrp="1"/>
          </p:cNvSpPr>
          <p:nvPr>
            <p:ph type="title"/>
          </p:nvPr>
        </p:nvSpPr>
        <p:spPr>
          <a:xfrm>
            <a:off x="838200" y="963877"/>
            <a:ext cx="3494362" cy="4930246"/>
          </a:xfrm>
        </p:spPr>
        <p:txBody>
          <a:bodyPr>
            <a:normAutofit/>
          </a:bodyPr>
          <a:lstStyle/>
          <a:p>
            <a:pPr algn="r"/>
            <a:r>
              <a:rPr lang="en-US" dirty="0">
                <a:solidFill>
                  <a:schemeClr val="accent6">
                    <a:lumMod val="50000"/>
                  </a:schemeClr>
                </a:solidFill>
              </a:rPr>
              <a:t>Records and Review</a:t>
            </a:r>
          </a:p>
        </p:txBody>
      </p:sp>
      <p:sp>
        <p:nvSpPr>
          <p:cNvPr id="5" name="Content Placeholder 4">
            <a:extLst>
              <a:ext uri="{FF2B5EF4-FFF2-40B4-BE49-F238E27FC236}">
                <a16:creationId xmlns:a16="http://schemas.microsoft.com/office/drawing/2014/main" id="{F4460471-2256-4449-A452-928DBFB74130}"/>
              </a:ext>
            </a:extLst>
          </p:cNvPr>
          <p:cNvSpPr>
            <a:spLocks noGrp="1"/>
          </p:cNvSpPr>
          <p:nvPr>
            <p:ph idx="1"/>
          </p:nvPr>
        </p:nvSpPr>
        <p:spPr>
          <a:xfrm>
            <a:off x="4976031" y="963877"/>
            <a:ext cx="6377769" cy="4930246"/>
          </a:xfrm>
        </p:spPr>
        <p:txBody>
          <a:bodyPr anchor="ctr">
            <a:normAutofit/>
          </a:bodyPr>
          <a:lstStyle/>
          <a:p>
            <a:pPr>
              <a:spcBef>
                <a:spcPts val="0"/>
              </a:spcBef>
              <a:spcAft>
                <a:spcPts val="600"/>
              </a:spcAft>
            </a:pPr>
            <a:r>
              <a:rPr lang="en-US" sz="2400" dirty="0"/>
              <a:t>Original of all application materials obtained from applicant </a:t>
            </a:r>
          </a:p>
          <a:p>
            <a:pPr>
              <a:spcBef>
                <a:spcPts val="0"/>
              </a:spcBef>
              <a:spcAft>
                <a:spcPts val="600"/>
              </a:spcAft>
            </a:pPr>
            <a:r>
              <a:rPr lang="en-US" sz="2400" dirty="0"/>
              <a:t>EEO Survey Data received from applicant (</a:t>
            </a:r>
            <a:r>
              <a:rPr lang="en-US" sz="2400" b="1" dirty="0"/>
              <a:t>This information is collected through the application process - </a:t>
            </a:r>
            <a:r>
              <a:rPr lang="en-US" sz="2400" b="1" i="1" dirty="0"/>
              <a:t>DO NOT request this data directly from the applicant</a:t>
            </a:r>
            <a:r>
              <a:rPr lang="en-US" sz="2400" dirty="0"/>
              <a:t>) </a:t>
            </a:r>
          </a:p>
          <a:p>
            <a:pPr>
              <a:spcBef>
                <a:spcPts val="0"/>
              </a:spcBef>
              <a:spcAft>
                <a:spcPts val="600"/>
              </a:spcAft>
            </a:pPr>
            <a:r>
              <a:rPr lang="en-US" sz="2400" dirty="0"/>
              <a:t>Description of selection criteria established by Search Committee (</a:t>
            </a:r>
            <a:r>
              <a:rPr lang="en-US" sz="2400" u="sng" dirty="0"/>
              <a:t>Do not</a:t>
            </a:r>
            <a:r>
              <a:rPr lang="en-US" sz="2400" dirty="0"/>
              <a:t> deviate from posting)</a:t>
            </a:r>
          </a:p>
          <a:p>
            <a:pPr>
              <a:spcBef>
                <a:spcPts val="0"/>
              </a:spcBef>
              <a:spcAft>
                <a:spcPts val="600"/>
              </a:spcAft>
            </a:pPr>
            <a:r>
              <a:rPr lang="en-US" sz="2400" dirty="0"/>
              <a:t>Standardized Interview Questions – Telephone or other non-campus interviews </a:t>
            </a:r>
          </a:p>
          <a:p>
            <a:pPr>
              <a:spcBef>
                <a:spcPts val="0"/>
              </a:spcBef>
              <a:spcAft>
                <a:spcPts val="600"/>
              </a:spcAft>
            </a:pPr>
            <a:r>
              <a:rPr lang="en-US" sz="2400" dirty="0"/>
              <a:t>Interview Notes </a:t>
            </a:r>
          </a:p>
        </p:txBody>
      </p:sp>
    </p:spTree>
    <p:extLst>
      <p:ext uri="{BB962C8B-B14F-4D97-AF65-F5344CB8AC3E}">
        <p14:creationId xmlns:p14="http://schemas.microsoft.com/office/powerpoint/2010/main" val="714899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043631" y="809898"/>
            <a:ext cx="9942716" cy="1554480"/>
          </a:xfrm>
          <a:prstGeom prst="rect">
            <a:avLst/>
          </a:prstGeom>
        </p:spPr>
        <p:txBody>
          <a:bodyPr vert="horz" lIns="91440" tIns="45720" rIns="91440" bIns="45720" rtlCol="0" anchor="ctr">
            <a:normAutofit/>
          </a:bodyPr>
          <a:lstStyle/>
          <a:p>
            <a:pPr marL="12700"/>
            <a:r>
              <a:rPr lang="en-US" sz="4800" kern="1200" spc="80" dirty="0">
                <a:solidFill>
                  <a:schemeClr val="accent6">
                    <a:lumMod val="50000"/>
                  </a:schemeClr>
                </a:solidFill>
                <a:latin typeface="+mj-lt"/>
                <a:ea typeface="+mj-ea"/>
                <a:cs typeface="+mj-cs"/>
              </a:rPr>
              <a:t>B</a:t>
            </a:r>
            <a:r>
              <a:rPr lang="en-US" sz="4800" kern="1200" spc="45" dirty="0">
                <a:solidFill>
                  <a:schemeClr val="accent6">
                    <a:lumMod val="50000"/>
                  </a:schemeClr>
                </a:solidFill>
                <a:latin typeface="+mj-lt"/>
                <a:ea typeface="+mj-ea"/>
                <a:cs typeface="+mj-cs"/>
              </a:rPr>
              <a:t>ia</a:t>
            </a:r>
            <a:r>
              <a:rPr lang="en-US" sz="4800" kern="1200" spc="55" dirty="0">
                <a:solidFill>
                  <a:schemeClr val="accent6">
                    <a:lumMod val="50000"/>
                  </a:schemeClr>
                </a:solidFill>
                <a:latin typeface="+mj-lt"/>
                <a:ea typeface="+mj-ea"/>
                <a:cs typeface="+mj-cs"/>
              </a:rPr>
              <a:t>s</a:t>
            </a:r>
            <a:endParaRPr lang="en-US" sz="4800" kern="1200" dirty="0">
              <a:solidFill>
                <a:schemeClr val="accent6">
                  <a:lumMod val="50000"/>
                </a:schemeClr>
              </a:solidFill>
              <a:latin typeface="+mj-lt"/>
              <a:ea typeface="+mj-ea"/>
              <a:cs typeface="+mj-cs"/>
            </a:endParaRPr>
          </a:p>
        </p:txBody>
      </p:sp>
      <p:sp>
        <p:nvSpPr>
          <p:cNvPr id="5" name="object 5"/>
          <p:cNvSpPr txBox="1"/>
          <p:nvPr/>
        </p:nvSpPr>
        <p:spPr>
          <a:xfrm>
            <a:off x="1043631" y="1866671"/>
            <a:ext cx="9941319" cy="3124658"/>
          </a:xfrm>
          <a:prstGeom prst="rect">
            <a:avLst/>
          </a:prstGeom>
        </p:spPr>
        <p:txBody>
          <a:bodyPr vert="horz" lIns="91440" tIns="45720" rIns="91440" bIns="45720" rtlCol="0" anchor="ctr">
            <a:normAutofit/>
          </a:bodyPr>
          <a:lstStyle/>
          <a:p>
            <a:pPr marL="241300" marR="128905" lvl="0" indent="-228600" fontAlgn="auto">
              <a:lnSpc>
                <a:spcPct val="90000"/>
              </a:lnSpc>
              <a:spcBef>
                <a:spcPts val="380"/>
              </a:spcBef>
              <a:spcAft>
                <a:spcPts val="1200"/>
              </a:spcAft>
              <a:buClrTx/>
              <a:buSzTx/>
              <a:buFont typeface="Arial" panose="020B0604020202020204" pitchFamily="34" charset="0"/>
              <a:buChar char="•"/>
              <a:tabLst>
                <a:tab pos="240665" algn="l"/>
                <a:tab pos="241300" algn="l"/>
              </a:tabLst>
              <a:defRPr/>
            </a:pPr>
            <a:r>
              <a:rPr lang="en-US" sz="3200" dirty="0"/>
              <a:t>An </a:t>
            </a:r>
            <a:r>
              <a:rPr lang="en-US" sz="3200" spc="-10" dirty="0"/>
              <a:t>inclination </a:t>
            </a:r>
            <a:r>
              <a:rPr lang="en-US" sz="3200" dirty="0"/>
              <a:t>or </a:t>
            </a:r>
            <a:r>
              <a:rPr lang="en-US" sz="3200" spc="-20" dirty="0"/>
              <a:t>preference </a:t>
            </a:r>
            <a:r>
              <a:rPr lang="en-US" sz="3200" spc="-10" dirty="0"/>
              <a:t>that </a:t>
            </a:r>
            <a:r>
              <a:rPr lang="en-US" sz="3200" spc="-5" dirty="0"/>
              <a:t>influences </a:t>
            </a:r>
            <a:r>
              <a:rPr lang="en-US" sz="3200" spc="-10" dirty="0"/>
              <a:t>judgment from </a:t>
            </a:r>
            <a:r>
              <a:rPr lang="en-US" sz="3200" spc="-5" dirty="0"/>
              <a:t>being </a:t>
            </a:r>
            <a:r>
              <a:rPr lang="en-US" sz="3200" spc="-10" dirty="0"/>
              <a:t>balanced </a:t>
            </a:r>
            <a:r>
              <a:rPr lang="en-US" sz="3200" dirty="0"/>
              <a:t>or </a:t>
            </a:r>
            <a:r>
              <a:rPr lang="en-US" sz="3200" spc="-10" dirty="0"/>
              <a:t>even-handed</a:t>
            </a:r>
            <a:r>
              <a:rPr kumimoji="0" lang="en-US" sz="3200" b="0" i="0" u="none" strike="noStrike" cap="none" spc="-45" normalizeH="0" baseline="0" noProof="0" dirty="0">
                <a:ln>
                  <a:noFill/>
                </a:ln>
                <a:effectLst/>
                <a:uLnTx/>
                <a:uFillTx/>
              </a:rPr>
              <a:t>.</a:t>
            </a:r>
          </a:p>
          <a:p>
            <a:pPr marL="698500" marR="128905" lvl="1" indent="-228600">
              <a:lnSpc>
                <a:spcPct val="90000"/>
              </a:lnSpc>
              <a:spcBef>
                <a:spcPts val="380"/>
              </a:spcBef>
              <a:spcAft>
                <a:spcPts val="1200"/>
              </a:spcAft>
              <a:buFont typeface="Arial" panose="020B0604020202020204" pitchFamily="34" charset="0"/>
              <a:buChar char="•"/>
              <a:tabLst>
                <a:tab pos="240665" algn="l"/>
                <a:tab pos="241300" algn="l"/>
              </a:tabLst>
              <a:defRPr/>
            </a:pPr>
            <a:r>
              <a:rPr kumimoji="0" lang="en-US" sz="3200" b="0" i="0" u="none" strike="noStrike" cap="none" spc="-45" normalizeH="0" baseline="0" noProof="0" dirty="0">
                <a:ln>
                  <a:noFill/>
                </a:ln>
                <a:effectLst/>
                <a:uLnTx/>
                <a:uFillTx/>
              </a:rPr>
              <a:t>Can be positive or negative</a:t>
            </a:r>
          </a:p>
          <a:p>
            <a:pPr marL="698500" marR="128905" lvl="1" indent="-228600">
              <a:lnSpc>
                <a:spcPct val="90000"/>
              </a:lnSpc>
              <a:spcBef>
                <a:spcPts val="380"/>
              </a:spcBef>
              <a:spcAft>
                <a:spcPts val="1200"/>
              </a:spcAft>
              <a:buFont typeface="Arial" panose="020B0604020202020204" pitchFamily="34" charset="0"/>
              <a:buChar char="•"/>
              <a:tabLst>
                <a:tab pos="240665" algn="l"/>
                <a:tab pos="241300" algn="l"/>
              </a:tabLst>
              <a:defRPr/>
            </a:pPr>
            <a:r>
              <a:rPr lang="en-US" sz="3200" spc="-5" dirty="0"/>
              <a:t>Usually in </a:t>
            </a:r>
            <a:r>
              <a:rPr lang="en-US" sz="3200" dirty="0"/>
              <a:t>a </a:t>
            </a:r>
            <a:r>
              <a:rPr lang="en-US" sz="3200" spc="-25" dirty="0"/>
              <a:t>way </a:t>
            </a:r>
            <a:r>
              <a:rPr lang="en-US" sz="3200" spc="-10" dirty="0"/>
              <a:t>considered </a:t>
            </a:r>
            <a:r>
              <a:rPr lang="en-US" sz="3200" spc="-15" dirty="0"/>
              <a:t>to </a:t>
            </a:r>
            <a:r>
              <a:rPr lang="en-US" sz="3200" spc="-5" dirty="0"/>
              <a:t>be</a:t>
            </a:r>
            <a:r>
              <a:rPr lang="en-US" sz="3200" spc="60" dirty="0"/>
              <a:t> </a:t>
            </a:r>
            <a:r>
              <a:rPr lang="en-US" sz="3200" spc="-45" dirty="0"/>
              <a:t>unfair</a:t>
            </a:r>
            <a:endParaRPr kumimoji="0" lang="en-US" sz="3200" b="0" i="0" u="none" strike="noStrike" cap="none" spc="0" normalizeH="0" baseline="0" noProof="0" dirty="0">
              <a:ln>
                <a:noFill/>
              </a:ln>
              <a:effectLst/>
              <a:uLnTx/>
              <a:uFillTx/>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3767" y="220134"/>
            <a:ext cx="10905066" cy="1135737"/>
          </a:xfrm>
        </p:spPr>
        <p:txBody>
          <a:bodyPr>
            <a:normAutofit/>
          </a:bodyPr>
          <a:lstStyle/>
          <a:p>
            <a:r>
              <a:rPr lang="en-US" sz="3600" dirty="0">
                <a:solidFill>
                  <a:schemeClr val="accent6">
                    <a:lumMod val="50000"/>
                  </a:schemeClr>
                </a:solidFill>
              </a:rPr>
              <a:t>Common Biases</a:t>
            </a:r>
          </a:p>
        </p:txBody>
      </p:sp>
      <p:graphicFrame>
        <p:nvGraphicFramePr>
          <p:cNvPr id="5" name="Content Placeholder 4">
            <a:extLst>
              <a:ext uri="{FF2B5EF4-FFF2-40B4-BE49-F238E27FC236}">
                <a16:creationId xmlns:a16="http://schemas.microsoft.com/office/drawing/2014/main" id="{E322DA5D-852C-E14A-B17C-B9BFE904BF2C}"/>
              </a:ext>
            </a:extLst>
          </p:cNvPr>
          <p:cNvGraphicFramePr>
            <a:graphicFrameLocks noGrp="1"/>
          </p:cNvGraphicFramePr>
          <p:nvPr>
            <p:ph idx="1"/>
            <p:extLst>
              <p:ext uri="{D42A27DB-BD31-4B8C-83A1-F6EECF244321}">
                <p14:modId xmlns:p14="http://schemas.microsoft.com/office/powerpoint/2010/main" val="3534603861"/>
              </p:ext>
            </p:extLst>
          </p:nvPr>
        </p:nvGraphicFramePr>
        <p:xfrm>
          <a:off x="406400" y="1155700"/>
          <a:ext cx="11379199" cy="519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9050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C7707D-CA5F-7A48-A546-38B462196926}"/>
              </a:ext>
            </a:extLst>
          </p:cNvPr>
          <p:cNvSpPr>
            <a:spLocks noGrp="1"/>
          </p:cNvSpPr>
          <p:nvPr>
            <p:ph type="title"/>
          </p:nvPr>
        </p:nvSpPr>
        <p:spPr>
          <a:xfrm>
            <a:off x="190231" y="2656114"/>
            <a:ext cx="3351255" cy="1609103"/>
          </a:xfrm>
        </p:spPr>
        <p:txBody>
          <a:bodyPr vert="horz" lIns="91440" tIns="45720" rIns="91440" bIns="45720" rtlCol="0" anchor="b">
            <a:normAutofit/>
          </a:bodyPr>
          <a:lstStyle/>
          <a:p>
            <a:r>
              <a:rPr lang="en-US" dirty="0">
                <a:solidFill>
                  <a:schemeClr val="accent6">
                    <a:lumMod val="50000"/>
                  </a:schemeClr>
                </a:solidFill>
              </a:rPr>
              <a:t>Disrupting Implicit Bias</a:t>
            </a:r>
          </a:p>
        </p:txBody>
      </p:sp>
      <p:sp>
        <p:nvSpPr>
          <p:cNvPr id="4" name="object 4"/>
          <p:cNvSpPr txBox="1"/>
          <p:nvPr/>
        </p:nvSpPr>
        <p:spPr>
          <a:xfrm>
            <a:off x="4296230" y="1371600"/>
            <a:ext cx="7014660" cy="4027714"/>
          </a:xfrm>
          <a:prstGeom prst="rect">
            <a:avLst/>
          </a:prstGeom>
        </p:spPr>
        <p:txBody>
          <a:bodyPr vert="horz" lIns="91440" tIns="45720" rIns="91440" bIns="45720" rtlCol="0">
            <a:noAutofit/>
          </a:bodyPr>
          <a:lstStyle/>
          <a:p>
            <a:pPr marL="584200" marR="0" lvl="0" indent="-285750" algn="l" defTabSz="914400" rtl="0" eaLnBrk="1" fontAlgn="auto" latinLnBrk="0" hangingPunct="1">
              <a:lnSpc>
                <a:spcPct val="90000"/>
              </a:lnSpc>
              <a:spcBef>
                <a:spcPts val="0"/>
              </a:spcBef>
              <a:spcAft>
                <a:spcPts val="600"/>
              </a:spcAft>
              <a:buClr>
                <a:schemeClr val="accent6">
                  <a:lumMod val="50000"/>
                </a:schemeClr>
              </a:buClr>
              <a:buSzTx/>
              <a:buFont typeface="Wingdings" pitchFamily="2" charset="2"/>
              <a:buChar char="§"/>
              <a:tabLst>
                <a:tab pos="526415" algn="l"/>
                <a:tab pos="527050" algn="l"/>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Build your own awareness of where bias may show up for you</a:t>
            </a:r>
          </a:p>
          <a:p>
            <a:pPr marL="584200" marR="0" lvl="0" indent="-285750" algn="l" defTabSz="914400" rtl="0" eaLnBrk="1" fontAlgn="auto" latinLnBrk="0" hangingPunct="1">
              <a:lnSpc>
                <a:spcPct val="90000"/>
              </a:lnSpc>
              <a:spcBef>
                <a:spcPts val="0"/>
              </a:spcBef>
              <a:spcAft>
                <a:spcPts val="600"/>
              </a:spcAft>
              <a:buClr>
                <a:schemeClr val="accent6">
                  <a:lumMod val="50000"/>
                </a:schemeClr>
              </a:buClr>
              <a:buSzTx/>
              <a:buFont typeface="Wingdings" pitchFamily="2" charset="2"/>
              <a:buChar char="§"/>
              <a:tabLst>
                <a:tab pos="526415" algn="l"/>
                <a:tab pos="527050" algn="l"/>
              </a:tabLst>
              <a:defRPr/>
            </a:pPr>
            <a:r>
              <a:rPr kumimoji="0" lang="en-US" sz="2100" b="1" i="0" u="none" strike="noStrike" kern="1200" cap="none" spc="-25" normalizeH="0" baseline="0" noProof="0" dirty="0">
                <a:ln>
                  <a:noFill/>
                </a:ln>
                <a:solidFill>
                  <a:prstClr val="black"/>
                </a:solidFill>
                <a:effectLst/>
                <a:uLnTx/>
                <a:uFillTx/>
                <a:latin typeface="Calibri" panose="020F0502020204030204"/>
                <a:ea typeface="+mn-ea"/>
                <a:cs typeface="+mn-cs"/>
              </a:rPr>
              <a:t>Watch </a:t>
            </a:r>
            <a:r>
              <a:rPr kumimoji="0" lang="en-US" sz="2100" b="1" i="0" u="none" strike="noStrike" kern="1200" cap="none" spc="-5" normalizeH="0" baseline="0" noProof="0" dirty="0">
                <a:ln>
                  <a:noFill/>
                </a:ln>
                <a:solidFill>
                  <a:prstClr val="black"/>
                </a:solidFill>
                <a:effectLst/>
                <a:uLnTx/>
                <a:uFillTx/>
                <a:latin typeface="Calibri" panose="020F0502020204030204"/>
                <a:ea typeface="+mn-ea"/>
                <a:cs typeface="+mn-cs"/>
              </a:rPr>
              <a:t>your </a:t>
            </a:r>
            <a:r>
              <a:rPr kumimoji="0" lang="en-US" sz="2100" b="1" i="0" u="none" strike="noStrike" kern="1200" cap="none" spc="-15" normalizeH="0" baseline="0" noProof="0" dirty="0">
                <a:ln>
                  <a:noFill/>
                </a:ln>
                <a:solidFill>
                  <a:prstClr val="black"/>
                </a:solidFill>
                <a:effectLst/>
                <a:uLnTx/>
                <a:uFillTx/>
                <a:latin typeface="Calibri" panose="020F0502020204030204"/>
                <a:ea typeface="+mn-ea"/>
                <a:cs typeface="+mn-cs"/>
              </a:rPr>
              <a:t>first</a:t>
            </a:r>
            <a:r>
              <a:rPr kumimoji="0" lang="en-US" sz="2100" b="1" i="0" u="none" strike="noStrike" kern="1200" cap="none" spc="35"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5" normalizeH="0" baseline="0" noProof="0" dirty="0">
                <a:ln>
                  <a:noFill/>
                </a:ln>
                <a:solidFill>
                  <a:prstClr val="black"/>
                </a:solidFill>
                <a:effectLst/>
                <a:uLnTx/>
                <a:uFillTx/>
                <a:latin typeface="Calibri" panose="020F0502020204030204"/>
                <a:ea typeface="+mn-ea"/>
                <a:cs typeface="+mn-cs"/>
              </a:rPr>
              <a:t>thoughts</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84250" marR="0" lvl="1" indent="-228600" algn="l" defTabSz="914400" rtl="0" eaLnBrk="1" fontAlgn="auto" latinLnBrk="0" hangingPunct="1">
              <a:lnSpc>
                <a:spcPct val="90000"/>
              </a:lnSpc>
              <a:spcBef>
                <a:spcPts val="0"/>
              </a:spcBef>
              <a:spcAft>
                <a:spcPts val="600"/>
              </a:spcAft>
              <a:buClr>
                <a:schemeClr val="accent6">
                  <a:lumMod val="50000"/>
                </a:schemeClr>
              </a:buClr>
              <a:buSzTx/>
              <a:buFont typeface="Arial" panose="020B0604020202020204" pitchFamily="34" charset="0"/>
              <a:buChar char="•"/>
              <a:tabLst>
                <a:tab pos="526415" algn="l"/>
                <a:tab pos="527050" algn="l"/>
              </a:tabLst>
              <a:defRPr/>
            </a:pP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That thought might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be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evidence of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bias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that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is </a:t>
            </a:r>
            <a:r>
              <a:rPr lang="en-US" sz="2100" spc="-5" dirty="0">
                <a:solidFill>
                  <a:prstClr val="black"/>
                </a:solidFill>
                <a:latin typeface="Calibri" panose="020F0502020204030204"/>
              </a:rPr>
              <a:t>hidden</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in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your </a:t>
            </a:r>
            <a:r>
              <a:rPr kumimoji="0" lang="en-US" sz="2100" b="0" i="0" u="none" strike="noStrike" kern="1200" cap="none" spc="-10" normalizeH="0" baseline="0" noProof="0" dirty="0">
                <a:ln>
                  <a:noFill/>
                </a:ln>
                <a:solidFill>
                  <a:prstClr val="black"/>
                </a:solidFill>
                <a:effectLst/>
                <a:uLnTx/>
                <a:uFillTx/>
                <a:latin typeface="Calibri" panose="020F0502020204030204"/>
                <a:ea typeface="+mn-ea"/>
                <a:cs typeface="+mn-cs"/>
              </a:rPr>
              <a:t>mental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blind</a:t>
            </a:r>
            <a:r>
              <a:rPr kumimoji="0" lang="en-US" sz="2100" b="0"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spot.</a:t>
            </a:r>
          </a:p>
          <a:p>
            <a:pPr marL="584200" marR="0" lvl="0" indent="-285750" algn="l" defTabSz="914400" rtl="0" eaLnBrk="1" fontAlgn="auto" latinLnBrk="0" hangingPunct="1">
              <a:lnSpc>
                <a:spcPct val="90000"/>
              </a:lnSpc>
              <a:spcBef>
                <a:spcPts val="0"/>
              </a:spcBef>
              <a:spcAft>
                <a:spcPts val="600"/>
              </a:spcAft>
              <a:buClr>
                <a:schemeClr val="accent6">
                  <a:lumMod val="50000"/>
                </a:schemeClr>
              </a:buClr>
              <a:buSzTx/>
              <a:buFont typeface="Wingdings" pitchFamily="2" charset="2"/>
              <a:buChar char="§"/>
              <a:tabLst>
                <a:tab pos="526415" algn="l"/>
                <a:tab pos="527050" algn="l"/>
              </a:tabLst>
              <a:defRPr/>
            </a:pPr>
            <a:r>
              <a:rPr kumimoji="0" lang="en-US" sz="2100" b="1" i="0" u="none" strike="noStrike" kern="1200" cap="none" spc="-5" normalizeH="0" baseline="0" noProof="0" dirty="0">
                <a:ln>
                  <a:noFill/>
                </a:ln>
                <a:solidFill>
                  <a:prstClr val="black"/>
                </a:solidFill>
                <a:effectLst/>
                <a:uLnTx/>
                <a:uFillTx/>
                <a:latin typeface="Calibri" panose="020F0502020204030204"/>
                <a:ea typeface="+mn-ea"/>
                <a:cs typeface="+mn-cs"/>
              </a:rPr>
              <a:t>Use the </a:t>
            </a:r>
            <a:r>
              <a:rPr kumimoji="0" lang="en-US" sz="2100" b="1" i="0" u="none" strike="noStrike" kern="1200" cap="none" spc="-10" normalizeH="0" baseline="0" noProof="0" dirty="0">
                <a:ln>
                  <a:noFill/>
                </a:ln>
                <a:solidFill>
                  <a:prstClr val="black"/>
                </a:solidFill>
                <a:effectLst/>
                <a:uLnTx/>
                <a:uFillTx/>
                <a:latin typeface="Calibri" panose="020F0502020204030204"/>
                <a:ea typeface="+mn-ea"/>
                <a:cs typeface="+mn-cs"/>
              </a:rPr>
              <a:t>power </a:t>
            </a: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of</a:t>
            </a:r>
            <a:r>
              <a:rPr kumimoji="0" lang="en-US" sz="2100" b="1" i="0" u="none" strike="noStrike" kern="1200" cap="none" spc="30"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5" normalizeH="0" baseline="0" noProof="0" dirty="0">
                <a:ln>
                  <a:noFill/>
                </a:ln>
                <a:solidFill>
                  <a:prstClr val="black"/>
                </a:solidFill>
                <a:effectLst/>
                <a:uLnTx/>
                <a:uFillTx/>
                <a:latin typeface="Calibri" panose="020F0502020204030204"/>
                <a:ea typeface="+mn-ea"/>
                <a:cs typeface="+mn-cs"/>
              </a:rPr>
              <a:t>logic</a:t>
            </a:r>
          </a:p>
          <a:p>
            <a:pPr marL="984250" marR="0" lvl="1" indent="-228600" algn="l" defTabSz="914400" rtl="0" eaLnBrk="1" fontAlgn="auto" latinLnBrk="0" hangingPunct="1">
              <a:lnSpc>
                <a:spcPct val="90000"/>
              </a:lnSpc>
              <a:spcBef>
                <a:spcPts val="0"/>
              </a:spcBef>
              <a:spcAft>
                <a:spcPts val="600"/>
              </a:spcAft>
              <a:buClr>
                <a:schemeClr val="accent6">
                  <a:lumMod val="50000"/>
                </a:schemeClr>
              </a:buClr>
              <a:buSzTx/>
              <a:buFont typeface="Arial" panose="020B0604020202020204" pitchFamily="34" charset="0"/>
              <a:buChar char="•"/>
              <a:tabLst>
                <a:tab pos="526415" algn="l"/>
                <a:tab pos="527050" algn="l"/>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Ask </a:t>
            </a:r>
            <a:r>
              <a:rPr kumimoji="0" lang="en-US" sz="2100" b="0" i="0" u="none" strike="noStrike" kern="1200" cap="none" spc="-10" normalizeH="0" baseline="0" noProof="0" dirty="0">
                <a:ln>
                  <a:noFill/>
                </a:ln>
                <a:solidFill>
                  <a:prstClr val="black"/>
                </a:solidFill>
                <a:effectLst/>
                <a:uLnTx/>
                <a:uFillTx/>
                <a:latin typeface="Calibri" panose="020F0502020204030204"/>
                <a:ea typeface="+mn-ea"/>
                <a:cs typeface="+mn-cs"/>
              </a:rPr>
              <a:t>yourself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if the </a:t>
            </a:r>
            <a:r>
              <a:rPr kumimoji="0" lang="en-US" sz="2100" b="0" i="0" u="none" strike="noStrike" kern="1200" cap="none" spc="-10" normalizeH="0" baseline="0" noProof="0" dirty="0">
                <a:ln>
                  <a:noFill/>
                </a:ln>
                <a:solidFill>
                  <a:prstClr val="black"/>
                </a:solidFill>
                <a:effectLst/>
                <a:uLnTx/>
                <a:uFillTx/>
                <a:latin typeface="Calibri" panose="020F0502020204030204"/>
                <a:ea typeface="+mn-ea"/>
                <a:cs typeface="+mn-cs"/>
              </a:rPr>
              <a:t>source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was</a:t>
            </a:r>
            <a:r>
              <a:rPr kumimoji="0" lang="en-US" sz="2100" b="0" i="0" u="none" strike="noStrike" kern="1200" cap="none" spc="-25" normalizeH="0" baseline="0" noProof="0" dirty="0">
                <a:ln>
                  <a:noFill/>
                </a:ln>
                <a:solidFill>
                  <a:prstClr val="black"/>
                </a:solidFill>
                <a:effectLst/>
                <a:uLnTx/>
                <a:uFillTx/>
                <a:latin typeface="Calibri" panose="020F0502020204030204"/>
                <a:ea typeface="+mn-ea"/>
                <a:cs typeface="+mn-cs"/>
              </a:rPr>
              <a:t>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reliable.</a:t>
            </a:r>
          </a:p>
          <a:p>
            <a:pPr marL="584200" marR="0" lvl="0" indent="-285750" algn="l" defTabSz="914400" rtl="0" eaLnBrk="1" fontAlgn="auto" latinLnBrk="0" hangingPunct="1">
              <a:lnSpc>
                <a:spcPct val="90000"/>
              </a:lnSpc>
              <a:spcBef>
                <a:spcPts val="0"/>
              </a:spcBef>
              <a:spcAft>
                <a:spcPts val="600"/>
              </a:spcAft>
              <a:buClr>
                <a:schemeClr val="accent6">
                  <a:lumMod val="50000"/>
                </a:schemeClr>
              </a:buClr>
              <a:buSzTx/>
              <a:buFont typeface="Wingdings" pitchFamily="2" charset="2"/>
              <a:buChar char="§"/>
              <a:tabLst>
                <a:tab pos="526415" algn="l"/>
                <a:tab pos="527050" algn="l"/>
              </a:tabLst>
              <a:defRPr/>
            </a:pPr>
            <a:r>
              <a:rPr kumimoji="0" lang="en-US" sz="2100" b="1" i="0" u="none" strike="noStrike" kern="1200" cap="none" spc="-10" normalizeH="0" baseline="0" noProof="0" dirty="0">
                <a:ln>
                  <a:noFill/>
                </a:ln>
                <a:solidFill>
                  <a:prstClr val="black"/>
                </a:solidFill>
                <a:effectLst/>
                <a:uLnTx/>
                <a:uFillTx/>
                <a:latin typeface="Calibri" panose="020F0502020204030204"/>
                <a:ea typeface="+mn-ea"/>
                <a:cs typeface="+mn-cs"/>
              </a:rPr>
              <a:t>Pause</a:t>
            </a:r>
            <a:endPar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984250" marR="0" lvl="1" indent="-228600" algn="l" defTabSz="914400" rtl="0" eaLnBrk="1" fontAlgn="auto" latinLnBrk="0" hangingPunct="1">
              <a:lnSpc>
                <a:spcPct val="90000"/>
              </a:lnSpc>
              <a:spcBef>
                <a:spcPts val="0"/>
              </a:spcBef>
              <a:spcAft>
                <a:spcPts val="600"/>
              </a:spcAft>
              <a:buClr>
                <a:schemeClr val="accent6">
                  <a:lumMod val="50000"/>
                </a:schemeClr>
              </a:buClr>
              <a:buSzTx/>
              <a:buFont typeface="Arial" panose="020B0604020202020204" pitchFamily="34" charset="0"/>
              <a:buChar char="•"/>
              <a:tabLst>
                <a:tab pos="526415" algn="l"/>
                <a:tab pos="527050" algn="l"/>
              </a:tabLst>
              <a:defRPr/>
            </a:pP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Mental fatigue can increase the chance that a bias will impact behavior.</a:t>
            </a:r>
          </a:p>
          <a:p>
            <a:pPr marL="984250" marR="0" lvl="1" indent="-228600" algn="l" defTabSz="914400" rtl="0" eaLnBrk="1" fontAlgn="auto" latinLnBrk="0" hangingPunct="1">
              <a:lnSpc>
                <a:spcPct val="90000"/>
              </a:lnSpc>
              <a:spcBef>
                <a:spcPts val="0"/>
              </a:spcBef>
              <a:spcAft>
                <a:spcPts val="600"/>
              </a:spcAft>
              <a:buClr>
                <a:schemeClr val="accent6">
                  <a:lumMod val="50000"/>
                </a:schemeClr>
              </a:buClr>
              <a:buSzTx/>
              <a:buFont typeface="Arial" panose="020B0604020202020204" pitchFamily="34" charset="0"/>
              <a:buChar char="•"/>
              <a:tabLst>
                <a:tab pos="526415" algn="l"/>
                <a:tab pos="527050" algn="l"/>
              </a:tabLst>
              <a:defRPr/>
            </a:pP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Give your logical mind </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2100" b="0" i="0" u="none" strike="noStrike" kern="1200" cap="none" spc="-5" normalizeH="0" baseline="0" noProof="0" dirty="0">
                <a:ln>
                  <a:noFill/>
                </a:ln>
                <a:solidFill>
                  <a:prstClr val="black"/>
                </a:solidFill>
                <a:effectLst/>
                <a:uLnTx/>
                <a:uFillTx/>
                <a:latin typeface="Calibri" panose="020F0502020204030204"/>
                <a:ea typeface="+mn-ea"/>
                <a:cs typeface="+mn-cs"/>
              </a:rPr>
              <a:t>chance to </a:t>
            </a:r>
            <a:r>
              <a:rPr kumimoji="0" lang="en-US" sz="2100" b="0" i="0" u="none" strike="noStrike" kern="1200" cap="none" spc="-15" normalizeH="0" baseline="0" noProof="0" dirty="0">
                <a:ln>
                  <a:noFill/>
                </a:ln>
                <a:solidFill>
                  <a:prstClr val="black"/>
                </a:solidFill>
                <a:effectLst/>
                <a:uLnTx/>
                <a:uFillTx/>
                <a:latin typeface="Calibri" panose="020F0502020204030204"/>
                <a:ea typeface="+mn-ea"/>
                <a:cs typeface="+mn-cs"/>
              </a:rPr>
              <a:t>take</a:t>
            </a:r>
            <a:r>
              <a:rPr kumimoji="0" lang="en-US" sz="2100" b="0" i="0" u="none" strike="noStrike" kern="1200" cap="none" spc="-10" normalizeH="0" baseline="0" noProof="0" dirty="0">
                <a:ln>
                  <a:noFill/>
                </a:ln>
                <a:solidFill>
                  <a:prstClr val="black"/>
                </a:solidFill>
                <a:effectLst/>
                <a:uLnTx/>
                <a:uFillTx/>
                <a:latin typeface="Calibri" panose="020F0502020204030204"/>
                <a:ea typeface="+mn-ea"/>
                <a:cs typeface="+mn-cs"/>
              </a:rPr>
              <a:t> </a:t>
            </a:r>
            <a:r>
              <a:rPr kumimoji="0" lang="en-US" sz="2100" b="0" i="0" u="none" strike="noStrike" kern="1200" cap="none" spc="-35" normalizeH="0" baseline="0" noProof="0" dirty="0">
                <a:ln>
                  <a:noFill/>
                </a:ln>
                <a:solidFill>
                  <a:prstClr val="black"/>
                </a:solidFill>
                <a:effectLst/>
                <a:uLnTx/>
                <a:uFillTx/>
                <a:latin typeface="Calibri" panose="020F0502020204030204"/>
                <a:ea typeface="+mn-ea"/>
                <a:cs typeface="+mn-cs"/>
              </a:rPr>
              <a:t>over.</a:t>
            </a:r>
          </a:p>
          <a:p>
            <a:pPr marL="984250" marR="0" lvl="1" indent="-228600" algn="l" defTabSz="914400" rtl="0" eaLnBrk="1" fontAlgn="auto" latinLnBrk="0" hangingPunct="1">
              <a:lnSpc>
                <a:spcPct val="90000"/>
              </a:lnSpc>
              <a:spcBef>
                <a:spcPts val="0"/>
              </a:spcBef>
              <a:spcAft>
                <a:spcPts val="600"/>
              </a:spcAft>
              <a:buClr>
                <a:schemeClr val="accent6">
                  <a:lumMod val="50000"/>
                </a:schemeClr>
              </a:buClr>
              <a:buSzTx/>
              <a:buFont typeface="Arial" panose="020B0604020202020204" pitchFamily="34" charset="0"/>
              <a:buChar char="•"/>
              <a:tabLst>
                <a:tab pos="526415" algn="l"/>
                <a:tab pos="527050" algn="l"/>
              </a:tabLst>
              <a:defRPr/>
            </a:pPr>
            <a:r>
              <a:rPr kumimoji="0" lang="en-US" sz="2100" b="0" i="0" u="none" strike="noStrike" kern="1200" cap="none" spc="-35" normalizeH="0" baseline="0" noProof="0" dirty="0">
                <a:ln>
                  <a:noFill/>
                </a:ln>
                <a:solidFill>
                  <a:prstClr val="black"/>
                </a:solidFill>
                <a:effectLst/>
                <a:uLnTx/>
                <a:uFillTx/>
                <a:latin typeface="Calibri" panose="020F0502020204030204"/>
                <a:ea typeface="+mn-ea"/>
                <a:cs typeface="+mn-cs"/>
              </a:rPr>
              <a:t>When you can’t pause, maintain a healthy skepticism.</a:t>
            </a:r>
          </a:p>
          <a:p>
            <a:pPr marL="584200" marR="0" lvl="0" indent="-285750" algn="l" defTabSz="914400" rtl="0" eaLnBrk="1" fontAlgn="auto" latinLnBrk="0" hangingPunct="1">
              <a:lnSpc>
                <a:spcPct val="90000"/>
              </a:lnSpc>
              <a:spcBef>
                <a:spcPts val="0"/>
              </a:spcBef>
              <a:spcAft>
                <a:spcPts val="600"/>
              </a:spcAft>
              <a:buClr>
                <a:schemeClr val="accent6">
                  <a:lumMod val="50000"/>
                </a:schemeClr>
              </a:buClr>
              <a:buSzTx/>
              <a:buFont typeface="Wingdings" pitchFamily="2" charset="2"/>
              <a:buChar char="§"/>
              <a:tabLst>
                <a:tab pos="526415" algn="l"/>
                <a:tab pos="527050" algn="l"/>
              </a:tabLst>
              <a:defRPr/>
            </a:pPr>
            <a:r>
              <a:rPr kumimoji="0" lang="en-US" sz="2100" b="1" i="0" u="none" strike="noStrike" kern="1200" cap="none" spc="-10" normalizeH="0" baseline="0" noProof="0" dirty="0">
                <a:ln>
                  <a:noFill/>
                </a:ln>
                <a:solidFill>
                  <a:prstClr val="black"/>
                </a:solidFill>
                <a:effectLst/>
                <a:uLnTx/>
                <a:uFillTx/>
                <a:latin typeface="Calibri" panose="020F0502020204030204"/>
                <a:ea typeface="+mn-ea"/>
                <a:cs typeface="+mn-cs"/>
              </a:rPr>
              <a:t>Cultivate </a:t>
            </a:r>
            <a:r>
              <a:rPr kumimoji="0" lang="en-US" sz="2100" b="1" i="0" u="none" strike="noStrike" kern="1200" cap="none" spc="-5" normalizeH="0" baseline="0" noProof="0" dirty="0">
                <a:ln>
                  <a:noFill/>
                </a:ln>
                <a:solidFill>
                  <a:prstClr val="black"/>
                </a:solidFill>
                <a:effectLst/>
                <a:uLnTx/>
                <a:uFillTx/>
                <a:latin typeface="Calibri" panose="020F0502020204030204"/>
                <a:ea typeface="+mn-ea"/>
                <a:cs typeface="+mn-cs"/>
              </a:rPr>
              <a:t>common</a:t>
            </a:r>
            <a:r>
              <a:rPr kumimoji="0" lang="en-US" sz="2100" b="1" i="0" u="none" strike="noStrike" kern="1200" cap="none" spc="25" normalizeH="0" baseline="0" noProof="0" dirty="0">
                <a:ln>
                  <a:noFill/>
                </a:ln>
                <a:solidFill>
                  <a:prstClr val="black"/>
                </a:solidFill>
                <a:effectLst/>
                <a:uLnTx/>
                <a:uFillTx/>
                <a:latin typeface="Calibri" panose="020F0502020204030204"/>
                <a:ea typeface="+mn-ea"/>
                <a:cs typeface="+mn-cs"/>
              </a:rPr>
              <a:t> </a:t>
            </a:r>
            <a:r>
              <a:rPr kumimoji="0" lang="en-US" sz="2100" b="1" i="0" u="none" strike="noStrike" kern="1200" cap="none" spc="-10" normalizeH="0" baseline="0" noProof="0" dirty="0">
                <a:ln>
                  <a:noFill/>
                </a:ln>
                <a:solidFill>
                  <a:prstClr val="black"/>
                </a:solidFill>
                <a:effectLst/>
                <a:uLnTx/>
                <a:uFillTx/>
                <a:latin typeface="Calibri" panose="020F0502020204030204"/>
                <a:ea typeface="+mn-ea"/>
                <a:cs typeface="+mn-cs"/>
              </a:rPr>
              <a:t>ground</a:t>
            </a:r>
          </a:p>
          <a:p>
            <a:pPr marL="9842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tab pos="526415" algn="l"/>
                <a:tab pos="527050" algn="l"/>
              </a:tabLst>
              <a:defRPr/>
            </a:pPr>
            <a:endParaRPr kumimoji="0" lang="en-US" sz="1800" b="0" i="0" u="none" strike="noStrike" kern="1200" cap="none" spc="-5"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965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18;g8d61b401b7_0_6">
            <a:extLst>
              <a:ext uri="{FF2B5EF4-FFF2-40B4-BE49-F238E27FC236}">
                <a16:creationId xmlns:a16="http://schemas.microsoft.com/office/drawing/2014/main" id="{3862E3F2-EB33-43C5-9E25-36FD4DB53D85}"/>
              </a:ext>
            </a:extLst>
          </p:cNvPr>
          <p:cNvPicPr preferRelativeResize="0"/>
          <p:nvPr/>
        </p:nvPicPr>
        <p:blipFill rotWithShape="1">
          <a:blip r:embed="rId2"/>
          <a:srcRect t="9091" r="33066" b="1"/>
          <a:stretch/>
        </p:blipFill>
        <p:spPr>
          <a:xfrm>
            <a:off x="3523488" y="10"/>
            <a:ext cx="8668512" cy="6857990"/>
          </a:xfrm>
          <a:prstGeom prst="rect">
            <a:avLst/>
          </a:prstGeom>
          <a:noFill/>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341CBFE-C621-4021-BDD7-597259F8A922}"/>
              </a:ext>
            </a:extLst>
          </p:cNvPr>
          <p:cNvSpPr>
            <a:spLocks noGrp="1"/>
          </p:cNvSpPr>
          <p:nvPr>
            <p:ph type="title"/>
          </p:nvPr>
        </p:nvSpPr>
        <p:spPr>
          <a:xfrm>
            <a:off x="477981" y="1122363"/>
            <a:ext cx="4023360" cy="3204134"/>
          </a:xfrm>
        </p:spPr>
        <p:txBody>
          <a:bodyPr vert="horz" lIns="91440" tIns="45720" rIns="91440" bIns="45720" rtlCol="0" anchor="b">
            <a:normAutofit/>
          </a:bodyPr>
          <a:lstStyle/>
          <a:p>
            <a:pPr>
              <a:spcBef>
                <a:spcPct val="0"/>
              </a:spcBef>
            </a:pPr>
            <a:r>
              <a:rPr lang="en-US" sz="3400" kern="1200" dirty="0">
                <a:solidFill>
                  <a:schemeClr val="accent6">
                    <a:lumMod val="50000"/>
                  </a:schemeClr>
                </a:solidFill>
                <a:latin typeface="+mj-lt"/>
                <a:ea typeface="+mj-ea"/>
                <a:cs typeface="+mj-cs"/>
              </a:rPr>
              <a:t>How can we use our experiences to be more inclusive throughout the search process?</a:t>
            </a:r>
            <a:br>
              <a:rPr lang="en-US" sz="3400" kern="1200" dirty="0">
                <a:solidFill>
                  <a:schemeClr val="accent6">
                    <a:lumMod val="50000"/>
                  </a:schemeClr>
                </a:solidFill>
                <a:latin typeface="+mj-lt"/>
                <a:ea typeface="+mj-ea"/>
                <a:cs typeface="+mj-cs"/>
              </a:rPr>
            </a:br>
            <a:endParaRPr lang="en-US" sz="3400" kern="1200" dirty="0">
              <a:solidFill>
                <a:schemeClr val="accent6">
                  <a:lumMod val="50000"/>
                </a:schemeClr>
              </a:solidFill>
              <a:latin typeface="+mj-lt"/>
              <a:ea typeface="+mj-ea"/>
              <a:cs typeface="+mj-cs"/>
            </a:endParaRP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8280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6"/>
          <p:cNvSpPr txBox="1"/>
          <p:nvPr/>
        </p:nvSpPr>
        <p:spPr>
          <a:xfrm>
            <a:off x="509725" y="386150"/>
            <a:ext cx="9972000" cy="1044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700" dirty="0">
                <a:solidFill>
                  <a:schemeClr val="accent6">
                    <a:lumMod val="50000"/>
                  </a:schemeClr>
                </a:solidFill>
              </a:rPr>
              <a:t>Developing Position Descriptions to Attract a Diverse Candidate Pool </a:t>
            </a:r>
            <a:endParaRPr sz="3700" dirty="0">
              <a:solidFill>
                <a:schemeClr val="accent6">
                  <a:lumMod val="50000"/>
                </a:schemeClr>
              </a:solidFill>
            </a:endParaRPr>
          </a:p>
        </p:txBody>
      </p:sp>
      <p:grpSp>
        <p:nvGrpSpPr>
          <p:cNvPr id="103" name="Google Shape;103;p16"/>
          <p:cNvGrpSpPr/>
          <p:nvPr/>
        </p:nvGrpSpPr>
        <p:grpSpPr>
          <a:xfrm>
            <a:off x="956201" y="5090362"/>
            <a:ext cx="10586251" cy="1125224"/>
            <a:chOff x="1593000" y="2322568"/>
            <a:chExt cx="5958043" cy="643500"/>
          </a:xfrm>
        </p:grpSpPr>
        <p:sp>
          <p:nvSpPr>
            <p:cNvPr id="104" name="Google Shape;104;p16"/>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5" name="Google Shape;105;p16"/>
            <p:cNvSpPr/>
            <p:nvPr/>
          </p:nvSpPr>
          <p:spPr>
            <a:xfrm flipH="1">
              <a:off x="2283025" y="2322575"/>
              <a:ext cx="18444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6" name="Google Shape;106;p16"/>
            <p:cNvSpPr/>
            <p:nvPr/>
          </p:nvSpPr>
          <p:spPr>
            <a:xfrm rot="-5400000">
              <a:off x="3501574" y="1934671"/>
              <a:ext cx="643356" cy="1419149"/>
            </a:xfrm>
            <a:prstGeom prst="flowChartOffpageConnector">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7" name="Google Shape;107;p16"/>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000">
                  <a:solidFill>
                    <a:srgbClr val="FFFFFF"/>
                  </a:solidFill>
                  <a:latin typeface="Roboto Medium"/>
                  <a:ea typeface="Roboto Medium"/>
                  <a:cs typeface="Roboto Medium"/>
                  <a:sym typeface="Roboto Medium"/>
                </a:rPr>
                <a:t>Application Materials</a:t>
              </a:r>
              <a:endParaRPr sz="2000">
                <a:solidFill>
                  <a:srgbClr val="FFFFFF"/>
                </a:solidFill>
                <a:latin typeface="Roboto"/>
                <a:ea typeface="Roboto"/>
                <a:cs typeface="Roboto"/>
                <a:sym typeface="Roboto"/>
              </a:endParaRPr>
            </a:p>
          </p:txBody>
        </p:sp>
        <p:sp>
          <p:nvSpPr>
            <p:cNvPr id="108" name="Google Shape;108;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09" name="Google Shape;109;p16"/>
            <p:cNvSpPr/>
            <p:nvPr/>
          </p:nvSpPr>
          <p:spPr>
            <a:xfrm>
              <a:off x="1593000" y="2322575"/>
              <a:ext cx="6900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500" dirty="0">
                  <a:solidFill>
                    <a:srgbClr val="FFFFFF"/>
                  </a:solidFill>
                  <a:latin typeface="Roboto Thin"/>
                  <a:ea typeface="Roboto Thin"/>
                  <a:cs typeface="Roboto Thin"/>
                  <a:sym typeface="Roboto Thin"/>
                </a:rPr>
                <a:t>04</a:t>
              </a:r>
              <a:endParaRPr sz="3500" dirty="0">
                <a:solidFill>
                  <a:srgbClr val="FFFFFF"/>
                </a:solidFill>
                <a:latin typeface="Roboto Thin"/>
                <a:ea typeface="Roboto Thin"/>
                <a:cs typeface="Roboto Thin"/>
                <a:sym typeface="Roboto Thin"/>
              </a:endParaRPr>
            </a:p>
          </p:txBody>
        </p:sp>
        <p:sp>
          <p:nvSpPr>
            <p:cNvPr id="110" name="Google Shape;110;p16"/>
            <p:cNvSpPr/>
            <p:nvPr/>
          </p:nvSpPr>
          <p:spPr>
            <a:xfrm>
              <a:off x="4387843" y="2323745"/>
              <a:ext cx="3163200" cy="642300"/>
            </a:xfrm>
            <a:prstGeom prst="rect">
              <a:avLst/>
            </a:prstGeom>
            <a:noFill/>
            <a:ln>
              <a:noFill/>
            </a:ln>
          </p:spPr>
          <p:txBody>
            <a:bodyPr spcFirstLastPara="1" wrap="square" lIns="121900" tIns="121900" rIns="121900" bIns="121900" anchor="ctr" anchorCtr="0">
              <a:noAutofit/>
            </a:bodyPr>
            <a:lstStyle/>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Assess applicants prior experience and contributions to fostering a diverse learning environment by requesting a diversity statement.</a:t>
              </a:r>
              <a:endParaRPr sz="1300" dirty="0">
                <a:solidFill>
                  <a:schemeClr val="accent6">
                    <a:lumMod val="50000"/>
                  </a:schemeClr>
                </a:solidFill>
                <a:latin typeface="Roboto"/>
                <a:ea typeface="Roboto"/>
                <a:cs typeface="Roboto"/>
                <a:sym typeface="Roboto"/>
              </a:endParaRPr>
            </a:p>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Indicate that this will be a part of the evaluation of other materials (e.g. CV, cover letter, teaching statement, etc.). </a:t>
              </a:r>
              <a:endParaRPr sz="1300" dirty="0">
                <a:solidFill>
                  <a:schemeClr val="accent6">
                    <a:lumMod val="50000"/>
                  </a:schemeClr>
                </a:solidFill>
                <a:latin typeface="Roboto"/>
                <a:ea typeface="Roboto"/>
                <a:cs typeface="Roboto"/>
                <a:sym typeface="Roboto"/>
              </a:endParaRPr>
            </a:p>
          </p:txBody>
        </p:sp>
      </p:grpSp>
      <p:grpSp>
        <p:nvGrpSpPr>
          <p:cNvPr id="111" name="Google Shape;111;p16"/>
          <p:cNvGrpSpPr/>
          <p:nvPr/>
        </p:nvGrpSpPr>
        <p:grpSpPr>
          <a:xfrm>
            <a:off x="956201" y="3945285"/>
            <a:ext cx="10586784" cy="1125224"/>
            <a:chOff x="1593000" y="2322568"/>
            <a:chExt cx="5958343" cy="643500"/>
          </a:xfrm>
        </p:grpSpPr>
        <p:sp>
          <p:nvSpPr>
            <p:cNvPr id="112" name="Google Shape;112;p16"/>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3" name="Google Shape;113;p16"/>
            <p:cNvSpPr/>
            <p:nvPr/>
          </p:nvSpPr>
          <p:spPr>
            <a:xfrm flipH="1">
              <a:off x="2283025" y="2322575"/>
              <a:ext cx="18444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4" name="Google Shape;114;p16"/>
            <p:cNvSpPr/>
            <p:nvPr/>
          </p:nvSpPr>
          <p:spPr>
            <a:xfrm rot="-5400000">
              <a:off x="3501574" y="1934671"/>
              <a:ext cx="643356" cy="1419149"/>
            </a:xfrm>
            <a:prstGeom prst="flowChartOffpageConnector">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5" name="Google Shape;115;p16"/>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000" dirty="0">
                  <a:solidFill>
                    <a:srgbClr val="FFFFFF"/>
                  </a:solidFill>
                  <a:latin typeface="Roboto Medium"/>
                  <a:ea typeface="Roboto Medium"/>
                  <a:cs typeface="Roboto Medium"/>
                  <a:sym typeface="Roboto Medium"/>
                </a:rPr>
                <a:t>Competencies and Qualifications</a:t>
              </a:r>
              <a:endParaRPr sz="2000" dirty="0">
                <a:solidFill>
                  <a:srgbClr val="FFFFFF"/>
                </a:solidFill>
                <a:latin typeface="Roboto"/>
                <a:ea typeface="Roboto"/>
                <a:cs typeface="Roboto"/>
                <a:sym typeface="Roboto"/>
              </a:endParaRPr>
            </a:p>
          </p:txBody>
        </p:sp>
        <p:sp>
          <p:nvSpPr>
            <p:cNvPr id="116" name="Google Shape;116;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17" name="Google Shape;117;p16"/>
            <p:cNvSpPr/>
            <p:nvPr/>
          </p:nvSpPr>
          <p:spPr>
            <a:xfrm>
              <a:off x="1593000" y="2322575"/>
              <a:ext cx="6900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500">
                  <a:solidFill>
                    <a:srgbClr val="FFFFFF"/>
                  </a:solidFill>
                  <a:latin typeface="Roboto Thin"/>
                  <a:ea typeface="Roboto Thin"/>
                  <a:cs typeface="Roboto Thin"/>
                  <a:sym typeface="Roboto Thin"/>
                </a:rPr>
                <a:t>03</a:t>
              </a:r>
              <a:endParaRPr sz="3500">
                <a:solidFill>
                  <a:srgbClr val="FFFFFF"/>
                </a:solidFill>
                <a:latin typeface="Roboto Thin"/>
                <a:ea typeface="Roboto Thin"/>
                <a:cs typeface="Roboto Thin"/>
                <a:sym typeface="Roboto Thin"/>
              </a:endParaRPr>
            </a:p>
          </p:txBody>
        </p:sp>
        <p:sp>
          <p:nvSpPr>
            <p:cNvPr id="118" name="Google Shape;118;p16"/>
            <p:cNvSpPr/>
            <p:nvPr/>
          </p:nvSpPr>
          <p:spPr>
            <a:xfrm>
              <a:off x="4387843" y="2323747"/>
              <a:ext cx="3163500" cy="642300"/>
            </a:xfrm>
            <a:prstGeom prst="rect">
              <a:avLst/>
            </a:prstGeom>
            <a:noFill/>
            <a:ln>
              <a:noFill/>
            </a:ln>
          </p:spPr>
          <p:txBody>
            <a:bodyPr spcFirstLastPara="1" wrap="square" lIns="121900" tIns="121900" rIns="121900" bIns="121900" anchor="ctr" anchorCtr="0">
              <a:noAutofit/>
            </a:bodyPr>
            <a:lstStyle/>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Articulate specific competencies with diversity, equity and inclusion the applicant should possess.</a:t>
              </a:r>
              <a:endParaRPr sz="1300" dirty="0">
                <a:solidFill>
                  <a:schemeClr val="accent6">
                    <a:lumMod val="50000"/>
                  </a:schemeClr>
                </a:solidFill>
                <a:latin typeface="Roboto"/>
                <a:ea typeface="Roboto"/>
                <a:cs typeface="Roboto"/>
                <a:sym typeface="Roboto"/>
              </a:endParaRPr>
            </a:p>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Avoid using gendered pronouns when describing qualifications or characteristics of the job candidate.</a:t>
              </a:r>
              <a:endParaRPr sz="1300" dirty="0">
                <a:solidFill>
                  <a:schemeClr val="accent6">
                    <a:lumMod val="50000"/>
                  </a:schemeClr>
                </a:solidFill>
                <a:latin typeface="Roboto"/>
                <a:ea typeface="Roboto"/>
                <a:cs typeface="Roboto"/>
                <a:sym typeface="Roboto"/>
              </a:endParaRPr>
            </a:p>
          </p:txBody>
        </p:sp>
      </p:grpSp>
      <p:grpSp>
        <p:nvGrpSpPr>
          <p:cNvPr id="119" name="Google Shape;119;p16"/>
          <p:cNvGrpSpPr/>
          <p:nvPr/>
        </p:nvGrpSpPr>
        <p:grpSpPr>
          <a:xfrm>
            <a:off x="956201" y="2800241"/>
            <a:ext cx="10586784" cy="1125252"/>
            <a:chOff x="1593000" y="2322552"/>
            <a:chExt cx="5958343" cy="643516"/>
          </a:xfrm>
        </p:grpSpPr>
        <p:sp>
          <p:nvSpPr>
            <p:cNvPr id="120" name="Google Shape;120;p16"/>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1" name="Google Shape;121;p16"/>
            <p:cNvSpPr/>
            <p:nvPr/>
          </p:nvSpPr>
          <p:spPr>
            <a:xfrm flipH="1">
              <a:off x="2283025" y="2322575"/>
              <a:ext cx="18444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2" name="Google Shape;122;p16"/>
            <p:cNvSpPr/>
            <p:nvPr/>
          </p:nvSpPr>
          <p:spPr>
            <a:xfrm rot="-5400000">
              <a:off x="3501574" y="1934671"/>
              <a:ext cx="643356" cy="1419149"/>
            </a:xfrm>
            <a:prstGeom prst="flowChartOffpageConnector">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3" name="Google Shape;123;p16"/>
            <p:cNvSpPr/>
            <p:nvPr/>
          </p:nvSpPr>
          <p:spPr>
            <a:xfrm>
              <a:off x="2342620" y="2399957"/>
              <a:ext cx="21402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r>
                <a:rPr lang="en-US" sz="2000" dirty="0">
                  <a:solidFill>
                    <a:srgbClr val="FFFFFF"/>
                  </a:solidFill>
                  <a:latin typeface="Roboto Medium"/>
                  <a:ea typeface="Roboto Medium"/>
                  <a:cs typeface="Roboto Medium"/>
                  <a:sym typeface="Roboto Medium"/>
                </a:rPr>
                <a:t>Areas of Expertise </a:t>
              </a:r>
              <a:endParaRPr sz="1300" dirty="0">
                <a:solidFill>
                  <a:srgbClr val="FFFFFF"/>
                </a:solidFill>
                <a:latin typeface="Roboto Medium"/>
                <a:ea typeface="Roboto Medium"/>
                <a:cs typeface="Roboto Medium"/>
                <a:sym typeface="Roboto Medium"/>
              </a:endParaRPr>
            </a:p>
          </p:txBody>
        </p:sp>
        <p:sp>
          <p:nvSpPr>
            <p:cNvPr id="124" name="Google Shape;124;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5" name="Google Shape;125;p16"/>
            <p:cNvSpPr/>
            <p:nvPr/>
          </p:nvSpPr>
          <p:spPr>
            <a:xfrm>
              <a:off x="1593000" y="2322575"/>
              <a:ext cx="6900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500">
                  <a:solidFill>
                    <a:srgbClr val="FFFFFF"/>
                  </a:solidFill>
                  <a:latin typeface="Roboto Thin"/>
                  <a:ea typeface="Roboto Thin"/>
                  <a:cs typeface="Roboto Thin"/>
                  <a:sym typeface="Roboto Thin"/>
                </a:rPr>
                <a:t>02</a:t>
              </a:r>
              <a:endParaRPr sz="3500">
                <a:solidFill>
                  <a:srgbClr val="FFFFFF"/>
                </a:solidFill>
                <a:latin typeface="Roboto Thin"/>
                <a:ea typeface="Roboto Thin"/>
                <a:cs typeface="Roboto Thin"/>
                <a:sym typeface="Roboto Thin"/>
              </a:endParaRPr>
            </a:p>
          </p:txBody>
        </p:sp>
        <p:sp>
          <p:nvSpPr>
            <p:cNvPr id="126" name="Google Shape;126;p16"/>
            <p:cNvSpPr/>
            <p:nvPr/>
          </p:nvSpPr>
          <p:spPr>
            <a:xfrm>
              <a:off x="4387843" y="2322552"/>
              <a:ext cx="3163500" cy="643500"/>
            </a:xfrm>
            <a:prstGeom prst="rect">
              <a:avLst/>
            </a:prstGeom>
            <a:noFill/>
            <a:ln>
              <a:noFill/>
            </a:ln>
          </p:spPr>
          <p:txBody>
            <a:bodyPr spcFirstLastPara="1" wrap="square" lIns="121900" tIns="121900" rIns="121900" bIns="121900" anchor="ctr" anchorCtr="0">
              <a:noAutofit/>
            </a:bodyPr>
            <a:lstStyle/>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Consider ways that diverse perspectives could inform and broaden teaching and research in your discipline.</a:t>
              </a:r>
              <a:endParaRPr sz="1300" dirty="0">
                <a:solidFill>
                  <a:schemeClr val="accent6">
                    <a:lumMod val="50000"/>
                  </a:schemeClr>
                </a:solidFill>
                <a:latin typeface="Roboto"/>
                <a:ea typeface="Roboto"/>
                <a:cs typeface="Roboto"/>
                <a:sym typeface="Roboto"/>
              </a:endParaRPr>
            </a:p>
            <a:p>
              <a:pPr marL="609600" lvl="0" indent="-387350" algn="l" rtl="0">
                <a:lnSpc>
                  <a:spcPct val="115000"/>
                </a:lnSpc>
                <a:spcBef>
                  <a:spcPts val="0"/>
                </a:spcBef>
                <a:spcAft>
                  <a:spcPts val="0"/>
                </a:spcAft>
                <a:buClr>
                  <a:srgbClr val="A72A1E"/>
                </a:buClr>
                <a:buSzPts val="1300"/>
                <a:buFont typeface="Roboto"/>
                <a:buChar char="●"/>
              </a:pPr>
              <a:r>
                <a:rPr lang="en-US" sz="1300" dirty="0">
                  <a:solidFill>
                    <a:schemeClr val="accent6">
                      <a:lumMod val="50000"/>
                    </a:schemeClr>
                  </a:solidFill>
                  <a:latin typeface="Roboto"/>
                  <a:ea typeface="Roboto"/>
                  <a:cs typeface="Roboto"/>
                  <a:sym typeface="Roboto"/>
                </a:rPr>
                <a:t>Look for applicants who  bring the benefits of your discipline  to diverse constituencies.</a:t>
              </a:r>
              <a:endParaRPr sz="1000" dirty="0">
                <a:solidFill>
                  <a:schemeClr val="accent6">
                    <a:lumMod val="50000"/>
                  </a:schemeClr>
                </a:solidFill>
                <a:latin typeface="Roboto"/>
                <a:ea typeface="Roboto"/>
                <a:cs typeface="Roboto"/>
                <a:sym typeface="Roboto"/>
              </a:endParaRPr>
            </a:p>
          </p:txBody>
        </p:sp>
      </p:grpSp>
      <p:grpSp>
        <p:nvGrpSpPr>
          <p:cNvPr id="127" name="Google Shape;127;p16"/>
          <p:cNvGrpSpPr/>
          <p:nvPr/>
        </p:nvGrpSpPr>
        <p:grpSpPr>
          <a:xfrm>
            <a:off x="956201" y="1655223"/>
            <a:ext cx="10770682" cy="1125224"/>
            <a:chOff x="1593000" y="2322568"/>
            <a:chExt cx="6061843" cy="643500"/>
          </a:xfrm>
        </p:grpSpPr>
        <p:sp>
          <p:nvSpPr>
            <p:cNvPr id="128" name="Google Shape;128;p16"/>
            <p:cNvSpPr/>
            <p:nvPr/>
          </p:nvSpPr>
          <p:spPr>
            <a:xfrm>
              <a:off x="3728375" y="2322568"/>
              <a:ext cx="3822600" cy="643500"/>
            </a:xfrm>
            <a:prstGeom prst="rect">
              <a:avLst/>
            </a:prstGeom>
            <a:solidFill>
              <a:srgbClr val="EEEEE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29" name="Google Shape;129;p16"/>
            <p:cNvSpPr/>
            <p:nvPr/>
          </p:nvSpPr>
          <p:spPr>
            <a:xfrm flipH="1">
              <a:off x="2283025" y="2322575"/>
              <a:ext cx="18444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0" name="Google Shape;130;p16"/>
            <p:cNvSpPr/>
            <p:nvPr/>
          </p:nvSpPr>
          <p:spPr>
            <a:xfrm rot="-5400000">
              <a:off x="3501574" y="1934671"/>
              <a:ext cx="643356" cy="1419149"/>
            </a:xfrm>
            <a:prstGeom prst="flowChartOffpageConnector">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1" name="Google Shape;131;p16"/>
            <p:cNvSpPr/>
            <p:nvPr/>
          </p:nvSpPr>
          <p:spPr>
            <a:xfrm>
              <a:off x="2342625" y="2399951"/>
              <a:ext cx="1940700" cy="495900"/>
            </a:xfrm>
            <a:prstGeom prst="rect">
              <a:avLst/>
            </a:prstGeom>
            <a:noFill/>
            <a:ln>
              <a:noFill/>
            </a:ln>
          </p:spPr>
          <p:txBody>
            <a:bodyPr spcFirstLastPara="1" wrap="square" lIns="121900" tIns="121900" rIns="121900" bIns="121900" anchor="ctr" anchorCtr="0">
              <a:noAutofit/>
            </a:bodyPr>
            <a:lstStyle/>
            <a:p>
              <a:pPr marL="0" lvl="0" indent="0" algn="l" rtl="0">
                <a:lnSpc>
                  <a:spcPct val="115000"/>
                </a:lnSpc>
                <a:spcBef>
                  <a:spcPts val="0"/>
                </a:spcBef>
                <a:spcAft>
                  <a:spcPts val="0"/>
                </a:spcAft>
                <a:buNone/>
              </a:pPr>
              <a:endParaRPr sz="2000" dirty="0">
                <a:solidFill>
                  <a:srgbClr val="FFFFFF"/>
                </a:solidFill>
                <a:latin typeface="Roboto Medium"/>
                <a:ea typeface="Roboto Medium"/>
                <a:cs typeface="Roboto Medium"/>
                <a:sym typeface="Roboto Medium"/>
              </a:endParaRPr>
            </a:p>
            <a:p>
              <a:pPr marL="0" lvl="0" indent="0" algn="l" rtl="0">
                <a:lnSpc>
                  <a:spcPct val="115000"/>
                </a:lnSpc>
                <a:spcBef>
                  <a:spcPts val="0"/>
                </a:spcBef>
                <a:spcAft>
                  <a:spcPts val="0"/>
                </a:spcAft>
                <a:buNone/>
              </a:pPr>
              <a:r>
                <a:rPr lang="en-US" sz="2000" dirty="0">
                  <a:solidFill>
                    <a:srgbClr val="FFFFFF"/>
                  </a:solidFill>
                  <a:latin typeface="Roboto Medium"/>
                  <a:ea typeface="Roboto Medium"/>
                  <a:cs typeface="Roboto Medium"/>
                  <a:sym typeface="Roboto Medium"/>
                </a:rPr>
                <a:t>Set Broad Criteria </a:t>
              </a:r>
              <a:br>
                <a:rPr lang="en-US" sz="2000" dirty="0">
                  <a:solidFill>
                    <a:srgbClr val="FFFFFF"/>
                  </a:solidFill>
                  <a:latin typeface="Roboto Medium"/>
                  <a:ea typeface="Roboto Medium"/>
                  <a:cs typeface="Roboto Medium"/>
                  <a:sym typeface="Roboto Medium"/>
                </a:rPr>
              </a:br>
              <a:endParaRPr sz="2300" dirty="0">
                <a:solidFill>
                  <a:srgbClr val="FFFFFF"/>
                </a:solidFill>
                <a:latin typeface="Roboto"/>
                <a:ea typeface="Roboto"/>
                <a:cs typeface="Roboto"/>
                <a:sym typeface="Roboto"/>
              </a:endParaRPr>
            </a:p>
          </p:txBody>
        </p:sp>
        <p:sp>
          <p:nvSpPr>
            <p:cNvPr id="132" name="Google Shape;132;p16"/>
            <p:cNvSpPr/>
            <p:nvPr/>
          </p:nvSpPr>
          <p:spPr>
            <a:xfrm>
              <a:off x="1593000" y="2322568"/>
              <a:ext cx="690000" cy="642300"/>
            </a:xfrm>
            <a:prstGeom prst="rect">
              <a:avLst/>
            </a:prstGeom>
            <a:solidFill>
              <a:srgbClr val="B02C20"/>
            </a:solidFill>
            <a:ln>
              <a:noFill/>
            </a:ln>
            <a:effectLst>
              <a:outerShdw blurRad="71438" dist="28575" dir="2700000" algn="bl" rotWithShape="0">
                <a:srgbClr val="000000">
                  <a:alpha val="17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133" name="Google Shape;133;p16"/>
            <p:cNvSpPr/>
            <p:nvPr/>
          </p:nvSpPr>
          <p:spPr>
            <a:xfrm>
              <a:off x="1593000" y="2322575"/>
              <a:ext cx="690000" cy="642600"/>
            </a:xfrm>
            <a:prstGeom prst="rect">
              <a:avLst/>
            </a:prstGeom>
            <a:solidFill>
              <a:schemeClr val="accent6">
                <a:lumMod val="50000"/>
              </a:schemeClr>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3500">
                  <a:solidFill>
                    <a:srgbClr val="FFFFFF"/>
                  </a:solidFill>
                  <a:latin typeface="Roboto Thin"/>
                  <a:ea typeface="Roboto Thin"/>
                  <a:cs typeface="Roboto Thin"/>
                  <a:sym typeface="Roboto Thin"/>
                </a:rPr>
                <a:t>01</a:t>
              </a:r>
              <a:endParaRPr sz="3500">
                <a:solidFill>
                  <a:srgbClr val="FFFFFF"/>
                </a:solidFill>
                <a:latin typeface="Roboto Thin"/>
                <a:ea typeface="Roboto Thin"/>
                <a:cs typeface="Roboto Thin"/>
                <a:sym typeface="Roboto Thin"/>
              </a:endParaRPr>
            </a:p>
          </p:txBody>
        </p:sp>
        <p:sp>
          <p:nvSpPr>
            <p:cNvPr id="134" name="Google Shape;134;p16"/>
            <p:cNvSpPr/>
            <p:nvPr/>
          </p:nvSpPr>
          <p:spPr>
            <a:xfrm>
              <a:off x="4387843" y="2323744"/>
              <a:ext cx="3267000" cy="642300"/>
            </a:xfrm>
            <a:prstGeom prst="rect">
              <a:avLst/>
            </a:prstGeom>
            <a:noFill/>
            <a:ln>
              <a:noFill/>
            </a:ln>
          </p:spPr>
          <p:txBody>
            <a:bodyPr spcFirstLastPara="1" wrap="square" lIns="121900" tIns="121900" rIns="121900" bIns="121900" anchor="ctr" anchorCtr="0">
              <a:noAutofit/>
            </a:bodyPr>
            <a:lstStyle/>
            <a:p>
              <a:pPr marL="609600" lvl="0" indent="-387350" algn="l" rtl="0">
                <a:lnSpc>
                  <a:spcPct val="115000"/>
                </a:lnSpc>
                <a:spcBef>
                  <a:spcPts val="0"/>
                </a:spcBef>
                <a:spcAft>
                  <a:spcPts val="0"/>
                </a:spcAft>
                <a:buClr>
                  <a:schemeClr val="accent6">
                    <a:lumMod val="50000"/>
                  </a:schemeClr>
                </a:buClr>
                <a:buSzPts val="1300"/>
                <a:buFont typeface="Roboto"/>
                <a:buChar char="●"/>
              </a:pPr>
              <a:r>
                <a:rPr lang="en-US" sz="1300" dirty="0">
                  <a:solidFill>
                    <a:schemeClr val="accent6">
                      <a:lumMod val="50000"/>
                    </a:schemeClr>
                  </a:solidFill>
                  <a:latin typeface="Roboto"/>
                  <a:ea typeface="Roboto"/>
                  <a:cs typeface="Roboto"/>
                  <a:sym typeface="Roboto"/>
                </a:rPr>
                <a:t>UR candidates may disproportionately be rising and junior scholars or specialize in interdisciplinary fields</a:t>
              </a:r>
              <a:endParaRPr sz="1300" dirty="0">
                <a:solidFill>
                  <a:schemeClr val="accent6">
                    <a:lumMod val="50000"/>
                  </a:schemeClr>
                </a:solidFill>
                <a:latin typeface="Roboto"/>
                <a:ea typeface="Roboto"/>
                <a:cs typeface="Roboto"/>
                <a:sym typeface="Roboto"/>
              </a:endParaRPr>
            </a:p>
            <a:p>
              <a:pPr marL="609600" lvl="0" indent="-387350" algn="l" rtl="0">
                <a:lnSpc>
                  <a:spcPct val="115000"/>
                </a:lnSpc>
                <a:spcBef>
                  <a:spcPts val="0"/>
                </a:spcBef>
                <a:spcAft>
                  <a:spcPts val="0"/>
                </a:spcAft>
                <a:buClr>
                  <a:schemeClr val="accent6">
                    <a:lumMod val="50000"/>
                  </a:schemeClr>
                </a:buClr>
                <a:buSzPts val="1300"/>
                <a:buFont typeface="Roboto"/>
                <a:buChar char="●"/>
              </a:pPr>
              <a:r>
                <a:rPr lang="en-US" sz="1300" dirty="0">
                  <a:solidFill>
                    <a:schemeClr val="accent6">
                      <a:lumMod val="50000"/>
                    </a:schemeClr>
                  </a:solidFill>
                  <a:latin typeface="Roboto"/>
                  <a:ea typeface="Roboto"/>
                  <a:cs typeface="Roboto"/>
                  <a:sym typeface="Roboto"/>
                </a:rPr>
                <a:t>Consider the possibility of open ranked positions.</a:t>
              </a:r>
              <a:endParaRPr sz="1300" dirty="0">
                <a:solidFill>
                  <a:schemeClr val="accent6">
                    <a:lumMod val="50000"/>
                  </a:schemeClr>
                </a:solidFill>
                <a:latin typeface="Roboto"/>
                <a:ea typeface="Roboto"/>
                <a:cs typeface="Roboto"/>
                <a:sym typeface="Roboto"/>
              </a:endParaRPr>
            </a:p>
            <a:p>
              <a:pPr marL="609600" lvl="0" indent="-387350" algn="l" rtl="0">
                <a:lnSpc>
                  <a:spcPct val="115000"/>
                </a:lnSpc>
                <a:spcBef>
                  <a:spcPts val="0"/>
                </a:spcBef>
                <a:spcAft>
                  <a:spcPts val="0"/>
                </a:spcAft>
                <a:buClr>
                  <a:schemeClr val="accent6">
                    <a:lumMod val="50000"/>
                  </a:schemeClr>
                </a:buClr>
                <a:buSzPts val="1300"/>
                <a:buFont typeface="Roboto"/>
                <a:buChar char="●"/>
              </a:pPr>
              <a:r>
                <a:rPr lang="en-US" sz="1300" dirty="0">
                  <a:solidFill>
                    <a:schemeClr val="accent6">
                      <a:lumMod val="50000"/>
                    </a:schemeClr>
                  </a:solidFill>
                  <a:latin typeface="Roboto"/>
                  <a:ea typeface="Roboto"/>
                  <a:cs typeface="Roboto"/>
                  <a:sym typeface="Roboto"/>
                </a:rPr>
                <a:t>Be clear about what is really required and what is preferred.</a:t>
              </a:r>
              <a:endParaRPr sz="1300" dirty="0">
                <a:solidFill>
                  <a:schemeClr val="accent6">
                    <a:lumMod val="50000"/>
                  </a:schemeClr>
                </a:solidFill>
                <a:latin typeface="Roboto"/>
                <a:ea typeface="Roboto"/>
                <a:cs typeface="Roboto"/>
                <a:sym typeface="Roboto"/>
              </a:endParaRPr>
            </a:p>
          </p:txBody>
        </p:sp>
      </p:grpSp>
      <p:sp>
        <p:nvSpPr>
          <p:cNvPr id="135" name="Google Shape;135;p16"/>
          <p:cNvSpPr txBox="1"/>
          <p:nvPr/>
        </p:nvSpPr>
        <p:spPr>
          <a:xfrm>
            <a:off x="165500" y="6325875"/>
            <a:ext cx="11750700" cy="367800"/>
          </a:xfrm>
          <a:prstGeom prst="rect">
            <a:avLst/>
          </a:prstGeom>
          <a:noFill/>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Font typeface="Georgia"/>
              <a:buAutoNum type="arabicPeriod"/>
            </a:pPr>
            <a:r>
              <a:rPr lang="en-US" sz="1200" dirty="0" err="1">
                <a:latin typeface="Georgia"/>
                <a:ea typeface="Georgia"/>
                <a:cs typeface="Georgia"/>
                <a:sym typeface="Georgia"/>
              </a:rPr>
              <a:t>McMurtrie</a:t>
            </a:r>
            <a:r>
              <a:rPr lang="en-US" sz="1200" dirty="0">
                <a:latin typeface="Georgia"/>
                <a:ea typeface="Georgia"/>
                <a:cs typeface="Georgia"/>
                <a:sym typeface="Georgia"/>
              </a:rPr>
              <a:t>, </a:t>
            </a:r>
            <a:r>
              <a:rPr lang="en-US" sz="1200" i="1" dirty="0">
                <a:latin typeface="Georgia"/>
                <a:ea typeface="Georgia"/>
                <a:cs typeface="Georgia"/>
                <a:sym typeface="Georgia"/>
              </a:rPr>
              <a:t>The Chronicle of Higher Education</a:t>
            </a:r>
            <a:r>
              <a:rPr lang="en-US" sz="1200" dirty="0">
                <a:latin typeface="Georgia"/>
                <a:ea typeface="Georgia"/>
                <a:cs typeface="Georgia"/>
                <a:sym typeface="Georgia"/>
              </a:rPr>
              <a:t>, 2016; 2. Best Practices for Conducting Faculty Searches, Faculty Development and Diversity, Harvard University, 2016</a:t>
            </a:r>
            <a:endParaRPr sz="1200" dirty="0">
              <a:latin typeface="Georgia"/>
              <a:ea typeface="Georgia"/>
              <a:cs typeface="Georgia"/>
              <a:sym typeface="Georgia"/>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8BAA-927F-2740-A3DB-F7D474ABDABC}"/>
              </a:ext>
            </a:extLst>
          </p:cNvPr>
          <p:cNvSpPr>
            <a:spLocks noGrp="1"/>
          </p:cNvSpPr>
          <p:nvPr>
            <p:ph type="title"/>
          </p:nvPr>
        </p:nvSpPr>
        <p:spPr/>
        <p:txBody>
          <a:bodyPr/>
          <a:lstStyle/>
          <a:p>
            <a:r>
              <a:rPr lang="en-US" dirty="0">
                <a:solidFill>
                  <a:schemeClr val="accent6">
                    <a:lumMod val="50000"/>
                  </a:schemeClr>
                </a:solidFill>
              </a:rPr>
              <a:t>Cultivating a Diverse Applicant Pool </a:t>
            </a:r>
          </a:p>
        </p:txBody>
      </p:sp>
      <p:sp>
        <p:nvSpPr>
          <p:cNvPr id="3" name="Content Placeholder 2">
            <a:extLst>
              <a:ext uri="{FF2B5EF4-FFF2-40B4-BE49-F238E27FC236}">
                <a16:creationId xmlns:a16="http://schemas.microsoft.com/office/drawing/2014/main" id="{790528D8-D814-6847-9031-349AD589B24A}"/>
              </a:ext>
            </a:extLst>
          </p:cNvPr>
          <p:cNvSpPr>
            <a:spLocks noGrp="1"/>
          </p:cNvSpPr>
          <p:nvPr>
            <p:ph idx="1"/>
          </p:nvPr>
        </p:nvSpPr>
        <p:spPr/>
        <p:txBody>
          <a:bodyPr>
            <a:normAutofit/>
          </a:bodyPr>
          <a:lstStyle/>
          <a:p>
            <a:pPr marL="457200" lvl="1" indent="0">
              <a:buNone/>
            </a:pPr>
            <a:endParaRPr lang="en-US" dirty="0"/>
          </a:p>
          <a:p>
            <a:r>
              <a:rPr lang="en-US" dirty="0"/>
              <a:t>Leverage diverse networks of potential candidates (e.g., Ford Fellows, The Leadership Alliance, etc.)</a:t>
            </a:r>
          </a:p>
          <a:p>
            <a:r>
              <a:rPr lang="en-US" dirty="0"/>
              <a:t>Advertise positions through professional associations, listservs, and </a:t>
            </a:r>
            <a:r>
              <a:rPr lang="en-US" dirty="0" err="1"/>
              <a:t>LinkedIN</a:t>
            </a:r>
            <a:endParaRPr lang="en-US" dirty="0"/>
          </a:p>
          <a:p>
            <a:r>
              <a:rPr lang="en-US" dirty="0"/>
              <a:t>Use social media hashtags to publicize the posting to broader networks</a:t>
            </a:r>
          </a:p>
        </p:txBody>
      </p:sp>
    </p:spTree>
    <p:extLst>
      <p:ext uri="{BB962C8B-B14F-4D97-AF65-F5344CB8AC3E}">
        <p14:creationId xmlns:p14="http://schemas.microsoft.com/office/powerpoint/2010/main" val="911394118"/>
      </p:ext>
    </p:extLst>
  </p:cSld>
  <p:clrMapOvr>
    <a:masterClrMapping/>
  </p:clrMapOvr>
</p:sld>
</file>

<file path=ppt/theme/theme1.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9173</TotalTime>
  <Words>2360</Words>
  <Application>Microsoft Office PowerPoint</Application>
  <PresentationFormat>Widescreen</PresentationFormat>
  <Paragraphs>225</Paragraphs>
  <Slides>22</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Calibri</vt:lpstr>
      <vt:lpstr>Calibri Light</vt:lpstr>
      <vt:lpstr>Georgia</vt:lpstr>
      <vt:lpstr>NTR</vt:lpstr>
      <vt:lpstr>Roboto</vt:lpstr>
      <vt:lpstr>Roboto Medium</vt:lpstr>
      <vt:lpstr>Roboto Thin</vt:lpstr>
      <vt:lpstr>Wingdings</vt:lpstr>
      <vt:lpstr>2_Office Theme</vt:lpstr>
      <vt:lpstr>Office Theme</vt:lpstr>
      <vt:lpstr>Inclusion and Equity in the  Search Process</vt:lpstr>
      <vt:lpstr>Consider Diversity in Each Stage of the  Hiring Process </vt:lpstr>
      <vt:lpstr>Records and Review</vt:lpstr>
      <vt:lpstr>Bias</vt:lpstr>
      <vt:lpstr>Common Biases</vt:lpstr>
      <vt:lpstr>Disrupting Implicit Bias</vt:lpstr>
      <vt:lpstr>How can we use our experiences to be more inclusive throughout the search process? </vt:lpstr>
      <vt:lpstr>PowerPoint Presentation</vt:lpstr>
      <vt:lpstr>Cultivating a Diverse Applicant Pool </vt:lpstr>
      <vt:lpstr>Recruiting Diverse Candidates </vt:lpstr>
      <vt:lpstr>Selecting Candidates for Short and Long Lists</vt:lpstr>
      <vt:lpstr>Applicant Pool Review Case Study (Breakouts)</vt:lpstr>
      <vt:lpstr>Evaluating Diversity Statements </vt:lpstr>
      <vt:lpstr>Standardize Interview Protocols </vt:lpstr>
      <vt:lpstr>Inclusive Interviewing Practices</vt:lpstr>
      <vt:lpstr>Inclusive Interviewing Practices</vt:lpstr>
      <vt:lpstr>Interview Questions </vt:lpstr>
      <vt:lpstr>Appropriate Interview  Questions</vt:lpstr>
      <vt:lpstr>What if an applicant requests an accommodation due to disability?</vt:lpstr>
      <vt:lpstr>May we ask whether a reasonable accommodation is needed when an applicant has not asked for one?</vt:lpstr>
      <vt:lpstr>Common Misconceptions </vt:lpstr>
      <vt:lpstr>Selecting Candidates for Offers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Inclusion and Equity in the  Search Process</dc:title>
  <dc:creator>Sophia N. Brelvi</dc:creator>
  <cp:lastModifiedBy>Kristi L. Clemens</cp:lastModifiedBy>
  <cp:revision>18</cp:revision>
  <dcterms:created xsi:type="dcterms:W3CDTF">2020-09-18T16:02:18Z</dcterms:created>
  <dcterms:modified xsi:type="dcterms:W3CDTF">2021-10-28T19:40:35Z</dcterms:modified>
</cp:coreProperties>
</file>