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71957"/>
  </p:normalViewPr>
  <p:slideViewPr>
    <p:cSldViewPr snapToGrid="0">
      <p:cViewPr varScale="1">
        <p:scale>
          <a:sx n="79" d="100"/>
          <a:sy n="79" d="100"/>
        </p:scale>
        <p:origin x="18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204797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102118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12555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126326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27684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3602408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1645587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153852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300034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D3B2D-EF4E-4866-8051-D8344B47646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251960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CD3B2D-EF4E-4866-8051-D8344B476467}" type="datetimeFigureOut">
              <a:rPr lang="en-US" smtClean="0"/>
              <a:t>2/10/20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74085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CD3B2D-EF4E-4866-8051-D8344B476467}" type="datetimeFigureOut">
              <a:rPr lang="en-US" smtClean="0"/>
              <a:t>2/10/20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16777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CD3B2D-EF4E-4866-8051-D8344B476467}" type="datetimeFigureOut">
              <a:rPr lang="en-US" smtClean="0"/>
              <a:t>2/10/20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286818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D3B2D-EF4E-4866-8051-D8344B476467}" type="datetimeFigureOut">
              <a:rPr lang="en-US" smtClean="0"/>
              <a:t>2/10/20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246302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CD3B2D-EF4E-4866-8051-D8344B476467}" type="datetimeFigureOut">
              <a:rPr lang="en-US" smtClean="0"/>
              <a:t>2/10/20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179131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CD3B2D-EF4E-4866-8051-D8344B476467}" type="datetimeFigureOut">
              <a:rPr lang="en-US" smtClean="0"/>
              <a:t>2/10/20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59442-5DC1-418D-899B-65489BC1B987}" type="slidenum">
              <a:rPr lang="en-US" smtClean="0"/>
              <a:t>‹#›</a:t>
            </a:fld>
            <a:endParaRPr lang="en-US"/>
          </a:p>
        </p:txBody>
      </p:sp>
    </p:spTree>
    <p:extLst>
      <p:ext uri="{BB962C8B-B14F-4D97-AF65-F5344CB8AC3E}">
        <p14:creationId xmlns:p14="http://schemas.microsoft.com/office/powerpoint/2010/main" val="97247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CD3B2D-EF4E-4866-8051-D8344B476467}" type="datetimeFigureOut">
              <a:rPr lang="en-US" smtClean="0"/>
              <a:t>2/10/20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459442-5DC1-418D-899B-65489BC1B987}" type="slidenum">
              <a:rPr lang="en-US" smtClean="0"/>
              <a:t>‹#›</a:t>
            </a:fld>
            <a:endParaRPr lang="en-US"/>
          </a:p>
        </p:txBody>
      </p:sp>
    </p:spTree>
    <p:extLst>
      <p:ext uri="{BB962C8B-B14F-4D97-AF65-F5344CB8AC3E}">
        <p14:creationId xmlns:p14="http://schemas.microsoft.com/office/powerpoint/2010/main" val="727178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CFC2-7D54-41FA-8894-BCC2B322D0A6}"/>
              </a:ext>
            </a:extLst>
          </p:cNvPr>
          <p:cNvSpPr>
            <a:spLocks noGrp="1"/>
          </p:cNvSpPr>
          <p:nvPr>
            <p:ph type="ctrTitle"/>
          </p:nvPr>
        </p:nvSpPr>
        <p:spPr>
          <a:xfrm>
            <a:off x="4974337" y="1265314"/>
            <a:ext cx="4299666" cy="3249131"/>
          </a:xfrm>
        </p:spPr>
        <p:txBody>
          <a:bodyPr>
            <a:normAutofit/>
          </a:bodyPr>
          <a:lstStyle/>
          <a:p>
            <a:pPr algn="l">
              <a:lnSpc>
                <a:spcPct val="90000"/>
              </a:lnSpc>
            </a:pPr>
            <a:r>
              <a:rPr lang="en-US" sz="5000"/>
              <a:t>Social Determinants of Health at LRHC </a:t>
            </a:r>
          </a:p>
        </p:txBody>
      </p:sp>
      <p:sp>
        <p:nvSpPr>
          <p:cNvPr id="3" name="Subtitle 2">
            <a:extLst>
              <a:ext uri="{FF2B5EF4-FFF2-40B4-BE49-F238E27FC236}">
                <a16:creationId xmlns:a16="http://schemas.microsoft.com/office/drawing/2014/main" id="{AD00C162-50F1-4A86-801B-AD5A11147088}"/>
              </a:ext>
            </a:extLst>
          </p:cNvPr>
          <p:cNvSpPr>
            <a:spLocks noGrp="1"/>
          </p:cNvSpPr>
          <p:nvPr>
            <p:ph type="subTitle" idx="1"/>
          </p:nvPr>
        </p:nvSpPr>
        <p:spPr>
          <a:xfrm>
            <a:off x="4974336" y="4514446"/>
            <a:ext cx="4299666" cy="871042"/>
          </a:xfrm>
        </p:spPr>
        <p:txBody>
          <a:bodyPr>
            <a:normAutofit/>
          </a:bodyPr>
          <a:lstStyle/>
          <a:p>
            <a:pPr algn="l">
              <a:lnSpc>
                <a:spcPct val="90000"/>
              </a:lnSpc>
            </a:pPr>
            <a:r>
              <a:rPr lang="en-US" sz="1500"/>
              <a:t>Maureen B. Boardman, MSN, FNP-C, FAANP</a:t>
            </a:r>
          </a:p>
          <a:p>
            <a:pPr algn="l">
              <a:lnSpc>
                <a:spcPct val="90000"/>
              </a:lnSpc>
            </a:pPr>
            <a:r>
              <a:rPr lang="en-US" sz="1500"/>
              <a:t>Director of Clinical Quality Little Rivers Health Care </a:t>
            </a:r>
          </a:p>
        </p:txBody>
      </p:sp>
      <p:sp>
        <p:nvSpPr>
          <p:cNvPr id="10" name="Isosceles Triangle 9">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Health">
            <a:extLst>
              <a:ext uri="{FF2B5EF4-FFF2-40B4-BE49-F238E27FC236}">
                <a16:creationId xmlns:a16="http://schemas.microsoft.com/office/drawing/2014/main" id="{F92B81A0-0F32-48CD-B649-755515244C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243050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2336-3560-4D7C-B321-D971F8153949}"/>
              </a:ext>
            </a:extLst>
          </p:cNvPr>
          <p:cNvSpPr>
            <a:spLocks noGrp="1"/>
          </p:cNvSpPr>
          <p:nvPr>
            <p:ph type="title"/>
          </p:nvPr>
        </p:nvSpPr>
        <p:spPr>
          <a:xfrm>
            <a:off x="1426190" y="609600"/>
            <a:ext cx="8596668" cy="1320800"/>
          </a:xfrm>
        </p:spPr>
        <p:txBody>
          <a:bodyPr/>
          <a:lstStyle/>
          <a:p>
            <a:pPr algn="ctr"/>
            <a:r>
              <a:rPr lang="en-US" dirty="0"/>
              <a:t>3 Squares Vermont for Vermonters 60+</a:t>
            </a:r>
          </a:p>
        </p:txBody>
      </p:sp>
      <p:pic>
        <p:nvPicPr>
          <p:cNvPr id="5" name="Content Placeholder 4" descr="A close up of text on a white background&#10;&#10;Description automatically generated">
            <a:extLst>
              <a:ext uri="{FF2B5EF4-FFF2-40B4-BE49-F238E27FC236}">
                <a16:creationId xmlns:a16="http://schemas.microsoft.com/office/drawing/2014/main" id="{A95996E7-C129-40EC-96DF-F991C42F11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2879" y="1270000"/>
            <a:ext cx="7046241" cy="5425174"/>
          </a:xfrm>
        </p:spPr>
      </p:pic>
    </p:spTree>
    <p:extLst>
      <p:ext uri="{BB962C8B-B14F-4D97-AF65-F5344CB8AC3E}">
        <p14:creationId xmlns:p14="http://schemas.microsoft.com/office/powerpoint/2010/main" val="36237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EFED7-D17D-4F88-85F6-D55943B58A68}"/>
              </a:ext>
            </a:extLst>
          </p:cNvPr>
          <p:cNvSpPr>
            <a:spLocks noGrp="1"/>
          </p:cNvSpPr>
          <p:nvPr>
            <p:ph type="title"/>
          </p:nvPr>
        </p:nvSpPr>
        <p:spPr>
          <a:xfrm>
            <a:off x="1797666" y="481013"/>
            <a:ext cx="8596668" cy="1320800"/>
          </a:xfrm>
        </p:spPr>
        <p:txBody>
          <a:bodyPr/>
          <a:lstStyle/>
          <a:p>
            <a:pPr algn="ctr"/>
            <a:r>
              <a:rPr lang="en-US" dirty="0"/>
              <a:t>Public Transportation </a:t>
            </a:r>
          </a:p>
        </p:txBody>
      </p:sp>
      <p:pic>
        <p:nvPicPr>
          <p:cNvPr id="5" name="Content Placeholder 4" descr="A close up of a map&#10;&#10;Description automatically generated">
            <a:extLst>
              <a:ext uri="{FF2B5EF4-FFF2-40B4-BE49-F238E27FC236}">
                <a16:creationId xmlns:a16="http://schemas.microsoft.com/office/drawing/2014/main" id="{E5C56052-3F2E-412D-AC2D-DE83A118B9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680" y="1270000"/>
            <a:ext cx="7102640" cy="5469413"/>
          </a:xfrm>
        </p:spPr>
      </p:pic>
    </p:spTree>
    <p:extLst>
      <p:ext uri="{BB962C8B-B14F-4D97-AF65-F5344CB8AC3E}">
        <p14:creationId xmlns:p14="http://schemas.microsoft.com/office/powerpoint/2010/main" val="27051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1F7F-BB50-4875-9B74-FB62A67384FC}"/>
              </a:ext>
            </a:extLst>
          </p:cNvPr>
          <p:cNvSpPr>
            <a:spLocks noGrp="1"/>
          </p:cNvSpPr>
          <p:nvPr>
            <p:ph type="title"/>
          </p:nvPr>
        </p:nvSpPr>
        <p:spPr>
          <a:xfrm>
            <a:off x="1797665" y="552450"/>
            <a:ext cx="8596668" cy="1320800"/>
          </a:xfrm>
        </p:spPr>
        <p:txBody>
          <a:bodyPr/>
          <a:lstStyle/>
          <a:p>
            <a:pPr algn="ctr"/>
            <a:r>
              <a:rPr lang="en-US" dirty="0"/>
              <a:t>The Growing Peace Project</a:t>
            </a:r>
          </a:p>
        </p:txBody>
      </p:sp>
      <p:pic>
        <p:nvPicPr>
          <p:cNvPr id="5" name="Content Placeholder 4" descr="A group of people posing for the camera&#10;&#10;Description automatically generated">
            <a:extLst>
              <a:ext uri="{FF2B5EF4-FFF2-40B4-BE49-F238E27FC236}">
                <a16:creationId xmlns:a16="http://schemas.microsoft.com/office/drawing/2014/main" id="{232B6F1D-8572-432C-8787-7B3F9BA51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744" y="1335087"/>
            <a:ext cx="6100511" cy="5514784"/>
          </a:xfrm>
        </p:spPr>
      </p:pic>
    </p:spTree>
    <p:extLst>
      <p:ext uri="{BB962C8B-B14F-4D97-AF65-F5344CB8AC3E}">
        <p14:creationId xmlns:p14="http://schemas.microsoft.com/office/powerpoint/2010/main" val="21664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FF3D-71B6-49E1-9CCD-84C89513AD9F}"/>
              </a:ext>
            </a:extLst>
          </p:cNvPr>
          <p:cNvSpPr>
            <a:spLocks noGrp="1"/>
          </p:cNvSpPr>
          <p:nvPr>
            <p:ph type="title"/>
          </p:nvPr>
        </p:nvSpPr>
        <p:spPr/>
        <p:txBody>
          <a:bodyPr/>
          <a:lstStyle/>
          <a:p>
            <a:pPr algn="ctr"/>
            <a:r>
              <a:rPr lang="en-US" dirty="0"/>
              <a:t>The Growing Peace Project</a:t>
            </a:r>
          </a:p>
        </p:txBody>
      </p:sp>
      <p:sp>
        <p:nvSpPr>
          <p:cNvPr id="3" name="Content Placeholder 2">
            <a:extLst>
              <a:ext uri="{FF2B5EF4-FFF2-40B4-BE49-F238E27FC236}">
                <a16:creationId xmlns:a16="http://schemas.microsoft.com/office/drawing/2014/main" id="{E6D7746E-D336-4C4E-B875-710E2E70806D}"/>
              </a:ext>
            </a:extLst>
          </p:cNvPr>
          <p:cNvSpPr>
            <a:spLocks noGrp="1"/>
          </p:cNvSpPr>
          <p:nvPr>
            <p:ph idx="1"/>
          </p:nvPr>
        </p:nvSpPr>
        <p:spPr/>
        <p:txBody>
          <a:bodyPr>
            <a:normAutofit/>
          </a:bodyPr>
          <a:lstStyle/>
          <a:p>
            <a:r>
              <a:rPr lang="en-US" dirty="0"/>
              <a:t>A peacemaking, social justice and youth activism initiative that is a national program, brings together kids from different communities across the US.  Throughout the school year they learn about each other’s lives and cultures while collaborating on social issues they are passionate about.  </a:t>
            </a:r>
          </a:p>
          <a:p>
            <a:r>
              <a:rPr lang="en-US" dirty="0"/>
              <a:t>Each partnership year culminates in a 4-day summer youth activism retreat in </a:t>
            </a:r>
            <a:r>
              <a:rPr lang="en-US" dirty="0" err="1"/>
              <a:t>Tompsham</a:t>
            </a:r>
            <a:r>
              <a:rPr lang="en-US" dirty="0"/>
              <a:t> Vermont </a:t>
            </a:r>
          </a:p>
          <a:p>
            <a:r>
              <a:rPr lang="en-US" dirty="0"/>
              <a:t>They have developed local programs that directly serve Vermont neighbors in Need.  With a free food teaching garden and orchard. Teaching family cooking classes and support gleaning and plant a row initiative </a:t>
            </a:r>
          </a:p>
          <a:p>
            <a:r>
              <a:rPr lang="en-US" dirty="0"/>
              <a:t>Gave away 200 </a:t>
            </a:r>
            <a:r>
              <a:rPr lang="en-US" dirty="0" err="1"/>
              <a:t>lbs</a:t>
            </a:r>
            <a:r>
              <a:rPr lang="en-US" dirty="0"/>
              <a:t> of vegetables in one day in the fall at Little Rivers Bradford Clinic </a:t>
            </a:r>
          </a:p>
        </p:txBody>
      </p:sp>
    </p:spTree>
    <p:extLst>
      <p:ext uri="{BB962C8B-B14F-4D97-AF65-F5344CB8AC3E}">
        <p14:creationId xmlns:p14="http://schemas.microsoft.com/office/powerpoint/2010/main" val="212017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9EB6-6221-4CB1-AFC0-9CE603C8F049}"/>
              </a:ext>
            </a:extLst>
          </p:cNvPr>
          <p:cNvSpPr>
            <a:spLocks noGrp="1"/>
          </p:cNvSpPr>
          <p:nvPr>
            <p:ph type="title"/>
          </p:nvPr>
        </p:nvSpPr>
        <p:spPr>
          <a:xfrm>
            <a:off x="838200" y="393700"/>
            <a:ext cx="10515600" cy="1325563"/>
          </a:xfrm>
        </p:spPr>
        <p:txBody>
          <a:bodyPr/>
          <a:lstStyle/>
          <a:p>
            <a:pPr algn="ctr"/>
            <a:r>
              <a:rPr lang="en-US" dirty="0"/>
              <a:t>Willing Hands</a:t>
            </a:r>
          </a:p>
        </p:txBody>
      </p:sp>
      <p:pic>
        <p:nvPicPr>
          <p:cNvPr id="5" name="Content Placeholder 4" descr="A picture containing person, outdoor, text, man&#10;&#10;Description automatically generated">
            <a:extLst>
              <a:ext uri="{FF2B5EF4-FFF2-40B4-BE49-F238E27FC236}">
                <a16:creationId xmlns:a16="http://schemas.microsoft.com/office/drawing/2014/main" id="{0A6D4CD9-DD91-456B-B7B1-9F3D6BB79E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6884" y="1563689"/>
            <a:ext cx="6221831" cy="4900611"/>
          </a:xfrm>
        </p:spPr>
      </p:pic>
    </p:spTree>
    <p:extLst>
      <p:ext uri="{BB962C8B-B14F-4D97-AF65-F5344CB8AC3E}">
        <p14:creationId xmlns:p14="http://schemas.microsoft.com/office/powerpoint/2010/main" val="404786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54B6-A4AE-4E27-A711-09553C7363AC}"/>
              </a:ext>
            </a:extLst>
          </p:cNvPr>
          <p:cNvSpPr>
            <a:spLocks noGrp="1"/>
          </p:cNvSpPr>
          <p:nvPr>
            <p:ph type="title"/>
          </p:nvPr>
        </p:nvSpPr>
        <p:spPr/>
        <p:txBody>
          <a:bodyPr/>
          <a:lstStyle/>
          <a:p>
            <a:r>
              <a:rPr lang="en-US" dirty="0"/>
              <a:t>Protocol for Responding to and Assessing Patient Assets, Risks and Experiences </a:t>
            </a:r>
          </a:p>
        </p:txBody>
      </p:sp>
      <p:pic>
        <p:nvPicPr>
          <p:cNvPr id="4" name="Picture 3" descr="A screenshot of text&#10;&#10;Description automatically generated">
            <a:extLst>
              <a:ext uri="{FF2B5EF4-FFF2-40B4-BE49-F238E27FC236}">
                <a16:creationId xmlns:a16="http://schemas.microsoft.com/office/drawing/2014/main" id="{05805410-9E4C-434A-AD33-AD896D1AC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371" y="1690688"/>
            <a:ext cx="4257458" cy="5167312"/>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F86B7203-7AC2-4E33-80D4-554138708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73" y="1690687"/>
            <a:ext cx="3990865" cy="5167313"/>
          </a:xfrm>
          <a:prstGeom prst="rect">
            <a:avLst/>
          </a:prstGeom>
        </p:spPr>
      </p:pic>
    </p:spTree>
    <p:extLst>
      <p:ext uri="{BB962C8B-B14F-4D97-AF65-F5344CB8AC3E}">
        <p14:creationId xmlns:p14="http://schemas.microsoft.com/office/powerpoint/2010/main" val="3968797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B045-A17F-40CD-908C-3EF3D16F371C}"/>
              </a:ext>
            </a:extLst>
          </p:cNvPr>
          <p:cNvSpPr>
            <a:spLocks noGrp="1"/>
          </p:cNvSpPr>
          <p:nvPr>
            <p:ph type="title"/>
          </p:nvPr>
        </p:nvSpPr>
        <p:spPr/>
        <p:txBody>
          <a:bodyPr/>
          <a:lstStyle/>
          <a:p>
            <a:pPr algn="ctr"/>
            <a:r>
              <a:rPr lang="en-US" dirty="0"/>
              <a:t>Hunger as a Vital Sign  </a:t>
            </a:r>
          </a:p>
        </p:txBody>
      </p:sp>
      <p:sp>
        <p:nvSpPr>
          <p:cNvPr id="3" name="TextBox 2">
            <a:extLst>
              <a:ext uri="{FF2B5EF4-FFF2-40B4-BE49-F238E27FC236}">
                <a16:creationId xmlns:a16="http://schemas.microsoft.com/office/drawing/2014/main" id="{6B203272-049D-4C52-9599-B7491F64DF70}"/>
              </a:ext>
            </a:extLst>
          </p:cNvPr>
          <p:cNvSpPr txBox="1"/>
          <p:nvPr/>
        </p:nvSpPr>
        <p:spPr>
          <a:xfrm>
            <a:off x="571500" y="1500189"/>
            <a:ext cx="10782299" cy="4154984"/>
          </a:xfrm>
          <a:prstGeom prst="rect">
            <a:avLst/>
          </a:prstGeom>
          <a:noFill/>
        </p:spPr>
        <p:txBody>
          <a:bodyPr wrap="square" rtlCol="0">
            <a:spAutoFit/>
          </a:bodyPr>
          <a:lstStyle/>
          <a:p>
            <a:pPr marL="342900" indent="-342900">
              <a:buAutoNum type="arabicPeriod"/>
            </a:pPr>
            <a:r>
              <a:rPr lang="en-US" sz="4400" dirty="0"/>
              <a:t>Within the past 12 months, we worried whether our food would run out before we got money to buy more. </a:t>
            </a:r>
          </a:p>
          <a:p>
            <a:pPr marL="342900" indent="-342900">
              <a:buAutoNum type="arabicPeriod"/>
            </a:pPr>
            <a:r>
              <a:rPr lang="en-US" sz="4400" dirty="0"/>
              <a:t>Within the past 12 months, the food we bought just didn’t last and we didn’t have money to get more. </a:t>
            </a:r>
          </a:p>
        </p:txBody>
      </p:sp>
    </p:spTree>
    <p:extLst>
      <p:ext uri="{BB962C8B-B14F-4D97-AF65-F5344CB8AC3E}">
        <p14:creationId xmlns:p14="http://schemas.microsoft.com/office/powerpoint/2010/main" val="357201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52D2-A4A4-441E-9644-5CCA2D701FB2}"/>
              </a:ext>
            </a:extLst>
          </p:cNvPr>
          <p:cNvSpPr>
            <a:spLocks noGrp="1"/>
          </p:cNvSpPr>
          <p:nvPr>
            <p:ph type="title"/>
          </p:nvPr>
        </p:nvSpPr>
        <p:spPr/>
        <p:txBody>
          <a:bodyPr/>
          <a:lstStyle/>
          <a:p>
            <a:pPr algn="ctr"/>
            <a:r>
              <a:rPr lang="en-US" dirty="0"/>
              <a:t>Upper Valley Resource Assistance Guide</a:t>
            </a:r>
          </a:p>
        </p:txBody>
      </p:sp>
      <p:sp>
        <p:nvSpPr>
          <p:cNvPr id="3" name="Content Placeholder 2">
            <a:extLst>
              <a:ext uri="{FF2B5EF4-FFF2-40B4-BE49-F238E27FC236}">
                <a16:creationId xmlns:a16="http://schemas.microsoft.com/office/drawing/2014/main" id="{D46489C2-6074-46D9-86A2-A71310A1063E}"/>
              </a:ext>
            </a:extLst>
          </p:cNvPr>
          <p:cNvSpPr>
            <a:spLocks noGrp="1"/>
          </p:cNvSpPr>
          <p:nvPr>
            <p:ph idx="1"/>
          </p:nvPr>
        </p:nvSpPr>
        <p:spPr/>
        <p:txBody>
          <a:bodyPr/>
          <a:lstStyle/>
          <a:p>
            <a:r>
              <a:rPr lang="en-US" dirty="0"/>
              <a:t>Printed on Waterproof paper</a:t>
            </a:r>
          </a:p>
          <a:p>
            <a:r>
              <a:rPr lang="en-US" dirty="0"/>
              <a:t>Emergency Crisis Lines</a:t>
            </a:r>
          </a:p>
          <a:p>
            <a:r>
              <a:rPr lang="en-US" dirty="0"/>
              <a:t>Police and Fire Department Numbers</a:t>
            </a:r>
          </a:p>
          <a:p>
            <a:r>
              <a:rPr lang="en-US" dirty="0"/>
              <a:t>Community Resources &amp; Services </a:t>
            </a:r>
          </a:p>
          <a:p>
            <a:r>
              <a:rPr lang="en-US" dirty="0"/>
              <a:t>Food shelves and Kitchens</a:t>
            </a:r>
          </a:p>
          <a:p>
            <a:r>
              <a:rPr lang="en-US" dirty="0"/>
              <a:t>Farmer’s Markets </a:t>
            </a:r>
          </a:p>
          <a:p>
            <a:r>
              <a:rPr lang="en-US" dirty="0"/>
              <a:t>Grocery Stores and Supermarkets</a:t>
            </a:r>
          </a:p>
          <a:p>
            <a:r>
              <a:rPr lang="en-US" dirty="0"/>
              <a:t>Stores with Limited Food Selection</a:t>
            </a:r>
          </a:p>
        </p:txBody>
      </p:sp>
    </p:spTree>
    <p:extLst>
      <p:ext uri="{BB962C8B-B14F-4D97-AF65-F5344CB8AC3E}">
        <p14:creationId xmlns:p14="http://schemas.microsoft.com/office/powerpoint/2010/main" val="386386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D035-12CE-42D1-93C4-EADD9B61A7BD}"/>
              </a:ext>
            </a:extLst>
          </p:cNvPr>
          <p:cNvSpPr>
            <a:spLocks noGrp="1"/>
          </p:cNvSpPr>
          <p:nvPr>
            <p:ph type="title"/>
          </p:nvPr>
        </p:nvSpPr>
        <p:spPr>
          <a:xfrm>
            <a:off x="1669077" y="373062"/>
            <a:ext cx="8596668" cy="1320800"/>
          </a:xfrm>
        </p:spPr>
        <p:txBody>
          <a:bodyPr/>
          <a:lstStyle/>
          <a:p>
            <a:pPr algn="ctr"/>
            <a:r>
              <a:rPr lang="en-US" dirty="0"/>
              <a:t>East Orange County Food Resource Guide</a:t>
            </a:r>
          </a:p>
        </p:txBody>
      </p:sp>
      <p:pic>
        <p:nvPicPr>
          <p:cNvPr id="5" name="Content Placeholder 4" descr="A screenshot of text&#10;&#10;Description automatically generated">
            <a:extLst>
              <a:ext uri="{FF2B5EF4-FFF2-40B4-BE49-F238E27FC236}">
                <a16:creationId xmlns:a16="http://schemas.microsoft.com/office/drawing/2014/main" id="{BFE77ADE-C351-4441-B211-BC50EC9B0F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6068" y="1420881"/>
            <a:ext cx="6519863" cy="5071994"/>
          </a:xfrm>
        </p:spPr>
      </p:pic>
    </p:spTree>
    <p:extLst>
      <p:ext uri="{BB962C8B-B14F-4D97-AF65-F5344CB8AC3E}">
        <p14:creationId xmlns:p14="http://schemas.microsoft.com/office/powerpoint/2010/main" val="342987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ABDBA-16E3-4783-A221-A51A597050AE}"/>
              </a:ext>
            </a:extLst>
          </p:cNvPr>
          <p:cNvSpPr>
            <a:spLocks noGrp="1"/>
          </p:cNvSpPr>
          <p:nvPr>
            <p:ph type="title"/>
          </p:nvPr>
        </p:nvSpPr>
        <p:spPr>
          <a:xfrm>
            <a:off x="1140631" y="609600"/>
            <a:ext cx="8596668" cy="1320800"/>
          </a:xfrm>
        </p:spPr>
        <p:txBody>
          <a:bodyPr/>
          <a:lstStyle/>
          <a:p>
            <a:pPr algn="ctr"/>
            <a:r>
              <a:rPr lang="en-US" dirty="0"/>
              <a:t>Grocery Stores and Supermarkets</a:t>
            </a:r>
          </a:p>
        </p:txBody>
      </p:sp>
      <p:pic>
        <p:nvPicPr>
          <p:cNvPr id="5" name="Content Placeholder 4" descr="A close up of text on a white background&#10;&#10;Description automatically generated">
            <a:extLst>
              <a:ext uri="{FF2B5EF4-FFF2-40B4-BE49-F238E27FC236}">
                <a16:creationId xmlns:a16="http://schemas.microsoft.com/office/drawing/2014/main" id="{B0C1A6A8-DF29-46FB-AB81-8997418E33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5751" y="1671639"/>
            <a:ext cx="6066429" cy="4684712"/>
          </a:xfrm>
        </p:spPr>
      </p:pic>
    </p:spTree>
    <p:extLst>
      <p:ext uri="{BB962C8B-B14F-4D97-AF65-F5344CB8AC3E}">
        <p14:creationId xmlns:p14="http://schemas.microsoft.com/office/powerpoint/2010/main" val="4196762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E1E1-0A23-4E20-A050-0C4933394661}"/>
              </a:ext>
            </a:extLst>
          </p:cNvPr>
          <p:cNvSpPr>
            <a:spLocks noGrp="1"/>
          </p:cNvSpPr>
          <p:nvPr>
            <p:ph type="title"/>
          </p:nvPr>
        </p:nvSpPr>
        <p:spPr/>
        <p:txBody>
          <a:bodyPr/>
          <a:lstStyle/>
          <a:p>
            <a:pPr algn="ctr"/>
            <a:r>
              <a:rPr lang="en-US" dirty="0"/>
              <a:t>WIC, Community Gardens and Cooking Classes</a:t>
            </a:r>
          </a:p>
        </p:txBody>
      </p:sp>
      <p:pic>
        <p:nvPicPr>
          <p:cNvPr id="5" name="Content Placeholder 4" descr="A close up of text on a white background&#10;&#10;Description automatically generated">
            <a:extLst>
              <a:ext uri="{FF2B5EF4-FFF2-40B4-BE49-F238E27FC236}">
                <a16:creationId xmlns:a16="http://schemas.microsoft.com/office/drawing/2014/main" id="{4D1943FB-A5A0-485A-B48A-25D2BEC79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1655" y="1930400"/>
            <a:ext cx="6588690" cy="4927600"/>
          </a:xfrm>
        </p:spPr>
      </p:pic>
    </p:spTree>
    <p:extLst>
      <p:ext uri="{BB962C8B-B14F-4D97-AF65-F5344CB8AC3E}">
        <p14:creationId xmlns:p14="http://schemas.microsoft.com/office/powerpoint/2010/main" val="277179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F2BE-3525-4894-8215-1C0F753F0BCF}"/>
              </a:ext>
            </a:extLst>
          </p:cNvPr>
          <p:cNvSpPr>
            <a:spLocks noGrp="1"/>
          </p:cNvSpPr>
          <p:nvPr>
            <p:ph type="title"/>
          </p:nvPr>
        </p:nvSpPr>
        <p:spPr>
          <a:xfrm>
            <a:off x="1248834" y="454026"/>
            <a:ext cx="8596668" cy="1320800"/>
          </a:xfrm>
        </p:spPr>
        <p:txBody>
          <a:bodyPr/>
          <a:lstStyle/>
          <a:p>
            <a:pPr algn="ctr"/>
            <a:r>
              <a:rPr lang="en-US" dirty="0"/>
              <a:t>Community Meals, Summer Meals and Senior Meals </a:t>
            </a:r>
          </a:p>
        </p:txBody>
      </p:sp>
      <p:pic>
        <p:nvPicPr>
          <p:cNvPr id="5" name="Content Placeholder 4" descr="A close up of text on a white background&#10;&#10;Description automatically generated">
            <a:extLst>
              <a:ext uri="{FF2B5EF4-FFF2-40B4-BE49-F238E27FC236}">
                <a16:creationId xmlns:a16="http://schemas.microsoft.com/office/drawing/2014/main" id="{DF5F885C-8566-4079-A66E-D69AC80C33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1021" y="1774826"/>
            <a:ext cx="6469957" cy="4934685"/>
          </a:xfrm>
        </p:spPr>
      </p:pic>
    </p:spTree>
    <p:extLst>
      <p:ext uri="{BB962C8B-B14F-4D97-AF65-F5344CB8AC3E}">
        <p14:creationId xmlns:p14="http://schemas.microsoft.com/office/powerpoint/2010/main" val="2362396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6448-8964-43FE-9B92-DFE4B789BFFE}"/>
              </a:ext>
            </a:extLst>
          </p:cNvPr>
          <p:cNvSpPr>
            <a:spLocks noGrp="1"/>
          </p:cNvSpPr>
          <p:nvPr>
            <p:ph type="title"/>
          </p:nvPr>
        </p:nvSpPr>
        <p:spPr>
          <a:xfrm>
            <a:off x="1120246" y="609600"/>
            <a:ext cx="8596668" cy="1320800"/>
          </a:xfrm>
        </p:spPr>
        <p:txBody>
          <a:bodyPr/>
          <a:lstStyle/>
          <a:p>
            <a:pPr algn="ctr"/>
            <a:r>
              <a:rPr lang="en-US" dirty="0"/>
              <a:t>3 Squares Vermont for Vermonters under 60</a:t>
            </a:r>
          </a:p>
        </p:txBody>
      </p:sp>
      <p:pic>
        <p:nvPicPr>
          <p:cNvPr id="5" name="Content Placeholder 4" descr="A close up of text on a white background&#10;&#10;Description automatically generated">
            <a:extLst>
              <a:ext uri="{FF2B5EF4-FFF2-40B4-BE49-F238E27FC236}">
                <a16:creationId xmlns:a16="http://schemas.microsoft.com/office/drawing/2014/main" id="{35DFD9BD-5BFC-4509-A05E-8BC470B175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4830" y="1703388"/>
            <a:ext cx="6562339" cy="4991398"/>
          </a:xfrm>
        </p:spPr>
      </p:pic>
    </p:spTree>
    <p:extLst>
      <p:ext uri="{BB962C8B-B14F-4D97-AF65-F5344CB8AC3E}">
        <p14:creationId xmlns:p14="http://schemas.microsoft.com/office/powerpoint/2010/main" val="260230145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65</TotalTime>
  <Words>284</Words>
  <Application>Microsoft Macintosh PowerPoint</Application>
  <PresentationFormat>Widescreen</PresentationFormat>
  <Paragraphs>30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Trebuchet MS</vt:lpstr>
      <vt:lpstr>Wingdings 3</vt:lpstr>
      <vt:lpstr>Facet</vt:lpstr>
      <vt:lpstr>Social Determinants of Health at LRHC </vt:lpstr>
      <vt:lpstr>Protocol for Responding to and Assessing Patient Assets, Risks and Experiences </vt:lpstr>
      <vt:lpstr>Hunger as a Vital Sign  </vt:lpstr>
      <vt:lpstr>Upper Valley Resource Assistance Guide</vt:lpstr>
      <vt:lpstr>East Orange County Food Resource Guide</vt:lpstr>
      <vt:lpstr>Grocery Stores and Supermarkets</vt:lpstr>
      <vt:lpstr>WIC, Community Gardens and Cooking Classes</vt:lpstr>
      <vt:lpstr>Community Meals, Summer Meals and Senior Meals </vt:lpstr>
      <vt:lpstr>3 Squares Vermont for Vermonters under 60</vt:lpstr>
      <vt:lpstr>3 Squares Vermont for Vermonters 60+</vt:lpstr>
      <vt:lpstr>Public Transportation </vt:lpstr>
      <vt:lpstr>The Growing Peace Project</vt:lpstr>
      <vt:lpstr>The Growing Peace Project</vt:lpstr>
      <vt:lpstr>Willing Hands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Determinants of Health at LRHC </dc:title>
  <dc:creator>Maureen Boardman</dc:creator>
  <cp:lastModifiedBy>Timothy J. Sanford</cp:lastModifiedBy>
  <cp:revision>2</cp:revision>
  <dcterms:created xsi:type="dcterms:W3CDTF">2020-01-20T01:49:29Z</dcterms:created>
  <dcterms:modified xsi:type="dcterms:W3CDTF">2020-02-10T15:50:08Z</dcterms:modified>
</cp:coreProperties>
</file>