
<file path=[Content_Types].xml><?xml version="1.0" encoding="utf-8"?>
<Types xmlns="http://schemas.openxmlformats.org/package/2006/content-types">
  <Default Extension="png" ContentType="image/png"/>
  <Default Extension="tmp"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5"/>
  </p:notesMasterIdLst>
  <p:sldIdLst>
    <p:sldId id="345" r:id="rId2"/>
    <p:sldId id="346" r:id="rId3"/>
    <p:sldId id="394" r:id="rId4"/>
    <p:sldId id="393" r:id="rId5"/>
    <p:sldId id="348" r:id="rId6"/>
    <p:sldId id="349" r:id="rId7"/>
    <p:sldId id="350" r:id="rId8"/>
    <p:sldId id="352" r:id="rId9"/>
    <p:sldId id="396" r:id="rId10"/>
    <p:sldId id="397" r:id="rId11"/>
    <p:sldId id="398" r:id="rId12"/>
    <p:sldId id="399" r:id="rId13"/>
    <p:sldId id="407" r:id="rId14"/>
    <p:sldId id="401" r:id="rId15"/>
    <p:sldId id="355" r:id="rId16"/>
    <p:sldId id="356" r:id="rId17"/>
    <p:sldId id="358" r:id="rId18"/>
    <p:sldId id="359" r:id="rId19"/>
    <p:sldId id="360" r:id="rId20"/>
    <p:sldId id="361" r:id="rId21"/>
    <p:sldId id="403" r:id="rId22"/>
    <p:sldId id="404" r:id="rId23"/>
    <p:sldId id="402" r:id="rId24"/>
    <p:sldId id="366" r:id="rId25"/>
    <p:sldId id="405" r:id="rId26"/>
    <p:sldId id="406" r:id="rId27"/>
    <p:sldId id="408" r:id="rId28"/>
    <p:sldId id="370" r:id="rId29"/>
    <p:sldId id="371" r:id="rId30"/>
    <p:sldId id="372" r:id="rId31"/>
    <p:sldId id="409" r:id="rId32"/>
    <p:sldId id="410" r:id="rId33"/>
    <p:sldId id="41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9E8"/>
    <a:srgbClr val="CCFFCC"/>
    <a:srgbClr val="CBD1CD"/>
    <a:srgbClr val="42D0FF"/>
    <a:srgbClr val="FDF177"/>
    <a:srgbClr val="E8F05D"/>
    <a:srgbClr val="E5E23E"/>
    <a:srgbClr val="FFC0E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53" autoAdjust="0"/>
    <p:restoredTop sz="90467" autoAdjust="0"/>
  </p:normalViewPr>
  <p:slideViewPr>
    <p:cSldViewPr snapToGrid="0" snapToObjects="1">
      <p:cViewPr varScale="1">
        <p:scale>
          <a:sx n="75" d="100"/>
          <a:sy n="75" d="100"/>
        </p:scale>
        <p:origin x="1282" y="5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0B6DB6-DEFE-8848-AE2C-A54E788269D3}" type="datetimeFigureOut">
              <a:rPr lang="en-US" smtClean="0"/>
              <a:t>2/20/2018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06DCB0-BAEB-BE4B-A454-D8AA10A0265F}" type="slidenum">
              <a:rPr lang="en-US" smtClean="0"/>
              <a:t>‹#›</a:t>
            </a:fld>
            <a:endParaRPr lang="en-US"/>
          </a:p>
        </p:txBody>
      </p:sp>
    </p:spTree>
    <p:extLst>
      <p:ext uri="{BB962C8B-B14F-4D97-AF65-F5344CB8AC3E}">
        <p14:creationId xmlns:p14="http://schemas.microsoft.com/office/powerpoint/2010/main" val="278834103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a:t>
            </a:fld>
            <a:endParaRPr lang="en-US"/>
          </a:p>
        </p:txBody>
      </p:sp>
    </p:spTree>
    <p:extLst>
      <p:ext uri="{BB962C8B-B14F-4D97-AF65-F5344CB8AC3E}">
        <p14:creationId xmlns:p14="http://schemas.microsoft.com/office/powerpoint/2010/main" val="70819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10</a:t>
            </a:fld>
            <a:endParaRPr lang="en-US"/>
          </a:p>
        </p:txBody>
      </p:sp>
    </p:spTree>
    <p:extLst>
      <p:ext uri="{BB962C8B-B14F-4D97-AF65-F5344CB8AC3E}">
        <p14:creationId xmlns:p14="http://schemas.microsoft.com/office/powerpoint/2010/main" val="12700396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11</a:t>
            </a:fld>
            <a:endParaRPr lang="en-US"/>
          </a:p>
        </p:txBody>
      </p:sp>
    </p:spTree>
    <p:extLst>
      <p:ext uri="{BB962C8B-B14F-4D97-AF65-F5344CB8AC3E}">
        <p14:creationId xmlns:p14="http://schemas.microsoft.com/office/powerpoint/2010/main" val="8914655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12</a:t>
            </a:fld>
            <a:endParaRPr lang="en-US"/>
          </a:p>
        </p:txBody>
      </p:sp>
    </p:spTree>
    <p:extLst>
      <p:ext uri="{BB962C8B-B14F-4D97-AF65-F5344CB8AC3E}">
        <p14:creationId xmlns:p14="http://schemas.microsoft.com/office/powerpoint/2010/main" val="44047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1781853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14</a:t>
            </a:fld>
            <a:endParaRPr lang="en-US"/>
          </a:p>
        </p:txBody>
      </p:sp>
    </p:spTree>
    <p:extLst>
      <p:ext uri="{BB962C8B-B14F-4D97-AF65-F5344CB8AC3E}">
        <p14:creationId xmlns:p14="http://schemas.microsoft.com/office/powerpoint/2010/main" val="8778674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15</a:t>
            </a:fld>
            <a:endParaRPr lang="en-US"/>
          </a:p>
        </p:txBody>
      </p:sp>
    </p:spTree>
    <p:extLst>
      <p:ext uri="{BB962C8B-B14F-4D97-AF65-F5344CB8AC3E}">
        <p14:creationId xmlns:p14="http://schemas.microsoft.com/office/powerpoint/2010/main" val="5784187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16</a:t>
            </a:fld>
            <a:endParaRPr lang="en-US"/>
          </a:p>
        </p:txBody>
      </p:sp>
    </p:spTree>
    <p:extLst>
      <p:ext uri="{BB962C8B-B14F-4D97-AF65-F5344CB8AC3E}">
        <p14:creationId xmlns:p14="http://schemas.microsoft.com/office/powerpoint/2010/main" val="12359896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17</a:t>
            </a:fld>
            <a:endParaRPr lang="en-US"/>
          </a:p>
        </p:txBody>
      </p:sp>
    </p:spTree>
    <p:extLst>
      <p:ext uri="{BB962C8B-B14F-4D97-AF65-F5344CB8AC3E}">
        <p14:creationId xmlns:p14="http://schemas.microsoft.com/office/powerpoint/2010/main" val="3521277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18</a:t>
            </a:fld>
            <a:endParaRPr lang="en-US"/>
          </a:p>
        </p:txBody>
      </p:sp>
    </p:spTree>
    <p:extLst>
      <p:ext uri="{BB962C8B-B14F-4D97-AF65-F5344CB8AC3E}">
        <p14:creationId xmlns:p14="http://schemas.microsoft.com/office/powerpoint/2010/main" val="6433739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19</a:t>
            </a:fld>
            <a:endParaRPr lang="en-US"/>
          </a:p>
        </p:txBody>
      </p:sp>
    </p:spTree>
    <p:extLst>
      <p:ext uri="{BB962C8B-B14F-4D97-AF65-F5344CB8AC3E}">
        <p14:creationId xmlns:p14="http://schemas.microsoft.com/office/powerpoint/2010/main" val="433702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a:t>
            </a:fld>
            <a:endParaRPr lang="en-US"/>
          </a:p>
        </p:txBody>
      </p:sp>
    </p:spTree>
    <p:extLst>
      <p:ext uri="{BB962C8B-B14F-4D97-AF65-F5344CB8AC3E}">
        <p14:creationId xmlns:p14="http://schemas.microsoft.com/office/powerpoint/2010/main" val="10522907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20</a:t>
            </a:fld>
            <a:endParaRPr lang="en-US"/>
          </a:p>
        </p:txBody>
      </p:sp>
    </p:spTree>
    <p:extLst>
      <p:ext uri="{BB962C8B-B14F-4D97-AF65-F5344CB8AC3E}">
        <p14:creationId xmlns:p14="http://schemas.microsoft.com/office/powerpoint/2010/main" val="3355561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B606DCB0-BAEB-BE4B-A454-D8AA10A0265F}" type="slidenum">
              <a:rPr lang="en-US" smtClean="0"/>
              <a:t>21</a:t>
            </a:fld>
            <a:endParaRPr lang="en-US"/>
          </a:p>
        </p:txBody>
      </p:sp>
    </p:spTree>
    <p:extLst>
      <p:ext uri="{BB962C8B-B14F-4D97-AF65-F5344CB8AC3E}">
        <p14:creationId xmlns:p14="http://schemas.microsoft.com/office/powerpoint/2010/main" val="308294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fld id="{B606DCB0-BAEB-BE4B-A454-D8AA10A0265F}" type="slidenum">
              <a:rPr lang="en-US" smtClean="0"/>
              <a:t>22</a:t>
            </a:fld>
            <a:endParaRPr lang="en-US"/>
          </a:p>
        </p:txBody>
      </p:sp>
    </p:spTree>
    <p:extLst>
      <p:ext uri="{BB962C8B-B14F-4D97-AF65-F5344CB8AC3E}">
        <p14:creationId xmlns:p14="http://schemas.microsoft.com/office/powerpoint/2010/main" val="14257901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23</a:t>
            </a:fld>
            <a:endParaRPr lang="en-US"/>
          </a:p>
        </p:txBody>
      </p:sp>
    </p:spTree>
    <p:extLst>
      <p:ext uri="{BB962C8B-B14F-4D97-AF65-F5344CB8AC3E}">
        <p14:creationId xmlns:p14="http://schemas.microsoft.com/office/powerpoint/2010/main" val="4949665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solidFill>
                  <a:prstClr val="black"/>
                </a:solidFill>
                <a:latin typeface="Calibri"/>
              </a:rPr>
              <a:pPr/>
              <a:t>24</a:t>
            </a:fld>
            <a:endParaRPr lang="en-US">
              <a:solidFill>
                <a:prstClr val="black"/>
              </a:solidFill>
              <a:latin typeface="Calibri"/>
            </a:endParaRPr>
          </a:p>
        </p:txBody>
      </p:sp>
    </p:spTree>
    <p:extLst>
      <p:ext uri="{BB962C8B-B14F-4D97-AF65-F5344CB8AC3E}">
        <p14:creationId xmlns:p14="http://schemas.microsoft.com/office/powerpoint/2010/main" val="4875879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25</a:t>
            </a:fld>
            <a:endParaRPr lang="en-US"/>
          </a:p>
        </p:txBody>
      </p:sp>
    </p:spTree>
    <p:extLst>
      <p:ext uri="{BB962C8B-B14F-4D97-AF65-F5344CB8AC3E}">
        <p14:creationId xmlns:p14="http://schemas.microsoft.com/office/powerpoint/2010/main" val="26457855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26</a:t>
            </a:fld>
            <a:endParaRPr lang="en-US"/>
          </a:p>
        </p:txBody>
      </p:sp>
    </p:spTree>
    <p:extLst>
      <p:ext uri="{BB962C8B-B14F-4D97-AF65-F5344CB8AC3E}">
        <p14:creationId xmlns:p14="http://schemas.microsoft.com/office/powerpoint/2010/main" val="22298671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27</a:t>
            </a:fld>
            <a:endParaRPr lang="en-US"/>
          </a:p>
        </p:txBody>
      </p:sp>
    </p:spTree>
    <p:extLst>
      <p:ext uri="{BB962C8B-B14F-4D97-AF65-F5344CB8AC3E}">
        <p14:creationId xmlns:p14="http://schemas.microsoft.com/office/powerpoint/2010/main" val="14487454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28</a:t>
            </a:fld>
            <a:endParaRPr lang="en-US"/>
          </a:p>
        </p:txBody>
      </p:sp>
    </p:spTree>
    <p:extLst>
      <p:ext uri="{BB962C8B-B14F-4D97-AF65-F5344CB8AC3E}">
        <p14:creationId xmlns:p14="http://schemas.microsoft.com/office/powerpoint/2010/main" val="4347546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Rima Al-</a:t>
            </a:r>
            <a:r>
              <a:rPr lang="en-US" dirty="0" err="1"/>
              <a:t>Nimr</a:t>
            </a:r>
            <a:r>
              <a:rPr lang="en-US" dirty="0"/>
              <a:t> (</a:t>
            </a:r>
            <a:r>
              <a:rPr lang="en-US" sz="1200" b="0" i="0" u="none" strike="noStrike" kern="1200" dirty="0" err="1">
                <a:solidFill>
                  <a:schemeClr val="tx1"/>
                </a:solidFill>
                <a:effectLst/>
                <a:latin typeface="+mn-lt"/>
                <a:ea typeface="+mn-ea"/>
                <a:cs typeface="+mn-cs"/>
              </a:rPr>
              <a:t>rima.itani.al-nimr@dartmouth.edu</a:t>
            </a:r>
            <a:r>
              <a:rPr lang="en-US" sz="1200" b="0" i="0" u="none" strike="noStrike"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29</a:t>
            </a:fld>
            <a:endParaRPr lang="en-US"/>
          </a:p>
        </p:txBody>
      </p:sp>
    </p:spTree>
    <p:extLst>
      <p:ext uri="{BB962C8B-B14F-4D97-AF65-F5344CB8AC3E}">
        <p14:creationId xmlns:p14="http://schemas.microsoft.com/office/powerpoint/2010/main" val="1514425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3</a:t>
            </a:fld>
            <a:endParaRPr lang="en-US"/>
          </a:p>
        </p:txBody>
      </p:sp>
    </p:spTree>
    <p:extLst>
      <p:ext uri="{BB962C8B-B14F-4D97-AF65-F5344CB8AC3E}">
        <p14:creationId xmlns:p14="http://schemas.microsoft.com/office/powerpoint/2010/main" val="17476204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30</a:t>
            </a:fld>
            <a:endParaRPr lang="en-US"/>
          </a:p>
        </p:txBody>
      </p:sp>
    </p:spTree>
    <p:extLst>
      <p:ext uri="{BB962C8B-B14F-4D97-AF65-F5344CB8AC3E}">
        <p14:creationId xmlns:p14="http://schemas.microsoft.com/office/powerpoint/2010/main" val="9478534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31</a:t>
            </a:fld>
            <a:endParaRPr lang="en-US"/>
          </a:p>
        </p:txBody>
      </p:sp>
    </p:spTree>
    <p:extLst>
      <p:ext uri="{BB962C8B-B14F-4D97-AF65-F5344CB8AC3E}">
        <p14:creationId xmlns:p14="http://schemas.microsoft.com/office/powerpoint/2010/main" val="4018250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32</a:t>
            </a:fld>
            <a:endParaRPr lang="en-US"/>
          </a:p>
        </p:txBody>
      </p:sp>
    </p:spTree>
    <p:extLst>
      <p:ext uri="{BB962C8B-B14F-4D97-AF65-F5344CB8AC3E}">
        <p14:creationId xmlns:p14="http://schemas.microsoft.com/office/powerpoint/2010/main" val="2741015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4</a:t>
            </a:fld>
            <a:endParaRPr lang="en-US"/>
          </a:p>
        </p:txBody>
      </p:sp>
    </p:spTree>
    <p:extLst>
      <p:ext uri="{BB962C8B-B14F-4D97-AF65-F5344CB8AC3E}">
        <p14:creationId xmlns:p14="http://schemas.microsoft.com/office/powerpoint/2010/main" val="3877736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5</a:t>
            </a:fld>
            <a:endParaRPr lang="en-US"/>
          </a:p>
        </p:txBody>
      </p:sp>
    </p:spTree>
    <p:extLst>
      <p:ext uri="{BB962C8B-B14F-4D97-AF65-F5344CB8AC3E}">
        <p14:creationId xmlns:p14="http://schemas.microsoft.com/office/powerpoint/2010/main" val="18192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6</a:t>
            </a:fld>
            <a:endParaRPr lang="en-US"/>
          </a:p>
        </p:txBody>
      </p:sp>
    </p:spTree>
    <p:extLst>
      <p:ext uri="{BB962C8B-B14F-4D97-AF65-F5344CB8AC3E}">
        <p14:creationId xmlns:p14="http://schemas.microsoft.com/office/powerpoint/2010/main" val="109005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7</a:t>
            </a:fld>
            <a:endParaRPr lang="en-US"/>
          </a:p>
        </p:txBody>
      </p:sp>
    </p:spTree>
    <p:extLst>
      <p:ext uri="{BB962C8B-B14F-4D97-AF65-F5344CB8AC3E}">
        <p14:creationId xmlns:p14="http://schemas.microsoft.com/office/powerpoint/2010/main" val="804928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8</a:t>
            </a:fld>
            <a:endParaRPr lang="en-US"/>
          </a:p>
        </p:txBody>
      </p:sp>
    </p:spTree>
    <p:extLst>
      <p:ext uri="{BB962C8B-B14F-4D97-AF65-F5344CB8AC3E}">
        <p14:creationId xmlns:p14="http://schemas.microsoft.com/office/powerpoint/2010/main" val="1701476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9</a:t>
            </a:fld>
            <a:endParaRPr lang="en-US"/>
          </a:p>
        </p:txBody>
      </p:sp>
    </p:spTree>
    <p:extLst>
      <p:ext uri="{BB962C8B-B14F-4D97-AF65-F5344CB8AC3E}">
        <p14:creationId xmlns:p14="http://schemas.microsoft.com/office/powerpoint/2010/main" val="1874890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and Tex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83545"/>
            <a:ext cx="8229600" cy="5151121"/>
          </a:xfrm>
        </p:spPr>
        <p:txBody>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p:cNvSpPr>
            <a:spLocks noGrp="1"/>
          </p:cNvSpPr>
          <p:nvPr>
            <p:ph type="title"/>
          </p:nvPr>
        </p:nvSpPr>
        <p:spPr>
          <a:xfrm>
            <a:off x="0" y="0"/>
            <a:ext cx="9144000" cy="925513"/>
          </a:xfrm>
          <a:solidFill>
            <a:schemeClr val="tx2"/>
          </a:solidFill>
        </p:spPr>
        <p:txBody>
          <a:bodyPr/>
          <a:lstStyle/>
          <a:p>
            <a:r>
              <a:rPr lang="en-US" dirty="0"/>
              <a:t>Click to edit Master title style</a:t>
            </a:r>
          </a:p>
        </p:txBody>
      </p:sp>
    </p:spTree>
    <p:extLst>
      <p:ext uri="{BB962C8B-B14F-4D97-AF65-F5344CB8AC3E}">
        <p14:creationId xmlns:p14="http://schemas.microsoft.com/office/powerpoint/2010/main" val="1987694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6" name="Title 3"/>
          <p:cNvSpPr>
            <a:spLocks noGrp="1"/>
          </p:cNvSpPr>
          <p:nvPr>
            <p:ph type="title"/>
          </p:nvPr>
        </p:nvSpPr>
        <p:spPr>
          <a:xfrm>
            <a:off x="0" y="0"/>
            <a:ext cx="9144000" cy="925513"/>
          </a:xfrm>
          <a:solidFill>
            <a:schemeClr val="tx2"/>
          </a:solidFill>
        </p:spPr>
        <p:txBody>
          <a:bodyPr/>
          <a:lstStyle/>
          <a:p>
            <a:r>
              <a:rPr lang="en-US" dirty="0"/>
              <a:t>Click to edit Master title style</a:t>
            </a:r>
          </a:p>
        </p:txBody>
      </p:sp>
    </p:spTree>
    <p:extLst>
      <p:ext uri="{BB962C8B-B14F-4D97-AF65-F5344CB8AC3E}">
        <p14:creationId xmlns:p14="http://schemas.microsoft.com/office/powerpoint/2010/main" val="15686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sp>
        <p:nvSpPr>
          <p:cNvPr id="4" name="Text Placeholder 2"/>
          <p:cNvSpPr>
            <a:spLocks noGrp="1"/>
          </p:cNvSpPr>
          <p:nvPr>
            <p:ph type="body" idx="1"/>
          </p:nvPr>
        </p:nvSpPr>
        <p:spPr>
          <a:xfrm>
            <a:off x="457200" y="1283545"/>
            <a:ext cx="8229600" cy="5151121"/>
          </a:xfrm>
        </p:spPr>
        <p:txBody>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3"/>
          <p:cNvSpPr>
            <a:spLocks noGrp="1"/>
          </p:cNvSpPr>
          <p:nvPr>
            <p:ph type="title"/>
          </p:nvPr>
        </p:nvSpPr>
        <p:spPr>
          <a:xfrm>
            <a:off x="0" y="0"/>
            <a:ext cx="9144000" cy="925513"/>
          </a:xfrm>
          <a:solidFill>
            <a:schemeClr val="tx2"/>
          </a:solidFill>
        </p:spPr>
        <p:txBody>
          <a:bodyPr/>
          <a:lstStyle/>
          <a:p>
            <a:r>
              <a:rPr lang="en-US" dirty="0"/>
              <a:t>Click to edit Master title style</a:t>
            </a:r>
          </a:p>
        </p:txBody>
      </p:sp>
    </p:spTree>
    <p:extLst>
      <p:ext uri="{BB962C8B-B14F-4D97-AF65-F5344CB8AC3E}">
        <p14:creationId xmlns:p14="http://schemas.microsoft.com/office/powerpoint/2010/main" val="1463878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sp>
        <p:nvSpPr>
          <p:cNvPr id="6" name="Title 3"/>
          <p:cNvSpPr>
            <a:spLocks noGrp="1"/>
          </p:cNvSpPr>
          <p:nvPr>
            <p:ph type="title" hasCustomPrompt="1"/>
          </p:nvPr>
        </p:nvSpPr>
        <p:spPr>
          <a:xfrm>
            <a:off x="0" y="0"/>
            <a:ext cx="9144000" cy="1482436"/>
          </a:xfrm>
          <a:solidFill>
            <a:schemeClr val="tx2"/>
          </a:solidFill>
        </p:spPr>
        <p:txBody>
          <a:bodyPr/>
          <a:lstStyle/>
          <a:p>
            <a:r>
              <a:rPr lang="en-US" dirty="0"/>
              <a:t>Click to edit Master title style</a:t>
            </a:r>
            <a:br>
              <a:rPr lang="en-US" dirty="0"/>
            </a:br>
            <a:r>
              <a:rPr lang="en-US" dirty="0"/>
              <a:t>two lines</a:t>
            </a:r>
          </a:p>
        </p:txBody>
      </p:sp>
      <p:sp>
        <p:nvSpPr>
          <p:cNvPr id="3" name="Rectangle 2"/>
          <p:cNvSpPr/>
          <p:nvPr userDrawn="1"/>
        </p:nvSpPr>
        <p:spPr>
          <a:xfrm>
            <a:off x="0" y="6319520"/>
            <a:ext cx="9144000" cy="538479"/>
          </a:xfrm>
          <a:prstGeom prst="rect">
            <a:avLst/>
          </a:prstGeom>
          <a:solidFill>
            <a:schemeClr val="tx2"/>
          </a:solidFill>
          <a:ln>
            <a:solidFill>
              <a:srgbClr val="00442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5" name="Picture 3" descr="Geisel_small-knocked2.png"/>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355600" y="6398025"/>
            <a:ext cx="3098800" cy="439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6029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Custom Layout">
    <p:spTree>
      <p:nvGrpSpPr>
        <p:cNvPr id="1" name=""/>
        <p:cNvGrpSpPr/>
        <p:nvPr/>
      </p:nvGrpSpPr>
      <p:grpSpPr>
        <a:xfrm>
          <a:off x="0" y="0"/>
          <a:ext cx="0" cy="0"/>
          <a:chOff x="0" y="0"/>
          <a:chExt cx="0" cy="0"/>
        </a:xfrm>
      </p:grpSpPr>
      <p:sp>
        <p:nvSpPr>
          <p:cNvPr id="6" name="Title 3"/>
          <p:cNvSpPr>
            <a:spLocks noGrp="1"/>
          </p:cNvSpPr>
          <p:nvPr>
            <p:ph type="title" hasCustomPrompt="1"/>
          </p:nvPr>
        </p:nvSpPr>
        <p:spPr>
          <a:xfrm>
            <a:off x="0" y="0"/>
            <a:ext cx="9144000" cy="1482436"/>
          </a:xfrm>
          <a:solidFill>
            <a:schemeClr val="tx2"/>
          </a:solidFill>
        </p:spPr>
        <p:txBody>
          <a:bodyPr/>
          <a:lstStyle/>
          <a:p>
            <a:r>
              <a:rPr lang="en-US" dirty="0"/>
              <a:t>Click to edit Master title style</a:t>
            </a:r>
            <a:br>
              <a:rPr lang="en-US" dirty="0"/>
            </a:br>
            <a:r>
              <a:rPr lang="en-US" dirty="0"/>
              <a:t>two lines</a:t>
            </a:r>
          </a:p>
        </p:txBody>
      </p:sp>
    </p:spTree>
    <p:extLst>
      <p:ext uri="{BB962C8B-B14F-4D97-AF65-F5344CB8AC3E}">
        <p14:creationId xmlns:p14="http://schemas.microsoft.com/office/powerpoint/2010/main" val="1369261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478E132-A4F2-404C-A5C4-95D4E291A2F8}" type="datetimeFigureOut">
              <a:rPr lang="en-US" smtClean="0"/>
              <a:pPr/>
              <a:t>2/20/2018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0A9DC1E-5568-064D-BB0D-E8E8657842E7}" type="slidenum">
              <a:rPr lang="en-US" smtClean="0"/>
              <a:pPr/>
              <a:t>‹#›</a:t>
            </a:fld>
            <a:endParaRPr lang="en-US" dirty="0"/>
          </a:p>
        </p:txBody>
      </p:sp>
    </p:spTree>
    <p:extLst>
      <p:ext uri="{BB962C8B-B14F-4D97-AF65-F5344CB8AC3E}">
        <p14:creationId xmlns:p14="http://schemas.microsoft.com/office/powerpoint/2010/main" val="1346047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3_Custom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54506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908050"/>
          </a:xfrm>
          <a:prstGeom prst="rect">
            <a:avLst/>
          </a:prstGeom>
          <a:solidFill>
            <a:srgbClr val="00462D"/>
          </a:solidFill>
          <a:ln>
            <a:solidFill>
              <a:srgbClr val="00442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chemeClr val="lt1"/>
              </a:solidFill>
            </a:endParaRPr>
          </a:p>
        </p:txBody>
      </p:sp>
      <p:sp>
        <p:nvSpPr>
          <p:cNvPr id="1027" name="Title Placeholder 1"/>
          <p:cNvSpPr>
            <a:spLocks noGrp="1"/>
          </p:cNvSpPr>
          <p:nvPr>
            <p:ph type="title"/>
          </p:nvPr>
        </p:nvSpPr>
        <p:spPr bwMode="auto">
          <a:xfrm>
            <a:off x="172224" y="0"/>
            <a:ext cx="8804934" cy="925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Text Placeholder 2"/>
          <p:cNvSpPr>
            <a:spLocks noGrp="1"/>
          </p:cNvSpPr>
          <p:nvPr>
            <p:ph type="body" idx="1"/>
          </p:nvPr>
        </p:nvSpPr>
        <p:spPr bwMode="auto">
          <a:xfrm>
            <a:off x="457200" y="1235075"/>
            <a:ext cx="8229600" cy="4543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319520"/>
            <a:ext cx="9144000" cy="538479"/>
          </a:xfrm>
          <a:prstGeom prst="rect">
            <a:avLst/>
          </a:prstGeom>
          <a:solidFill>
            <a:schemeClr val="tx2"/>
          </a:solidFill>
          <a:ln>
            <a:solidFill>
              <a:srgbClr val="00442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9" name="Picture 3" descr="Geisel_small-knocked2.png"/>
          <p:cNvPicPr>
            <a:picLocks noChangeAspect="1"/>
          </p:cNvPicPr>
          <p:nvPr userDrawn="1"/>
        </p:nvPicPr>
        <p:blipFill>
          <a:blip r:embed="rId9" cstate="email">
            <a:extLst>
              <a:ext uri="{28A0092B-C50C-407E-A947-70E740481C1C}">
                <a14:useLocalDpi xmlns:a14="http://schemas.microsoft.com/office/drawing/2010/main" val="0"/>
              </a:ext>
            </a:extLst>
          </a:blip>
          <a:srcRect/>
          <a:stretch>
            <a:fillRect/>
          </a:stretch>
        </p:blipFill>
        <p:spPr bwMode="auto">
          <a:xfrm>
            <a:off x="355600" y="6398025"/>
            <a:ext cx="3098800" cy="439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2" r:id="rId1"/>
    <p:sldLayoutId id="2147483690" r:id="rId2"/>
    <p:sldLayoutId id="2147483693" r:id="rId3"/>
    <p:sldLayoutId id="2147483694" r:id="rId4"/>
    <p:sldLayoutId id="2147483695" r:id="rId5"/>
    <p:sldLayoutId id="2147483696" r:id="rId6"/>
    <p:sldLayoutId id="2147483697" r:id="rId7"/>
  </p:sldLayoutIdLst>
  <p:txStyles>
    <p:titleStyle>
      <a:lvl1pPr algn="ctr" defTabSz="457200" rtl="0" eaLnBrk="1" fontAlgn="base" hangingPunct="1">
        <a:spcBef>
          <a:spcPct val="0"/>
        </a:spcBef>
        <a:spcAft>
          <a:spcPct val="0"/>
        </a:spcAft>
        <a:defRPr sz="4000" kern="1200">
          <a:solidFill>
            <a:schemeClr val="bg1"/>
          </a:solidFill>
          <a:latin typeface="Calibri"/>
          <a:ea typeface="Garamond" pitchFamily="18" charset="0"/>
          <a:cs typeface="Garamond" pitchFamily="18" charset="0"/>
        </a:defRPr>
      </a:lvl1pPr>
      <a:lvl2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2pPr>
      <a:lvl3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3pPr>
      <a:lvl4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4pPr>
      <a:lvl5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5pPr>
      <a:lvl6pPr marL="4572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6pPr>
      <a:lvl7pPr marL="9144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7pPr>
      <a:lvl8pPr marL="13716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8pPr>
      <a:lvl9pPr marL="18288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699"/>
            <a:ext cx="9143999" cy="1231639"/>
          </a:xfrm>
        </p:spPr>
        <p:txBody>
          <a:bodyPr/>
          <a:lstStyle/>
          <a:p>
            <a:pPr algn="ctr"/>
            <a:r>
              <a:rPr lang="en-US" dirty="0">
                <a:solidFill>
                  <a:schemeClr val="bg1"/>
                </a:solidFill>
              </a:rPr>
              <a:t>Review </a:t>
            </a:r>
            <a:r>
              <a:rPr lang="en-US" dirty="0"/>
              <a:t>of </a:t>
            </a:r>
            <a:r>
              <a:rPr lang="en-US" dirty="0">
                <a:solidFill>
                  <a:schemeClr val="bg1"/>
                </a:solidFill>
              </a:rPr>
              <a:t>PHSL 170 </a:t>
            </a:r>
            <a:r>
              <a:rPr lang="en-US" dirty="0"/>
              <a:t>Cardiovascular Physiology </a:t>
            </a:r>
            <a:r>
              <a:rPr lang="en-US" dirty="0">
                <a:solidFill>
                  <a:schemeClr val="bg1"/>
                </a:solidFill>
              </a:rPr>
              <a:t>course</a:t>
            </a:r>
          </a:p>
        </p:txBody>
      </p:sp>
      <p:sp>
        <p:nvSpPr>
          <p:cNvPr id="3" name="Content Placeholder 2"/>
          <p:cNvSpPr>
            <a:spLocks noGrp="1"/>
          </p:cNvSpPr>
          <p:nvPr>
            <p:ph type="body" idx="1"/>
          </p:nvPr>
        </p:nvSpPr>
        <p:spPr>
          <a:xfrm>
            <a:off x="457200" y="1625600"/>
            <a:ext cx="8229600" cy="4588932"/>
          </a:xfrm>
        </p:spPr>
        <p:txBody>
          <a:bodyPr/>
          <a:lstStyle/>
          <a:p>
            <a:r>
              <a:rPr lang="en-US" dirty="0"/>
              <a:t>Course occurs in the Fall term of Year 1</a:t>
            </a:r>
          </a:p>
          <a:p>
            <a:pPr marL="0" indent="0">
              <a:buNone/>
            </a:pPr>
            <a:endParaRPr lang="en-US" sz="1200" dirty="0"/>
          </a:p>
          <a:p>
            <a:r>
              <a:rPr lang="en-US" dirty="0"/>
              <a:t>Course Director: John Butterly</a:t>
            </a:r>
          </a:p>
          <a:p>
            <a:pPr marL="0" indent="0">
              <a:buNone/>
            </a:pPr>
            <a:endParaRPr lang="en-US" sz="1200" dirty="0"/>
          </a:p>
          <a:p>
            <a:r>
              <a:rPr lang="en-US" dirty="0"/>
              <a:t>Course has 25 curricular hours</a:t>
            </a:r>
          </a:p>
          <a:p>
            <a:pPr lvl="1"/>
            <a:r>
              <a:rPr lang="en-US" dirty="0"/>
              <a:t>2.5 are assessment hours</a:t>
            </a:r>
          </a:p>
          <a:p>
            <a:pPr marL="0" indent="0">
              <a:buNone/>
            </a:pPr>
            <a:endParaRPr lang="en-US" sz="1200" dirty="0"/>
          </a:p>
          <a:p>
            <a:r>
              <a:rPr lang="en-US" dirty="0"/>
              <a:t>Course was last reviewed in Jan 2016 and presented to the MEC in March 2016</a:t>
            </a:r>
          </a:p>
          <a:p>
            <a:pPr marL="0" indent="0">
              <a:buNone/>
            </a:pPr>
            <a:endParaRPr lang="en-US" sz="1800" dirty="0"/>
          </a:p>
          <a:p>
            <a:pPr marL="0" indent="0">
              <a:buNone/>
            </a:pPr>
            <a:r>
              <a:rPr lang="en-US" sz="1800" i="1" dirty="0"/>
              <a:t>Date of this review: February 1, 2018</a:t>
            </a:r>
          </a:p>
          <a:p>
            <a:pPr marL="0" indent="0">
              <a:buNone/>
            </a:pPr>
            <a:r>
              <a:rPr lang="en-US" sz="1800" i="1" dirty="0"/>
              <a:t>Review presented to MEC: February 20, 2018</a:t>
            </a:r>
          </a:p>
          <a:p>
            <a:pPr marL="0" indent="0">
              <a:buNone/>
            </a:pPr>
            <a:endParaRPr lang="en-US" dirty="0"/>
          </a:p>
        </p:txBody>
      </p:sp>
    </p:spTree>
    <p:extLst>
      <p:ext uri="{BB962C8B-B14F-4D97-AF65-F5344CB8AC3E}">
        <p14:creationId xmlns:p14="http://schemas.microsoft.com/office/powerpoint/2010/main" val="1138756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marL="0" indent="0">
              <a:buNone/>
            </a:pPr>
            <a:r>
              <a:rPr lang="en-US" dirty="0"/>
              <a:t>Student comments regarding health and values content </a:t>
            </a:r>
          </a:p>
          <a:p>
            <a:r>
              <a:rPr lang="en-US" dirty="0">
                <a:solidFill>
                  <a:srgbClr val="00B050"/>
                </a:solidFill>
              </a:rPr>
              <a:t>simulation exercise encouraged students to be empathetic and care for the patient</a:t>
            </a:r>
          </a:p>
          <a:p>
            <a:r>
              <a:rPr lang="en-US" dirty="0">
                <a:solidFill>
                  <a:srgbClr val="00B050"/>
                </a:solidFill>
              </a:rPr>
              <a:t>some population health/health equity content could be added with regard to pathologies that affect particular groups of patients </a:t>
            </a:r>
          </a:p>
          <a:p>
            <a:r>
              <a:rPr lang="en-US" dirty="0">
                <a:solidFill>
                  <a:srgbClr val="00B050"/>
                </a:solidFill>
              </a:rPr>
              <a:t>a patient presentation would be a good addition to the course if it could be arranged</a:t>
            </a:r>
          </a:p>
        </p:txBody>
      </p:sp>
      <p:sp>
        <p:nvSpPr>
          <p:cNvPr id="4" name="Title 3"/>
          <p:cNvSpPr>
            <a:spLocks noGrp="1"/>
          </p:cNvSpPr>
          <p:nvPr>
            <p:ph type="title"/>
          </p:nvPr>
        </p:nvSpPr>
        <p:spPr/>
        <p:txBody>
          <a:bodyPr/>
          <a:lstStyle/>
          <a:p>
            <a:r>
              <a:rPr lang="en-US" dirty="0">
                <a:solidFill>
                  <a:schemeClr val="bg1"/>
                </a:solidFill>
              </a:rPr>
              <a:t>Health and Values Content </a:t>
            </a:r>
            <a:endParaRPr lang="en-US" dirty="0"/>
          </a:p>
        </p:txBody>
      </p:sp>
    </p:spTree>
    <p:extLst>
      <p:ext uri="{BB962C8B-B14F-4D97-AF65-F5344CB8AC3E}">
        <p14:creationId xmlns:p14="http://schemas.microsoft.com/office/powerpoint/2010/main" val="1256980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457200" y="1016000"/>
            <a:ext cx="8229600" cy="5592619"/>
          </a:xfrm>
        </p:spPr>
        <p:txBody>
          <a:bodyPr>
            <a:noAutofit/>
          </a:bodyPr>
          <a:lstStyle/>
          <a:p>
            <a:pPr marL="0" indent="0">
              <a:buNone/>
            </a:pPr>
            <a:r>
              <a:rPr lang="en-US" sz="1800" b="1" i="1" dirty="0">
                <a:solidFill>
                  <a:srgbClr val="0070C0"/>
                </a:solidFill>
              </a:rPr>
              <a:t>Medical Science</a:t>
            </a:r>
            <a:endParaRPr lang="en-US" sz="1800" dirty="0"/>
          </a:p>
          <a:p>
            <a:pPr>
              <a:buFont typeface="+mj-lt"/>
              <a:buAutoNum type="arabicPeriod"/>
            </a:pPr>
            <a:r>
              <a:rPr lang="en-US" sz="1600" b="1" dirty="0"/>
              <a:t>Describe core nutrition science concepts, such as nutritional biochemistry and metabolism, digestion, endocrinology, and adverse effects of malnutrition on human health. </a:t>
            </a:r>
          </a:p>
          <a:p>
            <a:pPr>
              <a:buFont typeface="+mj-lt"/>
              <a:buAutoNum type="arabicPeriod"/>
            </a:pPr>
            <a:r>
              <a:rPr lang="en-US" sz="1600" b="1" dirty="0"/>
              <a:t>Explain the links between nutrition science and other sciences, including those of the environment, exercise, toxicology, and pharmacology.</a:t>
            </a:r>
          </a:p>
          <a:p>
            <a:pPr>
              <a:buFont typeface="+mj-lt"/>
              <a:buAutoNum type="arabicPeriod"/>
            </a:pPr>
            <a:r>
              <a:rPr lang="en-US" sz="1600" b="1" dirty="0"/>
              <a:t>Apply core nutrition science knowledge to understand and manage human health and disease through the lifespan. </a:t>
            </a:r>
            <a:endParaRPr lang="en-US" sz="1600" dirty="0"/>
          </a:p>
          <a:p>
            <a:pPr marL="0" indent="0">
              <a:buNone/>
            </a:pPr>
            <a:r>
              <a:rPr lang="en-US" sz="1800" b="1" i="1" dirty="0">
                <a:solidFill>
                  <a:srgbClr val="0070C0"/>
                </a:solidFill>
              </a:rPr>
              <a:t>Clinical Care</a:t>
            </a:r>
            <a:endParaRPr lang="en-US" sz="1800" dirty="0"/>
          </a:p>
          <a:p>
            <a:pPr>
              <a:buFont typeface="+mj-lt"/>
              <a:buAutoNum type="arabicPeriod"/>
            </a:pPr>
            <a:r>
              <a:rPr lang="en-US" sz="1600" b="1" dirty="0"/>
              <a:t>Perform a nutrition assessment and accurately measure anthropometrics.</a:t>
            </a:r>
          </a:p>
          <a:p>
            <a:pPr>
              <a:buFont typeface="+mj-lt"/>
              <a:buAutoNum type="arabicPeriod"/>
            </a:pPr>
            <a:r>
              <a:rPr lang="en-US" sz="1600" b="1" dirty="0"/>
              <a:t>Perform a complete nutritional exam to assess for presence of malnutrition.</a:t>
            </a:r>
          </a:p>
          <a:p>
            <a:pPr>
              <a:buFont typeface="+mj-lt"/>
              <a:buAutoNum type="arabicPeriod"/>
            </a:pPr>
            <a:r>
              <a:rPr lang="en-US" sz="1600" b="1" dirty="0"/>
              <a:t>Interpret, develop, and implement a nutrition plan for treatment, including nutritional additions or restrictions, culinary skill development, artificial nutrition support, and supplementation. </a:t>
            </a:r>
            <a:endParaRPr lang="en-US" sz="1600" dirty="0"/>
          </a:p>
          <a:p>
            <a:pPr marL="0" indent="0">
              <a:buNone/>
            </a:pPr>
            <a:r>
              <a:rPr lang="en-US" sz="1800" b="1" i="1" dirty="0">
                <a:solidFill>
                  <a:srgbClr val="0070C0"/>
                </a:solidFill>
              </a:rPr>
              <a:t>Population Health</a:t>
            </a:r>
          </a:p>
          <a:p>
            <a:pPr>
              <a:buFont typeface="+mj-lt"/>
              <a:buAutoNum type="arabicPeriod"/>
            </a:pPr>
            <a:r>
              <a:rPr lang="en-US" sz="1600" b="1" dirty="0"/>
              <a:t>Explain the impact of nutrition on individual and population health and disease.</a:t>
            </a:r>
          </a:p>
          <a:p>
            <a:pPr>
              <a:buFont typeface="+mj-lt"/>
              <a:buAutoNum type="arabicPeriod"/>
            </a:pPr>
            <a:r>
              <a:rPr lang="en-US" sz="1600" b="1" dirty="0"/>
              <a:t>Assess the impact of social, environmental, behavioral, economic, cultural, and personal factors on the nutritional health of individuals, and the incidence and burden of disease in populations.</a:t>
            </a:r>
          </a:p>
          <a:p>
            <a:pPr>
              <a:buFont typeface="+mj-lt"/>
              <a:buAutoNum type="arabicPeriod"/>
            </a:pPr>
            <a:r>
              <a:rPr lang="en-US" sz="1600" b="1" dirty="0"/>
              <a:t>Explain and exemplify the physician’s role for promoting nutrition in public health. </a:t>
            </a:r>
            <a:endParaRPr lang="en-US" sz="1600" b="1" i="1" dirty="0"/>
          </a:p>
          <a:p>
            <a:pPr marL="0" indent="0">
              <a:buNone/>
            </a:pPr>
            <a:endParaRPr lang="en-US" sz="1600" dirty="0"/>
          </a:p>
          <a:p>
            <a:pPr marL="0" lvl="0" indent="0">
              <a:buNone/>
            </a:pPr>
            <a:r>
              <a:rPr lang="en-US" b="1" dirty="0"/>
              <a:t> </a:t>
            </a:r>
          </a:p>
          <a:p>
            <a:pPr marL="0" lvl="0" indent="0">
              <a:buNone/>
            </a:pPr>
            <a:endParaRPr lang="en-US" dirty="0"/>
          </a:p>
        </p:txBody>
      </p:sp>
      <p:sp>
        <p:nvSpPr>
          <p:cNvPr id="2" name="Title 1"/>
          <p:cNvSpPr>
            <a:spLocks noGrp="1"/>
          </p:cNvSpPr>
          <p:nvPr>
            <p:ph type="title"/>
          </p:nvPr>
        </p:nvSpPr>
        <p:spPr/>
        <p:txBody>
          <a:bodyPr>
            <a:normAutofit/>
          </a:bodyPr>
          <a:lstStyle/>
          <a:p>
            <a:r>
              <a:rPr lang="en-US" dirty="0"/>
              <a:t>Nutrition Objectives</a:t>
            </a:r>
          </a:p>
        </p:txBody>
      </p:sp>
    </p:spTree>
    <p:extLst>
      <p:ext uri="{BB962C8B-B14F-4D97-AF65-F5344CB8AC3E}">
        <p14:creationId xmlns:p14="http://schemas.microsoft.com/office/powerpoint/2010/main" val="1716430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4294967295"/>
          </p:nvPr>
        </p:nvSpPr>
        <p:spPr>
          <a:xfrm>
            <a:off x="431800" y="508000"/>
            <a:ext cx="8229600" cy="6007100"/>
          </a:xfrm>
        </p:spPr>
        <p:txBody>
          <a:bodyPr>
            <a:noAutofit/>
          </a:bodyPr>
          <a:lstStyle/>
          <a:p>
            <a:pPr marL="0" indent="0">
              <a:buNone/>
            </a:pPr>
            <a:r>
              <a:rPr lang="en-US" sz="1800" b="1" i="1" dirty="0">
                <a:solidFill>
                  <a:srgbClr val="0070C0"/>
                </a:solidFill>
              </a:rPr>
              <a:t>Communication Skills</a:t>
            </a:r>
            <a:r>
              <a:rPr lang="en-US" sz="1800" b="1" i="1" dirty="0"/>
              <a:t> </a:t>
            </a:r>
          </a:p>
          <a:p>
            <a:pPr>
              <a:buFont typeface="+mj-lt"/>
              <a:buAutoNum type="arabicPeriod"/>
            </a:pPr>
            <a:r>
              <a:rPr lang="en-US" sz="1400" b="1" dirty="0"/>
              <a:t>Demonstrate empathy for individuals’ concerns, and be respectful of others’ perspectives and personal, cultural, and religious dietary restrictions and beliefs, and communicate nutrition advice respectfully and without judgment. </a:t>
            </a:r>
          </a:p>
          <a:p>
            <a:pPr>
              <a:buFont typeface="+mj-lt"/>
              <a:buAutoNum type="arabicPeriod"/>
            </a:pPr>
            <a:r>
              <a:rPr lang="en-US" sz="1400" b="1" dirty="0"/>
              <a:t>Promote positive behavioral change through nutrition-specific motivational interviewing and cognitive behavioral therapy.</a:t>
            </a:r>
          </a:p>
          <a:p>
            <a:pPr>
              <a:buFont typeface="+mj-lt"/>
              <a:buAutoNum type="arabicPeriod"/>
            </a:pPr>
            <a:r>
              <a:rPr lang="en-US" sz="1400" b="1" dirty="0"/>
              <a:t>Translate nutrition science concepts in to useful information to educate patients, families, peers, and others.</a:t>
            </a:r>
          </a:p>
          <a:p>
            <a:pPr marL="0" indent="0">
              <a:buNone/>
            </a:pPr>
            <a:r>
              <a:rPr lang="en-US" sz="1800" b="1" i="1" dirty="0">
                <a:solidFill>
                  <a:srgbClr val="0070C0"/>
                </a:solidFill>
              </a:rPr>
              <a:t>Personal, Professional, and Leadership Development </a:t>
            </a:r>
          </a:p>
          <a:p>
            <a:pPr>
              <a:buFont typeface="+mj-lt"/>
              <a:buAutoNum type="arabicPeriod"/>
            </a:pPr>
            <a:r>
              <a:rPr lang="en-US" sz="1400" b="1" dirty="0"/>
              <a:t>Engage in lifelong learning to improve one’s performance in the application of nutrition science.</a:t>
            </a:r>
          </a:p>
          <a:p>
            <a:pPr>
              <a:buFont typeface="+mj-lt"/>
              <a:buAutoNum type="arabicPeriod"/>
            </a:pPr>
            <a:r>
              <a:rPr lang="en-US" sz="1400" b="1" dirty="0"/>
              <a:t>Apply nutrition science and culinary competency to enhance resiliency and physician self-care.</a:t>
            </a:r>
          </a:p>
          <a:p>
            <a:pPr>
              <a:buFont typeface="+mj-lt"/>
              <a:buAutoNum type="arabicPeriod"/>
            </a:pPr>
            <a:r>
              <a:rPr lang="en-US" sz="1400" b="1" dirty="0"/>
              <a:t>Advocate for environments that promote healthy nutritional lifestyles in the community, while removing any existing barriers. </a:t>
            </a:r>
            <a:endParaRPr lang="en-US" sz="1400" dirty="0"/>
          </a:p>
          <a:p>
            <a:pPr marL="0" indent="0">
              <a:buNone/>
            </a:pPr>
            <a:r>
              <a:rPr lang="en-US" sz="1800" b="1" i="1" dirty="0">
                <a:solidFill>
                  <a:srgbClr val="0070C0"/>
                </a:solidFill>
              </a:rPr>
              <a:t>Evaluation and Improvement</a:t>
            </a:r>
          </a:p>
          <a:p>
            <a:pPr>
              <a:buFont typeface="+mj-lt"/>
              <a:buAutoNum type="arabicPeriod"/>
            </a:pPr>
            <a:r>
              <a:rPr lang="en-US" sz="1400" b="1" dirty="0"/>
              <a:t>Identify and utilize healthcare and community resources to provide nutrition care and improve patient outcomes and patient satisfaction.</a:t>
            </a:r>
          </a:p>
          <a:p>
            <a:pPr>
              <a:buFont typeface="+mj-lt"/>
              <a:buAutoNum type="arabicPeriod"/>
            </a:pPr>
            <a:r>
              <a:rPr lang="en-US" sz="1400" b="1" dirty="0"/>
              <a:t>Identify credible, evidence-based sources of nutrition information and apply knowledge gained from the literature to clinical care, teaching, research, and population health. </a:t>
            </a:r>
            <a:endParaRPr lang="en-US" sz="1400" dirty="0"/>
          </a:p>
          <a:p>
            <a:pPr marL="0" indent="0">
              <a:buNone/>
            </a:pPr>
            <a:r>
              <a:rPr lang="en-US" sz="1800" b="1" i="1" dirty="0">
                <a:solidFill>
                  <a:srgbClr val="0070C0"/>
                </a:solidFill>
              </a:rPr>
              <a:t>Collaboration and Teamwork</a:t>
            </a:r>
          </a:p>
          <a:p>
            <a:pPr>
              <a:buFont typeface="+mj-lt"/>
              <a:buAutoNum type="arabicPeriod"/>
            </a:pPr>
            <a:r>
              <a:rPr lang="en-US" sz="1400" b="1" dirty="0"/>
              <a:t>Recognize and capitalize on different roles and strengths of team members, including the clinical dietitian, to develop and address shared goals, and foster a working relationship with all team members built on mutual respect and trust. </a:t>
            </a:r>
          </a:p>
          <a:p>
            <a:pPr>
              <a:buFont typeface="+mj-lt"/>
              <a:buAutoNum type="arabicPeriod"/>
            </a:pPr>
            <a:r>
              <a:rPr lang="en-US" sz="1400" b="1" dirty="0"/>
              <a:t>Demonstrate the ability to share and allocate responsibilities among team members. </a:t>
            </a:r>
            <a:endParaRPr lang="en-US" sz="1400" dirty="0"/>
          </a:p>
          <a:p>
            <a:pPr marL="0" indent="0">
              <a:buNone/>
            </a:pPr>
            <a:endParaRPr lang="en-US" sz="1600" dirty="0"/>
          </a:p>
          <a:p>
            <a:pPr marL="0" lvl="0" indent="0">
              <a:buNone/>
            </a:pPr>
            <a:endParaRPr lang="en-US" b="1" dirty="0"/>
          </a:p>
          <a:p>
            <a:pPr marL="0" lvl="0" indent="0">
              <a:buNone/>
            </a:pPr>
            <a:endParaRPr lang="en-US" dirty="0"/>
          </a:p>
        </p:txBody>
      </p:sp>
    </p:spTree>
    <p:extLst>
      <p:ext uri="{BB962C8B-B14F-4D97-AF65-F5344CB8AC3E}">
        <p14:creationId xmlns:p14="http://schemas.microsoft.com/office/powerpoint/2010/main" val="2015879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83547"/>
            <a:ext cx="8518712" cy="5151121"/>
          </a:xfrm>
        </p:spPr>
        <p:txBody>
          <a:bodyPr/>
          <a:lstStyle/>
          <a:p>
            <a:pPr marL="0" indent="0">
              <a:buNone/>
            </a:pPr>
            <a:r>
              <a:rPr lang="en-US" dirty="0"/>
              <a:t>What Nutrition content is presented in the course? </a:t>
            </a:r>
          </a:p>
          <a:p>
            <a:r>
              <a:rPr lang="en-US" sz="2400" dirty="0">
                <a:solidFill>
                  <a:srgbClr val="00B050"/>
                </a:solidFill>
              </a:rPr>
              <a:t>Electrolytes involved in cardiac physiology / electrophysiology </a:t>
            </a:r>
          </a:p>
          <a:p>
            <a:r>
              <a:rPr lang="en-US" sz="2400" dirty="0">
                <a:solidFill>
                  <a:srgbClr val="00B050"/>
                </a:solidFill>
              </a:rPr>
              <a:t>Fluid and Nutrient capillary transport </a:t>
            </a:r>
          </a:p>
          <a:p>
            <a:r>
              <a:rPr lang="en-US" sz="2400" dirty="0">
                <a:solidFill>
                  <a:srgbClr val="00B050"/>
                </a:solidFill>
              </a:rPr>
              <a:t>Microcirculation changes in the presence of malnutrition</a:t>
            </a:r>
          </a:p>
          <a:p>
            <a:r>
              <a:rPr lang="en-US" sz="2400" dirty="0">
                <a:solidFill>
                  <a:srgbClr val="00B050"/>
                </a:solidFill>
              </a:rPr>
              <a:t>Hydration and </a:t>
            </a:r>
            <a:r>
              <a:rPr lang="en-US" sz="2400" dirty="0" err="1">
                <a:solidFill>
                  <a:srgbClr val="00B050"/>
                </a:solidFill>
              </a:rPr>
              <a:t>orthostasis</a:t>
            </a:r>
            <a:r>
              <a:rPr lang="en-US" sz="2400" dirty="0">
                <a:solidFill>
                  <a:srgbClr val="00B050"/>
                </a:solidFill>
              </a:rPr>
              <a:t>  </a:t>
            </a:r>
          </a:p>
          <a:p>
            <a:pPr marL="0" indent="0">
              <a:buNone/>
            </a:pPr>
            <a:endParaRPr lang="en-US" sz="800" dirty="0">
              <a:solidFill>
                <a:srgbClr val="00B050"/>
              </a:solidFill>
            </a:endParaRPr>
          </a:p>
          <a:p>
            <a:pPr marL="0" indent="0">
              <a:buNone/>
            </a:pPr>
            <a:r>
              <a:rPr lang="en-US" dirty="0"/>
              <a:t>Are Nutrition topics noted in the course and session objectives?</a:t>
            </a:r>
          </a:p>
          <a:p>
            <a:r>
              <a:rPr lang="en-US" sz="2200" dirty="0">
                <a:solidFill>
                  <a:srgbClr val="00B050"/>
                </a:solidFill>
              </a:rPr>
              <a:t>Sessions 2 &amp; 4: Ca, ionic channels, other electrolytes (map to N-NMS.1, 2) </a:t>
            </a:r>
          </a:p>
          <a:p>
            <a:r>
              <a:rPr lang="en-US" sz="2200" dirty="0">
                <a:solidFill>
                  <a:srgbClr val="00B050"/>
                </a:solidFill>
              </a:rPr>
              <a:t>Session 8: objectives 2,4,6 (map to N-NMS.1, 2)</a:t>
            </a:r>
          </a:p>
          <a:p>
            <a:r>
              <a:rPr lang="en-US" sz="2200" dirty="0">
                <a:solidFill>
                  <a:srgbClr val="00B050"/>
                </a:solidFill>
              </a:rPr>
              <a:t>Session 15, objective 5 (map to N-NMS.1, 2)</a:t>
            </a:r>
          </a:p>
          <a:p>
            <a:endParaRPr lang="en-US" sz="2200" dirty="0"/>
          </a:p>
          <a:p>
            <a:pPr marL="0" indent="0">
              <a:buNone/>
            </a:pPr>
            <a:endParaRPr lang="en-US" sz="2200" dirty="0"/>
          </a:p>
          <a:p>
            <a:pPr marL="0" indent="0">
              <a:buNone/>
            </a:pPr>
            <a:endParaRPr lang="en-US" sz="2200" dirty="0"/>
          </a:p>
        </p:txBody>
      </p:sp>
      <p:sp>
        <p:nvSpPr>
          <p:cNvPr id="4" name="Title 3"/>
          <p:cNvSpPr>
            <a:spLocks noGrp="1"/>
          </p:cNvSpPr>
          <p:nvPr>
            <p:ph type="title"/>
          </p:nvPr>
        </p:nvSpPr>
        <p:spPr/>
        <p:txBody>
          <a:bodyPr/>
          <a:lstStyle/>
          <a:p>
            <a:r>
              <a:rPr lang="en-US" dirty="0">
                <a:solidFill>
                  <a:schemeClr val="bg1"/>
                </a:solidFill>
              </a:rPr>
              <a:t>Nutrition Content </a:t>
            </a:r>
            <a:endParaRPr lang="en-US" dirty="0"/>
          </a:p>
        </p:txBody>
      </p:sp>
    </p:spTree>
    <p:extLst>
      <p:ext uri="{BB962C8B-B14F-4D97-AF65-F5344CB8AC3E}">
        <p14:creationId xmlns:p14="http://schemas.microsoft.com/office/powerpoint/2010/main" val="2661279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marL="0" indent="0">
              <a:buNone/>
            </a:pPr>
            <a:r>
              <a:rPr lang="en-US" dirty="0"/>
              <a:t>Student comments regarding nutrition content </a:t>
            </a:r>
          </a:p>
          <a:p>
            <a:r>
              <a:rPr lang="en-US" dirty="0">
                <a:solidFill>
                  <a:srgbClr val="00B050"/>
                </a:solidFill>
              </a:rPr>
              <a:t>The students did not identify any nutrition content</a:t>
            </a:r>
          </a:p>
        </p:txBody>
      </p:sp>
      <p:sp>
        <p:nvSpPr>
          <p:cNvPr id="4" name="Title 3"/>
          <p:cNvSpPr>
            <a:spLocks noGrp="1"/>
          </p:cNvSpPr>
          <p:nvPr>
            <p:ph type="title"/>
          </p:nvPr>
        </p:nvSpPr>
        <p:spPr/>
        <p:txBody>
          <a:bodyPr/>
          <a:lstStyle/>
          <a:p>
            <a:r>
              <a:rPr lang="en-US" dirty="0">
                <a:solidFill>
                  <a:schemeClr val="bg1"/>
                </a:solidFill>
              </a:rPr>
              <a:t>Nutrition Content </a:t>
            </a:r>
            <a:endParaRPr lang="en-US" dirty="0"/>
          </a:p>
        </p:txBody>
      </p:sp>
    </p:spTree>
    <p:extLst>
      <p:ext uri="{BB962C8B-B14F-4D97-AF65-F5344CB8AC3E}">
        <p14:creationId xmlns:p14="http://schemas.microsoft.com/office/powerpoint/2010/main" val="1957281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solidFill>
                  <a:srgbClr val="FDF177"/>
                </a:solidFill>
              </a:rPr>
              <a:t>Summary regarding Objectives</a:t>
            </a:r>
          </a:p>
        </p:txBody>
      </p:sp>
      <p:sp>
        <p:nvSpPr>
          <p:cNvPr id="4" name="Text Placeholder 3"/>
          <p:cNvSpPr>
            <a:spLocks noGrp="1"/>
          </p:cNvSpPr>
          <p:nvPr>
            <p:ph type="body" idx="1"/>
          </p:nvPr>
        </p:nvSpPr>
        <p:spPr/>
        <p:txBody>
          <a:bodyPr/>
          <a:lstStyle/>
          <a:p>
            <a:r>
              <a:rPr lang="en-US" dirty="0"/>
              <a:t>Course objectives are appropriate but need to be available on Canvas</a:t>
            </a:r>
          </a:p>
          <a:p>
            <a:r>
              <a:rPr lang="en-US" dirty="0"/>
              <a:t>There is room for improvement with regard to incorporating/and or clarifying Health and Values and Nutrition information into the course</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769867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a:t>Lecture 16 hrs. (63%)</a:t>
            </a:r>
          </a:p>
          <a:p>
            <a:r>
              <a:rPr lang="en-US" dirty="0"/>
              <a:t>Discussion, Small Group 4 hrs. (16%)</a:t>
            </a:r>
          </a:p>
          <a:p>
            <a:r>
              <a:rPr lang="en-US" dirty="0"/>
              <a:t>Discussion, Large Group 2 hrs. (8%)</a:t>
            </a:r>
          </a:p>
          <a:p>
            <a:r>
              <a:rPr lang="en-US" dirty="0"/>
              <a:t>Simulation 0.5 hrs. (2%)</a:t>
            </a:r>
          </a:p>
          <a:p>
            <a:r>
              <a:rPr lang="en-US" dirty="0"/>
              <a:t>Assessment 2.5 hrs. (10%)</a:t>
            </a:r>
          </a:p>
          <a:p>
            <a:pPr marL="0" indent="0">
              <a:buNone/>
            </a:pPr>
            <a:endParaRPr lang="en-US" dirty="0"/>
          </a:p>
          <a:p>
            <a:pPr marL="0" indent="0">
              <a:buNone/>
            </a:pPr>
            <a:endParaRPr lang="en-US" dirty="0"/>
          </a:p>
          <a:p>
            <a:pPr marL="0" indent="0">
              <a:buNone/>
            </a:pPr>
            <a:r>
              <a:rPr lang="en-US" dirty="0"/>
              <a:t>Numerous optional review sessions were offered to help students that were having difficulty.</a:t>
            </a:r>
          </a:p>
          <a:p>
            <a:endParaRPr lang="en-US" dirty="0"/>
          </a:p>
          <a:p>
            <a:pPr marL="0" indent="0">
              <a:buNone/>
            </a:pPr>
            <a:endParaRPr lang="en-US" dirty="0"/>
          </a:p>
          <a:p>
            <a:pPr marL="0" indent="0">
              <a:buNone/>
            </a:pPr>
            <a:endParaRPr lang="en-US" dirty="0"/>
          </a:p>
          <a:p>
            <a:pPr marL="0" indent="0">
              <a:buNone/>
            </a:pPr>
            <a:endParaRPr lang="en-US" sz="2400" dirty="0"/>
          </a:p>
        </p:txBody>
      </p:sp>
      <p:sp>
        <p:nvSpPr>
          <p:cNvPr id="4" name="Title 3"/>
          <p:cNvSpPr>
            <a:spLocks noGrp="1"/>
          </p:cNvSpPr>
          <p:nvPr>
            <p:ph type="title"/>
          </p:nvPr>
        </p:nvSpPr>
        <p:spPr/>
        <p:txBody>
          <a:bodyPr/>
          <a:lstStyle/>
          <a:p>
            <a:r>
              <a:rPr lang="en-US" dirty="0">
                <a:solidFill>
                  <a:schemeClr val="bg1"/>
                </a:solidFill>
              </a:rPr>
              <a:t>Course Learning Opportunities</a:t>
            </a:r>
            <a:endParaRPr lang="en-US" dirty="0"/>
          </a:p>
        </p:txBody>
      </p:sp>
    </p:spTree>
    <p:extLst>
      <p:ext uri="{BB962C8B-B14F-4D97-AF65-F5344CB8AC3E}">
        <p14:creationId xmlns:p14="http://schemas.microsoft.com/office/powerpoint/2010/main" val="1972507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solidFill>
                  <a:srgbClr val="FDF177"/>
                </a:solidFill>
              </a:rPr>
              <a:t>Summary regarding Pedagogy</a:t>
            </a:r>
          </a:p>
        </p:txBody>
      </p:sp>
      <p:sp>
        <p:nvSpPr>
          <p:cNvPr id="4" name="Text Placeholder 3"/>
          <p:cNvSpPr>
            <a:spLocks noGrp="1"/>
          </p:cNvSpPr>
          <p:nvPr>
            <p:ph type="body" idx="1"/>
          </p:nvPr>
        </p:nvSpPr>
        <p:spPr/>
        <p:txBody>
          <a:bodyPr/>
          <a:lstStyle/>
          <a:p>
            <a:r>
              <a:rPr lang="en-US" dirty="0"/>
              <a:t>Percentage of lecture hours is higher than recommended by the MEC (40-50% of course hours)</a:t>
            </a:r>
          </a:p>
          <a:p>
            <a:r>
              <a:rPr lang="en-US" dirty="0"/>
              <a:t>The simulation session is novel and allows students to apply their knowledge in a clinical setting</a:t>
            </a:r>
          </a:p>
          <a:p>
            <a:r>
              <a:rPr lang="en-US" dirty="0"/>
              <a:t>Dr. </a:t>
            </a:r>
            <a:r>
              <a:rPr lang="en-US" dirty="0" err="1"/>
              <a:t>Butterly</a:t>
            </a:r>
            <a:r>
              <a:rPr lang="en-US" dirty="0"/>
              <a:t> offered numerous optional review sessions that were appreciated by students</a:t>
            </a:r>
          </a:p>
        </p:txBody>
      </p:sp>
    </p:spTree>
    <p:extLst>
      <p:ext uri="{BB962C8B-B14F-4D97-AF65-F5344CB8AC3E}">
        <p14:creationId xmlns:p14="http://schemas.microsoft.com/office/powerpoint/2010/main" val="1402203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a:t>2 Written Quizzes (50% of course grade)</a:t>
            </a:r>
            <a:endParaRPr lang="en-US" sz="1200" dirty="0"/>
          </a:p>
          <a:p>
            <a:r>
              <a:rPr lang="en-US" dirty="0"/>
              <a:t>Final Exam (50% of course grade)</a:t>
            </a:r>
            <a:endParaRPr lang="en-US" sz="1200" dirty="0"/>
          </a:p>
          <a:p>
            <a:pPr marL="0" indent="0">
              <a:buNone/>
            </a:pPr>
            <a:endParaRPr lang="en-US" dirty="0"/>
          </a:p>
          <a:p>
            <a:pPr marL="0" indent="0">
              <a:buNone/>
            </a:pPr>
            <a:endParaRPr lang="en-US" dirty="0"/>
          </a:p>
          <a:p>
            <a:pPr marL="0" indent="0">
              <a:buNone/>
            </a:pPr>
            <a:r>
              <a:rPr lang="en-US" dirty="0"/>
              <a:t>Note: There is no assessment policy on Canvas</a:t>
            </a:r>
          </a:p>
          <a:p>
            <a:pPr marL="0" indent="0">
              <a:buNone/>
            </a:pPr>
            <a:endParaRPr lang="en-US" dirty="0"/>
          </a:p>
        </p:txBody>
      </p:sp>
      <p:sp>
        <p:nvSpPr>
          <p:cNvPr id="2" name="Title 1"/>
          <p:cNvSpPr>
            <a:spLocks noGrp="1"/>
          </p:cNvSpPr>
          <p:nvPr>
            <p:ph type="title"/>
          </p:nvPr>
        </p:nvSpPr>
        <p:spPr/>
        <p:txBody>
          <a:bodyPr/>
          <a:lstStyle/>
          <a:p>
            <a:pPr algn="ctr"/>
            <a:r>
              <a:rPr lang="en-US" dirty="0">
                <a:solidFill>
                  <a:schemeClr val="bg1"/>
                </a:solidFill>
              </a:rPr>
              <a:t>Assessment</a:t>
            </a:r>
          </a:p>
        </p:txBody>
      </p:sp>
    </p:spTree>
    <p:extLst>
      <p:ext uri="{BB962C8B-B14F-4D97-AF65-F5344CB8AC3E}">
        <p14:creationId xmlns:p14="http://schemas.microsoft.com/office/powerpoint/2010/main" val="1893764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a:t>The first 8 objectives in the course are knowledge based and are assessed by quizzes and exams.</a:t>
            </a:r>
          </a:p>
          <a:p>
            <a:r>
              <a:rPr lang="en-US" dirty="0"/>
              <a:t>Objective 9 relates to the ability to discuss the impact of cardiorespiratory disease on patient well-being. [Not formally assessed]</a:t>
            </a:r>
            <a:endParaRPr lang="en-US" dirty="0">
              <a:solidFill>
                <a:srgbClr val="FF0000"/>
              </a:solidFill>
            </a:endParaRPr>
          </a:p>
          <a:p>
            <a:r>
              <a:rPr lang="en-US" dirty="0"/>
              <a:t>Objective 10 involves communication skills; these skills are assessed during discussion of sim session</a:t>
            </a:r>
          </a:p>
          <a:p>
            <a:r>
              <a:rPr lang="en-US" dirty="0"/>
              <a:t>Objective 11 involves professional attributes (punctuality, engagement, etc.); assessed by taking attendance at mandatory sessions, otherwise not formally assessed since there are only 2 small groups</a:t>
            </a:r>
          </a:p>
        </p:txBody>
      </p:sp>
      <p:sp>
        <p:nvSpPr>
          <p:cNvPr id="4" name="Title 3"/>
          <p:cNvSpPr>
            <a:spLocks noGrp="1"/>
          </p:cNvSpPr>
          <p:nvPr>
            <p:ph type="title"/>
          </p:nvPr>
        </p:nvSpPr>
        <p:spPr/>
        <p:txBody>
          <a:bodyPr/>
          <a:lstStyle/>
          <a:p>
            <a:r>
              <a:rPr lang="en-US" dirty="0">
                <a:solidFill>
                  <a:schemeClr val="bg1"/>
                </a:solidFill>
              </a:rPr>
              <a:t>Assessment for Course Objectives</a:t>
            </a:r>
            <a:endParaRPr lang="en-US" dirty="0"/>
          </a:p>
        </p:txBody>
      </p:sp>
    </p:spTree>
    <p:extLst>
      <p:ext uri="{BB962C8B-B14F-4D97-AF65-F5344CB8AC3E}">
        <p14:creationId xmlns:p14="http://schemas.microsoft.com/office/powerpoint/2010/main" val="605159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a:t>New course director, thus “action plan” summarizes Dr. </a:t>
            </a:r>
            <a:r>
              <a:rPr lang="en-US" dirty="0" err="1"/>
              <a:t>Butterly’s</a:t>
            </a:r>
            <a:r>
              <a:rPr lang="en-US" dirty="0"/>
              <a:t> plans for the course:</a:t>
            </a:r>
          </a:p>
          <a:p>
            <a:pPr lvl="1"/>
            <a:r>
              <a:rPr lang="en-US" dirty="0"/>
              <a:t>Review the syllabus and lectures from 2015, the MEC’s recommendations for improvement, and the student evaluations </a:t>
            </a:r>
            <a:r>
              <a:rPr lang="en-US" dirty="0">
                <a:solidFill>
                  <a:srgbClr val="30D504"/>
                </a:solidFill>
                <a:latin typeface="Zapf Dingbats"/>
                <a:ea typeface="Zapf Dingbats"/>
                <a:cs typeface="Zapf Dingbats"/>
                <a:sym typeface="Zapf Dingbats"/>
              </a:rPr>
              <a:t>✓</a:t>
            </a:r>
            <a:endParaRPr lang="en-US" dirty="0"/>
          </a:p>
          <a:p>
            <a:pPr lvl="1"/>
            <a:r>
              <a:rPr lang="en-US" dirty="0"/>
              <a:t>Meet with the former course directors and the Chair of Medical Education to discuss the course </a:t>
            </a:r>
            <a:r>
              <a:rPr lang="en-US" dirty="0">
                <a:solidFill>
                  <a:srgbClr val="30D504"/>
                </a:solidFill>
                <a:latin typeface="Zapf Dingbats"/>
                <a:ea typeface="Zapf Dingbats"/>
                <a:cs typeface="Zapf Dingbats"/>
                <a:sym typeface="Zapf Dingbats"/>
              </a:rPr>
              <a:t>✓</a:t>
            </a:r>
            <a:endParaRPr lang="en-US" dirty="0"/>
          </a:p>
          <a:p>
            <a:pPr lvl="1"/>
            <a:r>
              <a:rPr lang="en-US" dirty="0"/>
              <a:t>Meet with the renal physiology course directors to coordinate the discussion of blood pressure and hypertension </a:t>
            </a:r>
            <a:r>
              <a:rPr lang="en-US" dirty="0">
                <a:solidFill>
                  <a:srgbClr val="30D504"/>
                </a:solidFill>
                <a:latin typeface="Zapf Dingbats"/>
                <a:ea typeface="Zapf Dingbats"/>
                <a:cs typeface="Zapf Dingbats"/>
                <a:sym typeface="Zapf Dingbats"/>
              </a:rPr>
              <a:t>✓</a:t>
            </a:r>
            <a:endParaRPr lang="en-US" dirty="0"/>
          </a:p>
        </p:txBody>
      </p:sp>
      <p:sp>
        <p:nvSpPr>
          <p:cNvPr id="2" name="Title 1"/>
          <p:cNvSpPr>
            <a:spLocks noGrp="1"/>
          </p:cNvSpPr>
          <p:nvPr>
            <p:ph type="title"/>
          </p:nvPr>
        </p:nvSpPr>
        <p:spPr/>
        <p:txBody>
          <a:bodyPr/>
          <a:lstStyle/>
          <a:p>
            <a:pPr algn="ctr"/>
            <a:r>
              <a:rPr lang="en-US" dirty="0">
                <a:solidFill>
                  <a:schemeClr val="bg1"/>
                </a:solidFill>
              </a:rPr>
              <a:t>Action Plan from Prior Review</a:t>
            </a:r>
          </a:p>
        </p:txBody>
      </p:sp>
    </p:spTree>
    <p:extLst>
      <p:ext uri="{BB962C8B-B14F-4D97-AF65-F5344CB8AC3E}">
        <p14:creationId xmlns:p14="http://schemas.microsoft.com/office/powerpoint/2010/main" val="1360591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solidFill>
                  <a:srgbClr val="FDF177"/>
                </a:solidFill>
              </a:rPr>
              <a:t>Summary regarding Assessment</a:t>
            </a:r>
          </a:p>
        </p:txBody>
      </p:sp>
      <p:sp>
        <p:nvSpPr>
          <p:cNvPr id="5" name="Text Placeholder 4"/>
          <p:cNvSpPr>
            <a:spLocks noGrp="1"/>
          </p:cNvSpPr>
          <p:nvPr>
            <p:ph type="body" idx="1"/>
          </p:nvPr>
        </p:nvSpPr>
        <p:spPr/>
        <p:txBody>
          <a:bodyPr/>
          <a:lstStyle/>
          <a:p>
            <a:r>
              <a:rPr lang="en-US" dirty="0"/>
              <a:t>A clear grading policy needs to be posted on Canvas</a:t>
            </a:r>
          </a:p>
          <a:p>
            <a:r>
              <a:rPr lang="en-US" dirty="0"/>
              <a:t>The addition of some “low stakes” assessment activities, e.g. readiness quizzes, to provide formative feedback would be beneficial to students</a:t>
            </a:r>
          </a:p>
          <a:p>
            <a:r>
              <a:rPr lang="en-US" dirty="0"/>
              <a:t>It is currently not practical for small group leaders to provide feedback about participation, team skills, etc. since there are only two small group sessions</a:t>
            </a:r>
          </a:p>
          <a:p>
            <a:endParaRPr lang="en-US" dirty="0"/>
          </a:p>
        </p:txBody>
      </p:sp>
    </p:spTree>
    <p:extLst>
      <p:ext uri="{BB962C8B-B14F-4D97-AF65-F5344CB8AC3E}">
        <p14:creationId xmlns:p14="http://schemas.microsoft.com/office/powerpoint/2010/main" val="6722346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3358DD2-063F-2941-9FC1-3E3785286D0A}"/>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3147419"/>
            <a:ext cx="9144000" cy="1506338"/>
          </a:xfrm>
          <a:prstGeom prst="rect">
            <a:avLst/>
          </a:prstGeom>
        </p:spPr>
      </p:pic>
      <p:sp>
        <p:nvSpPr>
          <p:cNvPr id="3" name="Text Placeholder 2"/>
          <p:cNvSpPr>
            <a:spLocks noGrp="1"/>
          </p:cNvSpPr>
          <p:nvPr>
            <p:ph type="body" idx="1"/>
          </p:nvPr>
        </p:nvSpPr>
        <p:spPr>
          <a:xfrm>
            <a:off x="193963" y="1283545"/>
            <a:ext cx="8783781" cy="5151121"/>
          </a:xfrm>
        </p:spPr>
        <p:txBody>
          <a:bodyPr/>
          <a:lstStyle/>
          <a:p>
            <a:pPr marL="0" indent="0">
              <a:buNone/>
            </a:pPr>
            <a:r>
              <a:rPr lang="en-US" dirty="0"/>
              <a:t>How well did your study of the following sciences basic to medicine prepare you for clinical clerkships and electives?</a:t>
            </a:r>
          </a:p>
        </p:txBody>
      </p:sp>
      <p:sp>
        <p:nvSpPr>
          <p:cNvPr id="2" name="Title 1"/>
          <p:cNvSpPr>
            <a:spLocks noGrp="1"/>
          </p:cNvSpPr>
          <p:nvPr>
            <p:ph type="title"/>
          </p:nvPr>
        </p:nvSpPr>
        <p:spPr/>
        <p:txBody>
          <a:bodyPr/>
          <a:lstStyle/>
          <a:p>
            <a:pPr algn="ctr"/>
            <a:r>
              <a:rPr lang="en-US" sz="3500" dirty="0">
                <a:solidFill>
                  <a:schemeClr val="bg1"/>
                </a:solidFill>
              </a:rPr>
              <a:t>Measures of Quality – Graduation Questionnaire</a:t>
            </a:r>
          </a:p>
        </p:txBody>
      </p:sp>
      <p:sp>
        <p:nvSpPr>
          <p:cNvPr id="6" name="TextBox 5"/>
          <p:cNvSpPr txBox="1"/>
          <p:nvPr/>
        </p:nvSpPr>
        <p:spPr>
          <a:xfrm>
            <a:off x="0" y="6217134"/>
            <a:ext cx="5701241" cy="461665"/>
          </a:xfrm>
          <a:prstGeom prst="rect">
            <a:avLst/>
          </a:prstGeom>
          <a:noFill/>
        </p:spPr>
        <p:txBody>
          <a:bodyPr wrap="none" rtlCol="0">
            <a:spAutoFit/>
          </a:bodyPr>
          <a:lstStyle/>
          <a:p>
            <a:r>
              <a:rPr lang="en-US" sz="2400" i="1" dirty="0"/>
              <a:t>Data from AAMC Graduation Questionnaire</a:t>
            </a:r>
          </a:p>
        </p:txBody>
      </p:sp>
      <p:pic>
        <p:nvPicPr>
          <p:cNvPr id="7" name="Picture 6">
            <a:extLst>
              <a:ext uri="{FF2B5EF4-FFF2-40B4-BE49-F238E27FC236}">
                <a16:creationId xmlns:a16="http://schemas.microsoft.com/office/drawing/2014/main" id="{D5045A90-D797-9644-9262-A3CFD4D3193A}"/>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0" y="2809007"/>
            <a:ext cx="9144000" cy="371522"/>
          </a:xfrm>
          <a:prstGeom prst="rect">
            <a:avLst/>
          </a:prstGeom>
        </p:spPr>
      </p:pic>
      <p:sp>
        <p:nvSpPr>
          <p:cNvPr id="8" name="Rectangle 7">
            <a:extLst>
              <a:ext uri="{FF2B5EF4-FFF2-40B4-BE49-F238E27FC236}">
                <a16:creationId xmlns:a16="http://schemas.microsoft.com/office/drawing/2014/main" id="{202C3AF2-C717-BC49-AF0B-37476B0D35E2}"/>
              </a:ext>
            </a:extLst>
          </p:cNvPr>
          <p:cNvSpPr/>
          <p:nvPr/>
        </p:nvSpPr>
        <p:spPr>
          <a:xfrm>
            <a:off x="0" y="3127215"/>
            <a:ext cx="1111348" cy="228249"/>
          </a:xfrm>
          <a:prstGeom prst="rect">
            <a:avLst/>
          </a:prstGeom>
          <a:solidFill>
            <a:srgbClr val="FFFF00">
              <a:alpha val="2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4877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876869661"/>
              </p:ext>
            </p:extLst>
          </p:nvPr>
        </p:nvGraphicFramePr>
        <p:xfrm>
          <a:off x="406400" y="1359037"/>
          <a:ext cx="8214659" cy="4046709"/>
        </p:xfrm>
        <a:graphic>
          <a:graphicData uri="http://schemas.openxmlformats.org/drawingml/2006/table">
            <a:tbl>
              <a:tblPr bandRow="1">
                <a:tableStyleId>{5C22544A-7EE6-4342-B048-85BDC9FD1C3A}</a:tableStyleId>
              </a:tblPr>
              <a:tblGrid>
                <a:gridCol w="3828626">
                  <a:extLst>
                    <a:ext uri="{9D8B030D-6E8A-4147-A177-3AD203B41FA5}">
                      <a16:colId xmlns:a16="http://schemas.microsoft.com/office/drawing/2014/main" val="20000"/>
                    </a:ext>
                  </a:extLst>
                </a:gridCol>
                <a:gridCol w="968952">
                  <a:extLst>
                    <a:ext uri="{9D8B030D-6E8A-4147-A177-3AD203B41FA5}">
                      <a16:colId xmlns:a16="http://schemas.microsoft.com/office/drawing/2014/main" val="20001"/>
                    </a:ext>
                  </a:extLst>
                </a:gridCol>
                <a:gridCol w="968952">
                  <a:extLst>
                    <a:ext uri="{9D8B030D-6E8A-4147-A177-3AD203B41FA5}">
                      <a16:colId xmlns:a16="http://schemas.microsoft.com/office/drawing/2014/main" val="20002"/>
                    </a:ext>
                  </a:extLst>
                </a:gridCol>
                <a:gridCol w="968952">
                  <a:extLst>
                    <a:ext uri="{9D8B030D-6E8A-4147-A177-3AD203B41FA5}">
                      <a16:colId xmlns:a16="http://schemas.microsoft.com/office/drawing/2014/main" val="20003"/>
                    </a:ext>
                  </a:extLst>
                </a:gridCol>
                <a:gridCol w="1479177">
                  <a:extLst>
                    <a:ext uri="{9D8B030D-6E8A-4147-A177-3AD203B41FA5}">
                      <a16:colId xmlns:a16="http://schemas.microsoft.com/office/drawing/2014/main" val="20004"/>
                    </a:ext>
                  </a:extLst>
                </a:gridCol>
              </a:tblGrid>
              <a:tr h="72633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b="1" dirty="0"/>
                        <a:t>TRADITIONAL CORE DISCIPLINES</a:t>
                      </a:r>
                    </a:p>
                  </a:txBody>
                  <a:tcPr anchor="b">
                    <a:noFill/>
                  </a:tcPr>
                </a:tc>
                <a:tc>
                  <a:txBody>
                    <a:bodyPr/>
                    <a:lstStyle/>
                    <a:p>
                      <a:pPr algn="ctr"/>
                      <a:r>
                        <a:rPr lang="en-US" dirty="0">
                          <a:solidFill>
                            <a:srgbClr val="FFFFFF"/>
                          </a:solidFill>
                        </a:rPr>
                        <a:t>2015*</a:t>
                      </a:r>
                      <a:endParaRPr lang="en-US" b="0" dirty="0">
                        <a:solidFill>
                          <a:srgbClr val="FFFFFF"/>
                        </a:solidFill>
                      </a:endParaRPr>
                    </a:p>
                  </a:txBody>
                  <a:tcPr anchor="ctr">
                    <a:solidFill>
                      <a:schemeClr val="accent1">
                        <a:lumMod val="90000"/>
                        <a:lumOff val="10000"/>
                      </a:schemeClr>
                    </a:solidFill>
                  </a:tcPr>
                </a:tc>
                <a:tc>
                  <a:txBody>
                    <a:bodyPr/>
                    <a:lstStyle/>
                    <a:p>
                      <a:pPr algn="ctr"/>
                      <a:r>
                        <a:rPr lang="en-US" dirty="0">
                          <a:solidFill>
                            <a:srgbClr val="FFFFFF"/>
                          </a:solidFill>
                        </a:rPr>
                        <a:t>2016*</a:t>
                      </a:r>
                      <a:endParaRPr lang="en-US" b="0" dirty="0">
                        <a:solidFill>
                          <a:srgbClr val="FFFFFF"/>
                        </a:solidFill>
                      </a:endParaRPr>
                    </a:p>
                  </a:txBody>
                  <a:tcPr anchor="ctr">
                    <a:solidFill>
                      <a:schemeClr val="accent1">
                        <a:lumMod val="90000"/>
                        <a:lumOff val="10000"/>
                      </a:schemeClr>
                    </a:solidFill>
                  </a:tcPr>
                </a:tc>
                <a:tc>
                  <a:txBody>
                    <a:bodyPr/>
                    <a:lstStyle/>
                    <a:p>
                      <a:pPr algn="ctr"/>
                      <a:r>
                        <a:rPr lang="en-US" dirty="0">
                          <a:solidFill>
                            <a:srgbClr val="FFFFFF"/>
                          </a:solidFill>
                        </a:rPr>
                        <a:t>2017*</a:t>
                      </a:r>
                      <a:endParaRPr lang="en-US" b="0" dirty="0">
                        <a:solidFill>
                          <a:srgbClr val="FFFFFF"/>
                        </a:solidFill>
                      </a:endParaRPr>
                    </a:p>
                  </a:txBody>
                  <a:tcPr anchor="ctr">
                    <a:solidFill>
                      <a:schemeClr val="accent1">
                        <a:lumMod val="90000"/>
                        <a:lumOff val="10000"/>
                      </a:schemeClr>
                    </a:solidFill>
                  </a:tcPr>
                </a:tc>
                <a:tc>
                  <a:txBody>
                    <a:bodyPr/>
                    <a:lstStyle/>
                    <a:p>
                      <a:pPr algn="ctr"/>
                      <a:r>
                        <a:rPr lang="en-US" dirty="0">
                          <a:solidFill>
                            <a:srgbClr val="FFFFFF"/>
                          </a:solidFill>
                        </a:rPr>
                        <a:t>Means 15-17</a:t>
                      </a:r>
                      <a:endParaRPr lang="en-US" b="1" dirty="0">
                        <a:solidFill>
                          <a:srgbClr val="FFFFFF"/>
                        </a:solidFill>
                      </a:endParaRPr>
                    </a:p>
                  </a:txBody>
                  <a:tcPr anchor="ctr">
                    <a:solidFill>
                      <a:schemeClr val="accent1">
                        <a:lumMod val="90000"/>
                        <a:lumOff val="10000"/>
                      </a:schemeClr>
                    </a:solidFill>
                  </a:tcPr>
                </a:tc>
                <a:extLst>
                  <a:ext uri="{0D108BD9-81ED-4DB2-BD59-A6C34878D82A}">
                    <a16:rowId xmlns:a16="http://schemas.microsoft.com/office/drawing/2014/main" val="10000"/>
                  </a:ext>
                </a:extLst>
              </a:tr>
              <a:tr h="415047">
                <a:tc>
                  <a:txBody>
                    <a:bodyPr/>
                    <a:lstStyle/>
                    <a:p>
                      <a:r>
                        <a:rPr lang="en-US" dirty="0"/>
                        <a:t>Biochemistry</a:t>
                      </a:r>
                    </a:p>
                  </a:txBody>
                  <a:tcPr anchor="ctr"/>
                </a:tc>
                <a:tc>
                  <a:txBody>
                    <a:bodyPr/>
                    <a:lstStyle/>
                    <a:p>
                      <a:pPr algn="ctr"/>
                      <a:r>
                        <a:rPr lang="en-US" dirty="0">
                          <a:solidFill>
                            <a:schemeClr val="tx1"/>
                          </a:solidFill>
                        </a:rPr>
                        <a:t>0.03</a:t>
                      </a:r>
                    </a:p>
                  </a:txBody>
                  <a:tcPr anchor="ctr"/>
                </a:tc>
                <a:tc>
                  <a:txBody>
                    <a:bodyPr/>
                    <a:lstStyle/>
                    <a:p>
                      <a:pPr algn="ctr"/>
                      <a:r>
                        <a:rPr lang="en-US" dirty="0">
                          <a:solidFill>
                            <a:schemeClr val="tx1"/>
                          </a:solidFill>
                        </a:rPr>
                        <a:t>-0.04</a:t>
                      </a:r>
                    </a:p>
                  </a:txBody>
                  <a:tcPr anchor="ctr"/>
                </a:tc>
                <a:tc>
                  <a:txBody>
                    <a:bodyPr/>
                    <a:lstStyle/>
                    <a:p>
                      <a:pPr algn="ctr"/>
                      <a:r>
                        <a:rPr lang="en-US" dirty="0">
                          <a:solidFill>
                            <a:schemeClr val="tx1"/>
                          </a:solidFill>
                        </a:rPr>
                        <a:t>0.08</a:t>
                      </a:r>
                    </a:p>
                  </a:txBody>
                  <a:tcPr anchor="ctr">
                    <a:solidFill>
                      <a:srgbClr val="E7E9E8"/>
                    </a:solidFill>
                  </a:tcPr>
                </a:tc>
                <a:tc>
                  <a:txBody>
                    <a:bodyPr/>
                    <a:lstStyle/>
                    <a:p>
                      <a:pPr algn="ctr"/>
                      <a:r>
                        <a:rPr lang="en-US" dirty="0"/>
                        <a:t>0.023</a:t>
                      </a:r>
                    </a:p>
                  </a:txBody>
                  <a:tcPr anchor="ctr"/>
                </a:tc>
                <a:extLst>
                  <a:ext uri="{0D108BD9-81ED-4DB2-BD59-A6C34878D82A}">
                    <a16:rowId xmlns:a16="http://schemas.microsoft.com/office/drawing/2014/main" val="10001"/>
                  </a:ext>
                </a:extLst>
              </a:tr>
              <a:tr h="415047">
                <a:tc>
                  <a:txBody>
                    <a:bodyPr/>
                    <a:lstStyle/>
                    <a:p>
                      <a:r>
                        <a:rPr lang="en-US" dirty="0"/>
                        <a:t>Genetics</a:t>
                      </a:r>
                    </a:p>
                  </a:txBody>
                  <a:tcPr anchor="ctr"/>
                </a:tc>
                <a:tc>
                  <a:txBody>
                    <a:bodyPr/>
                    <a:lstStyle/>
                    <a:p>
                      <a:pPr algn="ctr"/>
                      <a:r>
                        <a:rPr lang="en-US" dirty="0">
                          <a:solidFill>
                            <a:schemeClr val="tx1"/>
                          </a:solidFill>
                        </a:rPr>
                        <a:t>0.09</a:t>
                      </a:r>
                    </a:p>
                  </a:txBody>
                  <a:tcPr anchor="ctr"/>
                </a:tc>
                <a:tc>
                  <a:txBody>
                    <a:bodyPr/>
                    <a:lstStyle/>
                    <a:p>
                      <a:pPr algn="ctr"/>
                      <a:r>
                        <a:rPr lang="en-US" dirty="0">
                          <a:solidFill>
                            <a:schemeClr val="tx1"/>
                          </a:solidFill>
                        </a:rPr>
                        <a:t>-0.36</a:t>
                      </a:r>
                    </a:p>
                  </a:txBody>
                  <a:tcPr anchor="ctr"/>
                </a:tc>
                <a:tc>
                  <a:txBody>
                    <a:bodyPr/>
                    <a:lstStyle/>
                    <a:p>
                      <a:pPr algn="ctr"/>
                      <a:r>
                        <a:rPr lang="en-US" dirty="0">
                          <a:solidFill>
                            <a:schemeClr val="tx1"/>
                          </a:solidFill>
                        </a:rPr>
                        <a:t>0.15</a:t>
                      </a:r>
                    </a:p>
                  </a:txBody>
                  <a:tcPr anchor="ctr"/>
                </a:tc>
                <a:tc>
                  <a:txBody>
                    <a:bodyPr/>
                    <a:lstStyle/>
                    <a:p>
                      <a:pPr algn="ctr"/>
                      <a:r>
                        <a:rPr lang="en-US" dirty="0"/>
                        <a:t>-0.04</a:t>
                      </a:r>
                    </a:p>
                  </a:txBody>
                  <a:tcPr anchor="ctr"/>
                </a:tc>
                <a:extLst>
                  <a:ext uri="{0D108BD9-81ED-4DB2-BD59-A6C34878D82A}">
                    <a16:rowId xmlns:a16="http://schemas.microsoft.com/office/drawing/2014/main" val="10003"/>
                  </a:ext>
                </a:extLst>
              </a:tr>
              <a:tr h="415047">
                <a:tc>
                  <a:txBody>
                    <a:bodyPr/>
                    <a:lstStyle/>
                    <a:p>
                      <a:r>
                        <a:rPr lang="en-US" dirty="0"/>
                        <a:t>Gross Anatomy/Embryology</a:t>
                      </a:r>
                    </a:p>
                  </a:txBody>
                  <a:tcPr anchor="ctr"/>
                </a:tc>
                <a:tc>
                  <a:txBody>
                    <a:bodyPr/>
                    <a:lstStyle/>
                    <a:p>
                      <a:pPr algn="ctr"/>
                      <a:r>
                        <a:rPr lang="en-US" dirty="0">
                          <a:solidFill>
                            <a:schemeClr val="tx1"/>
                          </a:solidFill>
                        </a:rPr>
                        <a:t>0.16</a:t>
                      </a:r>
                    </a:p>
                  </a:txBody>
                  <a:tcPr anchor="ctr"/>
                </a:tc>
                <a:tc>
                  <a:txBody>
                    <a:bodyPr/>
                    <a:lstStyle/>
                    <a:p>
                      <a:pPr algn="ctr"/>
                      <a:r>
                        <a:rPr lang="en-US" dirty="0">
                          <a:solidFill>
                            <a:schemeClr val="tx1"/>
                          </a:solidFill>
                        </a:rPr>
                        <a:t>-0.12</a:t>
                      </a:r>
                    </a:p>
                  </a:txBody>
                  <a:tcPr anchor="ctr"/>
                </a:tc>
                <a:tc>
                  <a:txBody>
                    <a:bodyPr/>
                    <a:lstStyle/>
                    <a:p>
                      <a:pPr algn="ctr"/>
                      <a:r>
                        <a:rPr lang="en-US" dirty="0">
                          <a:solidFill>
                            <a:schemeClr val="tx1"/>
                          </a:solidFill>
                        </a:rPr>
                        <a:t>-0.06</a:t>
                      </a:r>
                    </a:p>
                  </a:txBody>
                  <a:tcPr anchor="ctr"/>
                </a:tc>
                <a:tc>
                  <a:txBody>
                    <a:bodyPr/>
                    <a:lstStyle/>
                    <a:p>
                      <a:pPr algn="ctr"/>
                      <a:r>
                        <a:rPr lang="en-US" dirty="0">
                          <a:solidFill>
                            <a:schemeClr val="tx1"/>
                          </a:solidFill>
                        </a:rPr>
                        <a:t>-0.006</a:t>
                      </a:r>
                    </a:p>
                  </a:txBody>
                  <a:tcPr anchor="ctr"/>
                </a:tc>
                <a:extLst>
                  <a:ext uri="{0D108BD9-81ED-4DB2-BD59-A6C34878D82A}">
                    <a16:rowId xmlns:a16="http://schemas.microsoft.com/office/drawing/2014/main" val="10004"/>
                  </a:ext>
                </a:extLst>
              </a:tr>
              <a:tr h="415047">
                <a:tc>
                  <a:txBody>
                    <a:bodyPr/>
                    <a:lstStyle/>
                    <a:p>
                      <a:r>
                        <a:rPr lang="en-US" dirty="0"/>
                        <a:t>Histology/Cell Biology</a:t>
                      </a:r>
                    </a:p>
                  </a:txBody>
                  <a:tcPr anchor="ctr"/>
                </a:tc>
                <a:tc>
                  <a:txBody>
                    <a:bodyPr/>
                    <a:lstStyle/>
                    <a:p>
                      <a:pPr algn="ctr"/>
                      <a:r>
                        <a:rPr lang="en-US" dirty="0">
                          <a:solidFill>
                            <a:schemeClr val="tx1"/>
                          </a:solidFill>
                        </a:rPr>
                        <a:t>0.07</a:t>
                      </a:r>
                    </a:p>
                  </a:txBody>
                  <a:tcPr anchor="ctr"/>
                </a:tc>
                <a:tc>
                  <a:txBody>
                    <a:bodyPr/>
                    <a:lstStyle/>
                    <a:p>
                      <a:pPr algn="ctr"/>
                      <a:r>
                        <a:rPr lang="en-US" dirty="0">
                          <a:solidFill>
                            <a:schemeClr val="tx1"/>
                          </a:solidFill>
                        </a:rPr>
                        <a:t>-0.09</a:t>
                      </a:r>
                    </a:p>
                  </a:txBody>
                  <a:tcPr anchor="ctr"/>
                </a:tc>
                <a:tc>
                  <a:txBody>
                    <a:bodyPr/>
                    <a:lstStyle/>
                    <a:p>
                      <a:pPr algn="ctr"/>
                      <a:r>
                        <a:rPr lang="en-US" dirty="0">
                          <a:solidFill>
                            <a:schemeClr val="tx1"/>
                          </a:solidFill>
                        </a:rPr>
                        <a:t>0.01</a:t>
                      </a:r>
                    </a:p>
                  </a:txBody>
                  <a:tcPr anchor="ctr"/>
                </a:tc>
                <a:tc>
                  <a:txBody>
                    <a:bodyPr/>
                    <a:lstStyle/>
                    <a:p>
                      <a:pPr algn="ctr"/>
                      <a:r>
                        <a:rPr lang="en-US" dirty="0"/>
                        <a:t>-0.003</a:t>
                      </a:r>
                    </a:p>
                  </a:txBody>
                  <a:tcPr anchor="ctr"/>
                </a:tc>
                <a:extLst>
                  <a:ext uri="{0D108BD9-81ED-4DB2-BD59-A6C34878D82A}">
                    <a16:rowId xmlns:a16="http://schemas.microsoft.com/office/drawing/2014/main" val="10005"/>
                  </a:ext>
                </a:extLst>
              </a:tr>
              <a:tr h="415047">
                <a:tc>
                  <a:txBody>
                    <a:bodyPr/>
                    <a:lstStyle/>
                    <a:p>
                      <a:r>
                        <a:rPr lang="en-US" dirty="0">
                          <a:solidFill>
                            <a:schemeClr val="tx1"/>
                          </a:solidFill>
                        </a:rPr>
                        <a:t>Microbiology/Immunology</a:t>
                      </a:r>
                    </a:p>
                  </a:txBody>
                  <a:tcPr anchor="ctr"/>
                </a:tc>
                <a:tc>
                  <a:txBody>
                    <a:bodyPr/>
                    <a:lstStyle/>
                    <a:p>
                      <a:pPr algn="ctr"/>
                      <a:r>
                        <a:rPr lang="en-US" dirty="0">
                          <a:solidFill>
                            <a:schemeClr val="tx1"/>
                          </a:solidFill>
                        </a:rPr>
                        <a:t>0.02</a:t>
                      </a:r>
                    </a:p>
                  </a:txBody>
                  <a:tcPr anchor="ctr"/>
                </a:tc>
                <a:tc>
                  <a:txBody>
                    <a:bodyPr/>
                    <a:lstStyle/>
                    <a:p>
                      <a:pPr algn="ctr"/>
                      <a:r>
                        <a:rPr lang="en-US" dirty="0">
                          <a:solidFill>
                            <a:schemeClr val="tx1"/>
                          </a:solidFill>
                        </a:rPr>
                        <a:t>-0.01</a:t>
                      </a:r>
                    </a:p>
                  </a:txBody>
                  <a:tcPr anchor="ctr"/>
                </a:tc>
                <a:tc>
                  <a:txBody>
                    <a:bodyPr/>
                    <a:lstStyle/>
                    <a:p>
                      <a:pPr algn="ctr"/>
                      <a:r>
                        <a:rPr lang="en-US" dirty="0">
                          <a:solidFill>
                            <a:schemeClr val="tx1"/>
                          </a:solidFill>
                        </a:rPr>
                        <a:t>0.09</a:t>
                      </a:r>
                    </a:p>
                  </a:txBody>
                  <a:tcPr anchor="ctr"/>
                </a:tc>
                <a:tc>
                  <a:txBody>
                    <a:bodyPr/>
                    <a:lstStyle/>
                    <a:p>
                      <a:pPr algn="ctr"/>
                      <a:r>
                        <a:rPr lang="en-US" dirty="0">
                          <a:solidFill>
                            <a:schemeClr val="tx1"/>
                          </a:solidFill>
                        </a:rPr>
                        <a:t>0.03</a:t>
                      </a:r>
                    </a:p>
                  </a:txBody>
                  <a:tcPr anchor="ctr"/>
                </a:tc>
                <a:extLst>
                  <a:ext uri="{0D108BD9-81ED-4DB2-BD59-A6C34878D82A}">
                    <a16:rowId xmlns:a16="http://schemas.microsoft.com/office/drawing/2014/main" val="10006"/>
                  </a:ext>
                </a:extLst>
              </a:tr>
              <a:tr h="415047">
                <a:tc>
                  <a:txBody>
                    <a:bodyPr/>
                    <a:lstStyle/>
                    <a:p>
                      <a:r>
                        <a:rPr lang="en-US" dirty="0"/>
                        <a:t>Pathology</a:t>
                      </a:r>
                    </a:p>
                  </a:txBody>
                  <a:tcPr anchor="ctr"/>
                </a:tc>
                <a:tc>
                  <a:txBody>
                    <a:bodyPr/>
                    <a:lstStyle/>
                    <a:p>
                      <a:pPr algn="ctr"/>
                      <a:r>
                        <a:rPr lang="en-US" dirty="0">
                          <a:solidFill>
                            <a:schemeClr val="tx1"/>
                          </a:solidFill>
                        </a:rPr>
                        <a:t>0.12</a:t>
                      </a:r>
                    </a:p>
                  </a:txBody>
                  <a:tcPr anchor="ctr"/>
                </a:tc>
                <a:tc>
                  <a:txBody>
                    <a:bodyPr/>
                    <a:lstStyle/>
                    <a:p>
                      <a:pPr algn="ctr"/>
                      <a:r>
                        <a:rPr lang="en-US" dirty="0">
                          <a:solidFill>
                            <a:schemeClr val="tx1"/>
                          </a:solidFill>
                        </a:rPr>
                        <a:t>-0.10</a:t>
                      </a:r>
                    </a:p>
                  </a:txBody>
                  <a:tcPr anchor="ctr"/>
                </a:tc>
                <a:tc>
                  <a:txBody>
                    <a:bodyPr/>
                    <a:lstStyle/>
                    <a:p>
                      <a:pPr algn="ctr"/>
                      <a:r>
                        <a:rPr lang="en-US" dirty="0">
                          <a:solidFill>
                            <a:schemeClr val="tx1"/>
                          </a:solidFill>
                        </a:rPr>
                        <a:t>0.05</a:t>
                      </a:r>
                    </a:p>
                  </a:txBody>
                  <a:tcPr anchor="ctr"/>
                </a:tc>
                <a:tc>
                  <a:txBody>
                    <a:bodyPr/>
                    <a:lstStyle/>
                    <a:p>
                      <a:pPr algn="ctr"/>
                      <a:r>
                        <a:rPr lang="en-US" dirty="0"/>
                        <a:t>0.023</a:t>
                      </a:r>
                    </a:p>
                  </a:txBody>
                  <a:tcPr anchor="ctr"/>
                </a:tc>
                <a:extLst>
                  <a:ext uri="{0D108BD9-81ED-4DB2-BD59-A6C34878D82A}">
                    <a16:rowId xmlns:a16="http://schemas.microsoft.com/office/drawing/2014/main" val="10007"/>
                  </a:ext>
                </a:extLst>
              </a:tr>
              <a:tr h="415047">
                <a:tc>
                  <a:txBody>
                    <a:bodyPr/>
                    <a:lstStyle/>
                    <a:p>
                      <a:r>
                        <a:rPr lang="en-US" dirty="0"/>
                        <a:t>Pharmacology</a:t>
                      </a:r>
                    </a:p>
                  </a:txBody>
                  <a:tcPr anchor="ctr"/>
                </a:tc>
                <a:tc>
                  <a:txBody>
                    <a:bodyPr/>
                    <a:lstStyle/>
                    <a:p>
                      <a:pPr algn="ctr"/>
                      <a:r>
                        <a:rPr lang="en-US" dirty="0">
                          <a:solidFill>
                            <a:schemeClr val="tx1"/>
                          </a:solidFill>
                        </a:rPr>
                        <a:t>-0.02</a:t>
                      </a:r>
                    </a:p>
                  </a:txBody>
                  <a:tcPr anchor="ctr"/>
                </a:tc>
                <a:tc>
                  <a:txBody>
                    <a:bodyPr/>
                    <a:lstStyle/>
                    <a:p>
                      <a:pPr algn="ctr"/>
                      <a:r>
                        <a:rPr lang="en-US" dirty="0">
                          <a:solidFill>
                            <a:schemeClr val="tx1"/>
                          </a:solidFill>
                        </a:rPr>
                        <a:t>0.0</a:t>
                      </a:r>
                    </a:p>
                  </a:txBody>
                  <a:tcPr anchor="ctr"/>
                </a:tc>
                <a:tc>
                  <a:txBody>
                    <a:bodyPr/>
                    <a:lstStyle/>
                    <a:p>
                      <a:pPr algn="ctr"/>
                      <a:r>
                        <a:rPr lang="en-US" dirty="0">
                          <a:solidFill>
                            <a:schemeClr val="tx1"/>
                          </a:solidFill>
                        </a:rPr>
                        <a:t>0.09</a:t>
                      </a:r>
                    </a:p>
                  </a:txBody>
                  <a:tcPr anchor="ctr"/>
                </a:tc>
                <a:tc>
                  <a:txBody>
                    <a:bodyPr/>
                    <a:lstStyle/>
                    <a:p>
                      <a:pPr algn="ctr"/>
                      <a:r>
                        <a:rPr lang="en-US" dirty="0"/>
                        <a:t>0.023</a:t>
                      </a:r>
                    </a:p>
                  </a:txBody>
                  <a:tcPr anchor="ctr"/>
                </a:tc>
                <a:extLst>
                  <a:ext uri="{0D108BD9-81ED-4DB2-BD59-A6C34878D82A}">
                    <a16:rowId xmlns:a16="http://schemas.microsoft.com/office/drawing/2014/main" val="10008"/>
                  </a:ext>
                </a:extLst>
              </a:tr>
              <a:tr h="415047">
                <a:tc>
                  <a:txBody>
                    <a:bodyPr/>
                    <a:lstStyle/>
                    <a:p>
                      <a:r>
                        <a:rPr lang="en-US" dirty="0">
                          <a:solidFill>
                            <a:srgbClr val="0070C0"/>
                          </a:solidFill>
                        </a:rPr>
                        <a:t>Physiology</a:t>
                      </a:r>
                    </a:p>
                  </a:txBody>
                  <a:tcPr anchor="ctr"/>
                </a:tc>
                <a:tc>
                  <a:txBody>
                    <a:bodyPr/>
                    <a:lstStyle/>
                    <a:p>
                      <a:pPr algn="ctr"/>
                      <a:r>
                        <a:rPr lang="en-US" dirty="0">
                          <a:solidFill>
                            <a:srgbClr val="0070C0"/>
                          </a:solidFill>
                        </a:rPr>
                        <a:t>0.11</a:t>
                      </a:r>
                    </a:p>
                  </a:txBody>
                  <a:tcPr anchor="ctr"/>
                </a:tc>
                <a:tc>
                  <a:txBody>
                    <a:bodyPr/>
                    <a:lstStyle/>
                    <a:p>
                      <a:pPr algn="ctr"/>
                      <a:r>
                        <a:rPr lang="en-US" dirty="0">
                          <a:solidFill>
                            <a:srgbClr val="0070C0"/>
                          </a:solidFill>
                        </a:rPr>
                        <a:t>0.06</a:t>
                      </a:r>
                    </a:p>
                  </a:txBody>
                  <a:tcPr anchor="ctr"/>
                </a:tc>
                <a:tc>
                  <a:txBody>
                    <a:bodyPr/>
                    <a:lstStyle/>
                    <a:p>
                      <a:pPr algn="ctr"/>
                      <a:r>
                        <a:rPr lang="en-US" dirty="0">
                          <a:solidFill>
                            <a:srgbClr val="0070C0"/>
                          </a:solidFill>
                        </a:rPr>
                        <a:t>0.09</a:t>
                      </a:r>
                    </a:p>
                  </a:txBody>
                  <a:tcPr anchor="ctr"/>
                </a:tc>
                <a:tc>
                  <a:txBody>
                    <a:bodyPr/>
                    <a:lstStyle/>
                    <a:p>
                      <a:pPr algn="ctr"/>
                      <a:r>
                        <a:rPr lang="en-US" dirty="0">
                          <a:solidFill>
                            <a:srgbClr val="0070C0"/>
                          </a:solidFill>
                        </a:rPr>
                        <a:t>0.087</a:t>
                      </a:r>
                    </a:p>
                  </a:txBody>
                  <a:tcPr anchor="ctr"/>
                </a:tc>
                <a:extLst>
                  <a:ext uri="{0D108BD9-81ED-4DB2-BD59-A6C34878D82A}">
                    <a16:rowId xmlns:a16="http://schemas.microsoft.com/office/drawing/2014/main" val="10009"/>
                  </a:ext>
                </a:extLst>
              </a:tr>
            </a:tbl>
          </a:graphicData>
        </a:graphic>
      </p:graphicFrame>
      <p:sp>
        <p:nvSpPr>
          <p:cNvPr id="2" name="Title 1"/>
          <p:cNvSpPr>
            <a:spLocks noGrp="1"/>
          </p:cNvSpPr>
          <p:nvPr>
            <p:ph type="title"/>
          </p:nvPr>
        </p:nvSpPr>
        <p:spPr/>
        <p:txBody>
          <a:bodyPr/>
          <a:lstStyle/>
          <a:p>
            <a:pPr algn="ctr"/>
            <a:r>
              <a:rPr lang="en-US">
                <a:solidFill>
                  <a:schemeClr val="bg1"/>
                </a:solidFill>
              </a:rPr>
              <a:t>Measures of Quality – Step I</a:t>
            </a:r>
            <a:endParaRPr lang="en-US" dirty="0">
              <a:solidFill>
                <a:schemeClr val="bg1"/>
              </a:solidFill>
            </a:endParaRPr>
          </a:p>
        </p:txBody>
      </p:sp>
      <p:sp>
        <p:nvSpPr>
          <p:cNvPr id="4" name="TextBox 3"/>
          <p:cNvSpPr txBox="1"/>
          <p:nvPr/>
        </p:nvSpPr>
        <p:spPr>
          <a:xfrm>
            <a:off x="321738" y="5960538"/>
            <a:ext cx="8708133" cy="369332"/>
          </a:xfrm>
          <a:prstGeom prst="rect">
            <a:avLst/>
          </a:prstGeom>
          <a:noFill/>
        </p:spPr>
        <p:txBody>
          <a:bodyPr wrap="none" rtlCol="0">
            <a:spAutoFit/>
          </a:bodyPr>
          <a:lstStyle/>
          <a:p>
            <a:r>
              <a:rPr lang="en-US" dirty="0"/>
              <a:t>*</a:t>
            </a:r>
            <a:r>
              <a:rPr lang="en-US" i="1" dirty="0"/>
              <a:t>values reported for core disciplines are SD above the US/Can mean for Geisel mean scores</a:t>
            </a:r>
          </a:p>
        </p:txBody>
      </p:sp>
    </p:spTree>
    <p:extLst>
      <p:ext uri="{BB962C8B-B14F-4D97-AF65-F5344CB8AC3E}">
        <p14:creationId xmlns:p14="http://schemas.microsoft.com/office/powerpoint/2010/main" val="15447296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016623506"/>
              </p:ext>
            </p:extLst>
          </p:nvPr>
        </p:nvGraphicFramePr>
        <p:xfrm>
          <a:off x="365760" y="1088827"/>
          <a:ext cx="8412480" cy="5260666"/>
        </p:xfrm>
        <a:graphic>
          <a:graphicData uri="http://schemas.openxmlformats.org/drawingml/2006/table">
            <a:tbl>
              <a:tblPr bandRow="1">
                <a:effectLst/>
                <a:tableStyleId>{5C22544A-7EE6-4342-B048-85BDC9FD1C3A}</a:tableStyleId>
              </a:tblPr>
              <a:tblGrid>
                <a:gridCol w="4279068">
                  <a:extLst>
                    <a:ext uri="{9D8B030D-6E8A-4147-A177-3AD203B41FA5}">
                      <a16:colId xmlns:a16="http://schemas.microsoft.com/office/drawing/2014/main" val="20000"/>
                    </a:ext>
                  </a:extLst>
                </a:gridCol>
                <a:gridCol w="1463920">
                  <a:extLst>
                    <a:ext uri="{9D8B030D-6E8A-4147-A177-3AD203B41FA5}">
                      <a16:colId xmlns:a16="http://schemas.microsoft.com/office/drawing/2014/main" val="20001"/>
                    </a:ext>
                  </a:extLst>
                </a:gridCol>
                <a:gridCol w="1334746">
                  <a:extLst>
                    <a:ext uri="{9D8B030D-6E8A-4147-A177-3AD203B41FA5}">
                      <a16:colId xmlns:a16="http://schemas.microsoft.com/office/drawing/2014/main" val="20002"/>
                    </a:ext>
                  </a:extLst>
                </a:gridCol>
                <a:gridCol w="1334746">
                  <a:extLst>
                    <a:ext uri="{9D8B030D-6E8A-4147-A177-3AD203B41FA5}">
                      <a16:colId xmlns:a16="http://schemas.microsoft.com/office/drawing/2014/main" val="20003"/>
                    </a:ext>
                  </a:extLst>
                </a:gridCol>
              </a:tblGrid>
              <a:tr h="36597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Overall Quality</a:t>
                      </a:r>
                      <a:r>
                        <a:rPr lang="en-US" b="1" baseline="0" dirty="0"/>
                        <a:t> - </a:t>
                      </a:r>
                      <a:r>
                        <a:rPr lang="en-US" b="1" dirty="0"/>
                        <a:t>Year 1 courses</a:t>
                      </a:r>
                    </a:p>
                  </a:txBody>
                  <a:tcPr anchor="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1" dirty="0">
                          <a:solidFill>
                            <a:schemeClr val="bg1"/>
                          </a:solidFill>
                        </a:rPr>
                        <a:t>AY 15-16</a:t>
                      </a:r>
                    </a:p>
                  </a:txBody>
                  <a:tcPr anchor="ctr">
                    <a:solidFill>
                      <a:schemeClr val="accent1">
                        <a:lumMod val="90000"/>
                        <a:lumOff val="1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1" dirty="0">
                          <a:solidFill>
                            <a:schemeClr val="bg1"/>
                          </a:solidFill>
                        </a:rPr>
                        <a:t>AY 16-17</a:t>
                      </a:r>
                    </a:p>
                  </a:txBody>
                  <a:tcPr anchor="ctr">
                    <a:solidFill>
                      <a:schemeClr val="accent1">
                        <a:lumMod val="90000"/>
                        <a:lumOff val="1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1" dirty="0">
                          <a:solidFill>
                            <a:schemeClr val="bg1"/>
                          </a:solidFill>
                        </a:rPr>
                        <a:t>AY 17-18</a:t>
                      </a:r>
                    </a:p>
                  </a:txBody>
                  <a:tcPr anchor="ctr">
                    <a:solidFill>
                      <a:schemeClr val="accent1">
                        <a:lumMod val="90000"/>
                        <a:lumOff val="10000"/>
                      </a:schemeClr>
                    </a:solidFill>
                  </a:tcPr>
                </a:tc>
                <a:extLst>
                  <a:ext uri="{0D108BD9-81ED-4DB2-BD59-A6C34878D82A}">
                    <a16:rowId xmlns:a16="http://schemas.microsoft.com/office/drawing/2014/main" val="10000"/>
                  </a:ext>
                </a:extLst>
              </a:tr>
              <a:tr h="326313">
                <a:tc>
                  <a:txBody>
                    <a:bodyPr/>
                    <a:lstStyle/>
                    <a:p>
                      <a:pPr algn="l" fontAlgn="ctr"/>
                      <a:r>
                        <a:rPr lang="en-US" sz="1500" b="0" i="0" u="none" strike="noStrike" dirty="0">
                          <a:solidFill>
                            <a:srgbClr val="000000"/>
                          </a:solidFill>
                          <a:effectLst/>
                          <a:latin typeface="Calibri"/>
                          <a:cs typeface="Calibri"/>
                        </a:rPr>
                        <a:t>  Basic</a:t>
                      </a:r>
                      <a:r>
                        <a:rPr lang="en-US" sz="1500" b="0" i="0" u="none" strike="noStrike" baseline="0" dirty="0">
                          <a:solidFill>
                            <a:srgbClr val="000000"/>
                          </a:solidFill>
                          <a:effectLst/>
                          <a:latin typeface="Calibri"/>
                          <a:cs typeface="Calibri"/>
                        </a:rPr>
                        <a:t> Science of Microbial Disease</a:t>
                      </a:r>
                      <a:endParaRPr lang="en-US" sz="1500" b="0" i="0" u="none" strike="noStrike" dirty="0">
                        <a:solidFill>
                          <a:srgbClr val="000000"/>
                        </a:solidFill>
                        <a:effectLst/>
                        <a:latin typeface="Calibri"/>
                        <a:cs typeface="Calibri"/>
                      </a:endParaRPr>
                    </a:p>
                  </a:txBody>
                  <a:tcPr marL="12700" marR="12700" marT="12700" marB="0" anchor="ctr"/>
                </a:tc>
                <a:tc>
                  <a:txBody>
                    <a:bodyPr/>
                    <a:lstStyle/>
                    <a:p>
                      <a:pPr algn="ctr"/>
                      <a:r>
                        <a:rPr lang="en-US" sz="1500" dirty="0">
                          <a:solidFill>
                            <a:schemeClr val="tx1"/>
                          </a:solidFill>
                        </a:rPr>
                        <a:t>4.10 </a:t>
                      </a:r>
                      <a:r>
                        <a:rPr lang="en-US" sz="1200" dirty="0">
                          <a:solidFill>
                            <a:schemeClr val="tx1"/>
                          </a:solidFill>
                        </a:rPr>
                        <a:t>(80.6%)</a:t>
                      </a:r>
                    </a:p>
                  </a:txBody>
                  <a:tcPr anchor="ctr"/>
                </a:tc>
                <a:tc>
                  <a:txBody>
                    <a:bodyPr/>
                    <a:lstStyle/>
                    <a:p>
                      <a:pPr algn="ctr"/>
                      <a:r>
                        <a:rPr lang="en-US" sz="1500" dirty="0">
                          <a:solidFill>
                            <a:schemeClr val="tx1"/>
                          </a:solidFill>
                        </a:rPr>
                        <a:t>4.73 </a:t>
                      </a:r>
                      <a:r>
                        <a:rPr lang="en-US" sz="1200" dirty="0">
                          <a:solidFill>
                            <a:schemeClr val="tx1"/>
                          </a:solidFill>
                        </a:rPr>
                        <a:t>(79.3%)</a:t>
                      </a:r>
                    </a:p>
                  </a:txBody>
                  <a:tcPr anchor="ctr"/>
                </a:tc>
                <a:tc>
                  <a:txBody>
                    <a:bodyPr/>
                    <a:lstStyle/>
                    <a:p>
                      <a:pPr algn="ctr"/>
                      <a:endParaRPr lang="en-US" sz="1500" dirty="0">
                        <a:solidFill>
                          <a:schemeClr val="tx1"/>
                        </a:solidFill>
                      </a:endParaRPr>
                    </a:p>
                  </a:txBody>
                  <a:tcPr anchor="ctr"/>
                </a:tc>
                <a:extLst>
                  <a:ext uri="{0D108BD9-81ED-4DB2-BD59-A6C34878D82A}">
                    <a16:rowId xmlns:a16="http://schemas.microsoft.com/office/drawing/2014/main" val="10001"/>
                  </a:ext>
                </a:extLst>
              </a:tr>
              <a:tr h="326313">
                <a:tc>
                  <a:txBody>
                    <a:bodyPr/>
                    <a:lstStyle/>
                    <a:p>
                      <a:pPr algn="l" fontAlgn="ctr"/>
                      <a:r>
                        <a:rPr lang="en-US" sz="1500" b="0" i="0" u="none" strike="noStrike" dirty="0">
                          <a:solidFill>
                            <a:schemeClr val="tx1"/>
                          </a:solidFill>
                          <a:effectLst/>
                          <a:latin typeface="Calibri"/>
                          <a:cs typeface="Calibri"/>
                        </a:rPr>
                        <a:t>  Biochemical and Genetic Basis of Medicine  </a:t>
                      </a:r>
                    </a:p>
                  </a:txBody>
                  <a:tcPr marL="12700" marR="12700" marT="12700" marB="0" anchor="ctr"/>
                </a:tc>
                <a:tc>
                  <a:txBody>
                    <a:bodyPr/>
                    <a:lstStyle/>
                    <a:p>
                      <a:pPr algn="ctr"/>
                      <a:r>
                        <a:rPr lang="en-US" sz="1500" dirty="0">
                          <a:solidFill>
                            <a:schemeClr val="tx1"/>
                          </a:solidFill>
                        </a:rPr>
                        <a:t>4.40 </a:t>
                      </a:r>
                      <a:r>
                        <a:rPr lang="en-US" sz="1200" dirty="0">
                          <a:solidFill>
                            <a:schemeClr val="tx1"/>
                          </a:solidFill>
                        </a:rPr>
                        <a:t>(94.6%)</a:t>
                      </a:r>
                    </a:p>
                  </a:txBody>
                  <a:tcPr anchor="ctr"/>
                </a:tc>
                <a:tc>
                  <a:txBody>
                    <a:bodyPr/>
                    <a:lstStyle/>
                    <a:p>
                      <a:pPr algn="ctr"/>
                      <a:r>
                        <a:rPr lang="en-US" sz="1500" dirty="0">
                          <a:solidFill>
                            <a:schemeClr val="tx1"/>
                          </a:solidFill>
                        </a:rPr>
                        <a:t>4.54 </a:t>
                      </a:r>
                      <a:r>
                        <a:rPr lang="en-US" sz="1200" dirty="0">
                          <a:solidFill>
                            <a:schemeClr val="tx1"/>
                          </a:solidFill>
                        </a:rPr>
                        <a:t>(94.6%)</a:t>
                      </a:r>
                    </a:p>
                  </a:txBody>
                  <a:tcPr anchor="ctr"/>
                </a:tc>
                <a:tc>
                  <a:txBody>
                    <a:bodyPr/>
                    <a:lstStyle/>
                    <a:p>
                      <a:pPr algn="ctr"/>
                      <a:r>
                        <a:rPr lang="en-US" sz="1500" dirty="0">
                          <a:solidFill>
                            <a:schemeClr val="tx1"/>
                          </a:solidFill>
                        </a:rPr>
                        <a:t>4.61 </a:t>
                      </a:r>
                      <a:r>
                        <a:rPr lang="en-US" sz="1200" dirty="0">
                          <a:solidFill>
                            <a:schemeClr val="tx1"/>
                          </a:solidFill>
                        </a:rPr>
                        <a:t>(61.3%)</a:t>
                      </a:r>
                    </a:p>
                  </a:txBody>
                  <a:tcPr anchor="ctr"/>
                </a:tc>
                <a:extLst>
                  <a:ext uri="{0D108BD9-81ED-4DB2-BD59-A6C34878D82A}">
                    <a16:rowId xmlns:a16="http://schemas.microsoft.com/office/drawing/2014/main" val="10002"/>
                  </a:ext>
                </a:extLst>
              </a:tr>
              <a:tr h="326313">
                <a:tc>
                  <a:txBody>
                    <a:bodyPr/>
                    <a:lstStyle/>
                    <a:p>
                      <a:pPr algn="l" fontAlgn="ctr"/>
                      <a:r>
                        <a:rPr lang="en-US" sz="1500" b="0" i="0" u="none" strike="noStrike" dirty="0">
                          <a:solidFill>
                            <a:schemeClr val="tx1"/>
                          </a:solidFill>
                          <a:effectLst/>
                          <a:latin typeface="Calibri"/>
                          <a:cs typeface="Calibri"/>
                        </a:rPr>
                        <a:t>  Cells,</a:t>
                      </a:r>
                      <a:r>
                        <a:rPr lang="en-US" sz="1500" b="0" i="0" u="none" strike="noStrike" baseline="0" dirty="0">
                          <a:solidFill>
                            <a:schemeClr val="tx1"/>
                          </a:solidFill>
                          <a:effectLst/>
                          <a:latin typeface="Calibri"/>
                          <a:cs typeface="Calibri"/>
                        </a:rPr>
                        <a:t> Tissues and Organs</a:t>
                      </a:r>
                      <a:r>
                        <a:rPr lang="en-US" sz="1500" b="0" i="0" u="none" strike="noStrike" dirty="0">
                          <a:solidFill>
                            <a:schemeClr val="tx1"/>
                          </a:solidFill>
                          <a:effectLst/>
                          <a:latin typeface="Calibri"/>
                          <a:cs typeface="Calibri"/>
                        </a:rPr>
                        <a:t> </a:t>
                      </a:r>
                    </a:p>
                  </a:txBody>
                  <a:tcPr marL="12700" marR="12700" marT="12700" marB="0" anchor="ctr"/>
                </a:tc>
                <a:tc>
                  <a:txBody>
                    <a:bodyPr/>
                    <a:lstStyle/>
                    <a:p>
                      <a:pPr algn="ctr"/>
                      <a:r>
                        <a:rPr lang="en-US" sz="1500" dirty="0">
                          <a:solidFill>
                            <a:schemeClr val="tx1"/>
                          </a:solidFill>
                        </a:rPr>
                        <a:t>4.06 </a:t>
                      </a:r>
                      <a:r>
                        <a:rPr lang="en-US" sz="1200" dirty="0">
                          <a:solidFill>
                            <a:schemeClr val="tx1"/>
                          </a:solidFill>
                        </a:rPr>
                        <a:t>(95.7%)</a:t>
                      </a:r>
                    </a:p>
                  </a:txBody>
                  <a:tcPr anchor="ctr"/>
                </a:tc>
                <a:tc>
                  <a:txBody>
                    <a:bodyPr/>
                    <a:lstStyle/>
                    <a:p>
                      <a:pPr algn="ctr"/>
                      <a:r>
                        <a:rPr lang="en-US" sz="1500" dirty="0">
                          <a:solidFill>
                            <a:schemeClr val="tx1"/>
                          </a:solidFill>
                        </a:rPr>
                        <a:t>4.21 </a:t>
                      </a:r>
                      <a:r>
                        <a:rPr lang="en-US" sz="1200" dirty="0">
                          <a:solidFill>
                            <a:schemeClr val="tx1"/>
                          </a:solidFill>
                        </a:rPr>
                        <a:t>(96.7%)</a:t>
                      </a:r>
                    </a:p>
                  </a:txBody>
                  <a:tcPr anchor="ctr"/>
                </a:tc>
                <a:tc>
                  <a:txBody>
                    <a:bodyPr/>
                    <a:lstStyle/>
                    <a:p>
                      <a:pPr algn="ctr"/>
                      <a:r>
                        <a:rPr lang="en-US" sz="1500" dirty="0">
                          <a:solidFill>
                            <a:schemeClr val="tx1"/>
                          </a:solidFill>
                        </a:rPr>
                        <a:t>4.05 </a:t>
                      </a:r>
                      <a:r>
                        <a:rPr lang="en-US" sz="1200" dirty="0">
                          <a:solidFill>
                            <a:schemeClr val="tx1"/>
                          </a:solidFill>
                        </a:rPr>
                        <a:t>(59.8%)</a:t>
                      </a:r>
                    </a:p>
                  </a:txBody>
                  <a:tcPr anchor="ctr"/>
                </a:tc>
                <a:extLst>
                  <a:ext uri="{0D108BD9-81ED-4DB2-BD59-A6C34878D82A}">
                    <a16:rowId xmlns:a16="http://schemas.microsoft.com/office/drawing/2014/main" val="10003"/>
                  </a:ext>
                </a:extLst>
              </a:tr>
              <a:tr h="326313">
                <a:tc>
                  <a:txBody>
                    <a:bodyPr/>
                    <a:lstStyle/>
                    <a:p>
                      <a:pPr algn="l" fontAlgn="ctr"/>
                      <a:r>
                        <a:rPr lang="en-US" sz="1500" b="0" i="0" u="none" strike="noStrike" dirty="0">
                          <a:solidFill>
                            <a:schemeClr val="tx1"/>
                          </a:solidFill>
                          <a:effectLst/>
                          <a:latin typeface="Calibri"/>
                          <a:cs typeface="Calibri"/>
                        </a:rPr>
                        <a:t>  Human Anatomy and Embryology I  </a:t>
                      </a:r>
                    </a:p>
                  </a:txBody>
                  <a:tcPr marL="12700" marR="12700" marT="12700" marB="0" anchor="ctr"/>
                </a:tc>
                <a:tc>
                  <a:txBody>
                    <a:bodyPr/>
                    <a:lstStyle/>
                    <a:p>
                      <a:pPr algn="ctr"/>
                      <a:r>
                        <a:rPr lang="en-US" sz="1500" dirty="0">
                          <a:solidFill>
                            <a:schemeClr val="tx1"/>
                          </a:solidFill>
                        </a:rPr>
                        <a:t>4.04 </a:t>
                      </a:r>
                      <a:r>
                        <a:rPr lang="en-US" sz="1200" dirty="0">
                          <a:solidFill>
                            <a:schemeClr val="tx1"/>
                          </a:solidFill>
                        </a:rPr>
                        <a:t>(94.7%)</a:t>
                      </a:r>
                    </a:p>
                  </a:txBody>
                  <a:tcPr anchor="ctr"/>
                </a:tc>
                <a:tc>
                  <a:txBody>
                    <a:bodyPr/>
                    <a:lstStyle/>
                    <a:p>
                      <a:pPr algn="ctr"/>
                      <a:r>
                        <a:rPr lang="en-US" sz="1500" dirty="0">
                          <a:solidFill>
                            <a:schemeClr val="tx1"/>
                          </a:solidFill>
                        </a:rPr>
                        <a:t>4.61 </a:t>
                      </a:r>
                      <a:r>
                        <a:rPr lang="en-US" sz="1200" dirty="0">
                          <a:solidFill>
                            <a:schemeClr val="tx1"/>
                          </a:solidFill>
                        </a:rPr>
                        <a:t>(94.6%)</a:t>
                      </a:r>
                    </a:p>
                  </a:txBody>
                  <a:tcPr anchor="ctr"/>
                </a:tc>
                <a:tc>
                  <a:txBody>
                    <a:bodyPr/>
                    <a:lstStyle/>
                    <a:p>
                      <a:pPr algn="ctr"/>
                      <a:r>
                        <a:rPr lang="en-US" sz="1500" dirty="0">
                          <a:solidFill>
                            <a:schemeClr val="tx1"/>
                          </a:solidFill>
                        </a:rPr>
                        <a:t>4.39 </a:t>
                      </a:r>
                      <a:r>
                        <a:rPr lang="en-US" sz="1200" dirty="0">
                          <a:solidFill>
                            <a:schemeClr val="tx1"/>
                          </a:solidFill>
                        </a:rPr>
                        <a:t>(60.9%)</a:t>
                      </a:r>
                    </a:p>
                  </a:txBody>
                  <a:tcPr anchor="ctr"/>
                </a:tc>
                <a:extLst>
                  <a:ext uri="{0D108BD9-81ED-4DB2-BD59-A6C34878D82A}">
                    <a16:rowId xmlns:a16="http://schemas.microsoft.com/office/drawing/2014/main" val="10004"/>
                  </a:ext>
                </a:extLst>
              </a:tr>
              <a:tr h="326313">
                <a:tc>
                  <a:txBody>
                    <a:bodyPr/>
                    <a:lstStyle/>
                    <a:p>
                      <a:pPr algn="l" fontAlgn="ctr"/>
                      <a:r>
                        <a:rPr lang="en-US" sz="1500" b="0" i="0" u="none" strike="noStrike" dirty="0">
                          <a:solidFill>
                            <a:schemeClr val="tx1"/>
                          </a:solidFill>
                          <a:effectLst/>
                          <a:latin typeface="Calibri"/>
                          <a:cs typeface="Calibri"/>
                        </a:rPr>
                        <a:t>  Human Anatomy and Embryology II  </a:t>
                      </a:r>
                    </a:p>
                  </a:txBody>
                  <a:tcPr marL="12700" marR="12700" marT="12700" marB="0" anchor="ctr"/>
                </a:tc>
                <a:tc>
                  <a:txBody>
                    <a:bodyPr/>
                    <a:lstStyle/>
                    <a:p>
                      <a:pPr algn="ctr"/>
                      <a:r>
                        <a:rPr lang="en-US" sz="1500" dirty="0">
                          <a:solidFill>
                            <a:schemeClr val="tx1"/>
                          </a:solidFill>
                        </a:rPr>
                        <a:t>4.43 </a:t>
                      </a:r>
                      <a:r>
                        <a:rPr lang="en-US" sz="1200" dirty="0">
                          <a:solidFill>
                            <a:schemeClr val="tx1"/>
                          </a:solidFill>
                        </a:rPr>
                        <a:t>(92.6%)</a:t>
                      </a:r>
                    </a:p>
                  </a:txBody>
                  <a:tcPr anchor="ctr"/>
                </a:tc>
                <a:tc>
                  <a:txBody>
                    <a:bodyPr/>
                    <a:lstStyle/>
                    <a:p>
                      <a:pPr algn="ctr"/>
                      <a:r>
                        <a:rPr lang="en-US" sz="1500" dirty="0">
                          <a:solidFill>
                            <a:schemeClr val="tx1"/>
                          </a:solidFill>
                        </a:rPr>
                        <a:t>4.74 </a:t>
                      </a:r>
                      <a:r>
                        <a:rPr lang="en-US" sz="1200" dirty="0">
                          <a:solidFill>
                            <a:schemeClr val="tx1"/>
                          </a:solidFill>
                        </a:rPr>
                        <a:t>(59.3%)</a:t>
                      </a:r>
                    </a:p>
                  </a:txBody>
                  <a:tcPr anchor="ctr"/>
                </a:tc>
                <a:tc>
                  <a:txBody>
                    <a:bodyPr/>
                    <a:lstStyle/>
                    <a:p>
                      <a:pPr algn="ctr"/>
                      <a:endParaRPr lang="en-US" sz="1500" dirty="0">
                        <a:solidFill>
                          <a:schemeClr val="tx1"/>
                        </a:solidFill>
                      </a:endParaRPr>
                    </a:p>
                  </a:txBody>
                  <a:tcPr anchor="ctr"/>
                </a:tc>
                <a:extLst>
                  <a:ext uri="{0D108BD9-81ED-4DB2-BD59-A6C34878D82A}">
                    <a16:rowId xmlns:a16="http://schemas.microsoft.com/office/drawing/2014/main" val="10005"/>
                  </a:ext>
                </a:extLst>
              </a:tr>
              <a:tr h="326313">
                <a:tc>
                  <a:txBody>
                    <a:bodyPr/>
                    <a:lstStyle/>
                    <a:p>
                      <a:r>
                        <a:rPr lang="en-US" sz="1500" b="0" i="0" u="none" strike="noStrike" dirty="0">
                          <a:solidFill>
                            <a:srgbClr val="000000"/>
                          </a:solidFill>
                          <a:effectLst/>
                          <a:latin typeface="Calibri"/>
                          <a:cs typeface="Calibri"/>
                        </a:rPr>
                        <a:t>  Immunology and Virology</a:t>
                      </a:r>
                      <a:endParaRPr lang="en-US" sz="1500" dirty="0">
                        <a:latin typeface="Calibri"/>
                        <a:cs typeface="Calibri"/>
                      </a:endParaRPr>
                    </a:p>
                  </a:txBody>
                  <a:tcPr marL="12700" marR="12700" marT="12700" marB="0" anchor="ctr"/>
                </a:tc>
                <a:tc>
                  <a:txBody>
                    <a:bodyPr/>
                    <a:lstStyle/>
                    <a:p>
                      <a:pPr algn="ctr"/>
                      <a:r>
                        <a:rPr lang="en-US" sz="1500" dirty="0">
                          <a:solidFill>
                            <a:schemeClr val="tx1"/>
                          </a:solidFill>
                        </a:rPr>
                        <a:t>3.94/3.83 </a:t>
                      </a:r>
                      <a:r>
                        <a:rPr lang="en-US" sz="1200" dirty="0">
                          <a:solidFill>
                            <a:schemeClr val="tx1"/>
                          </a:solidFill>
                        </a:rPr>
                        <a:t>(91.4%)</a:t>
                      </a:r>
                    </a:p>
                  </a:txBody>
                  <a:tcPr anchor="ctr"/>
                </a:tc>
                <a:tc>
                  <a:txBody>
                    <a:bodyPr/>
                    <a:lstStyle/>
                    <a:p>
                      <a:pPr algn="ctr"/>
                      <a:r>
                        <a:rPr lang="en-US" sz="1500" dirty="0">
                          <a:solidFill>
                            <a:schemeClr val="tx1"/>
                          </a:solidFill>
                        </a:rPr>
                        <a:t>4.70 </a:t>
                      </a:r>
                      <a:r>
                        <a:rPr lang="en-US" sz="1200" dirty="0">
                          <a:solidFill>
                            <a:schemeClr val="tx1"/>
                          </a:solidFill>
                        </a:rPr>
                        <a:t>(69.6%)</a:t>
                      </a:r>
                    </a:p>
                  </a:txBody>
                  <a:tcPr anchor="ctr"/>
                </a:tc>
                <a:tc>
                  <a:txBody>
                    <a:bodyPr/>
                    <a:lstStyle/>
                    <a:p>
                      <a:pPr algn="ctr"/>
                      <a:endParaRPr lang="en-US" sz="1500" dirty="0">
                        <a:solidFill>
                          <a:schemeClr val="tx1"/>
                        </a:solidFill>
                      </a:endParaRPr>
                    </a:p>
                  </a:txBody>
                  <a:tcPr anchor="ctr"/>
                </a:tc>
                <a:extLst>
                  <a:ext uri="{0D108BD9-81ED-4DB2-BD59-A6C34878D82A}">
                    <a16:rowId xmlns:a16="http://schemas.microsoft.com/office/drawing/2014/main" val="10006"/>
                  </a:ext>
                </a:extLst>
              </a:tr>
              <a:tr h="326313">
                <a:tc>
                  <a:txBody>
                    <a:bodyPr/>
                    <a:lstStyle/>
                    <a:p>
                      <a:pPr algn="l" fontAlgn="ctr"/>
                      <a:r>
                        <a:rPr lang="en-US" sz="1500" b="0" i="0" u="none" strike="noStrike" dirty="0">
                          <a:solidFill>
                            <a:schemeClr val="tx1"/>
                          </a:solidFill>
                          <a:effectLst/>
                          <a:latin typeface="Calibri"/>
                          <a:cs typeface="Calibri"/>
                        </a:rPr>
                        <a:t>  Metabolic Basis of Disease  </a:t>
                      </a:r>
                    </a:p>
                  </a:txBody>
                  <a:tcPr marL="12700" marR="12700" marT="12700" marB="0" anchor="ctr"/>
                </a:tc>
                <a:tc>
                  <a:txBody>
                    <a:bodyPr/>
                    <a:lstStyle/>
                    <a:p>
                      <a:pPr algn="ctr"/>
                      <a:r>
                        <a:rPr lang="en-US" sz="1500" dirty="0">
                          <a:solidFill>
                            <a:schemeClr val="tx1"/>
                          </a:solidFill>
                        </a:rPr>
                        <a:t>4.48 </a:t>
                      </a:r>
                      <a:r>
                        <a:rPr lang="en-US" sz="1200" dirty="0">
                          <a:solidFill>
                            <a:schemeClr val="tx1"/>
                          </a:solidFill>
                        </a:rPr>
                        <a:t>(89.2%)</a:t>
                      </a:r>
                    </a:p>
                  </a:txBody>
                  <a:tcPr anchor="ctr"/>
                </a:tc>
                <a:tc>
                  <a:txBody>
                    <a:bodyPr/>
                    <a:lstStyle/>
                    <a:p>
                      <a:pPr algn="ctr"/>
                      <a:r>
                        <a:rPr lang="en-US" sz="1500" dirty="0">
                          <a:solidFill>
                            <a:schemeClr val="tx1"/>
                          </a:solidFill>
                        </a:rPr>
                        <a:t>4.25 </a:t>
                      </a:r>
                      <a:r>
                        <a:rPr lang="en-US" sz="1200" dirty="0">
                          <a:solidFill>
                            <a:schemeClr val="tx1"/>
                          </a:solidFill>
                        </a:rPr>
                        <a:t>(70.3%)</a:t>
                      </a:r>
                    </a:p>
                  </a:txBody>
                  <a:tcPr anchor="ctr"/>
                </a:tc>
                <a:tc>
                  <a:txBody>
                    <a:bodyPr/>
                    <a:lstStyle/>
                    <a:p>
                      <a:pPr algn="ctr"/>
                      <a:endParaRPr lang="en-US" sz="1500" dirty="0">
                        <a:solidFill>
                          <a:schemeClr val="tx1"/>
                        </a:solidFill>
                      </a:endParaRPr>
                    </a:p>
                  </a:txBody>
                  <a:tcPr anchor="ctr"/>
                </a:tc>
                <a:extLst>
                  <a:ext uri="{0D108BD9-81ED-4DB2-BD59-A6C34878D82A}">
                    <a16:rowId xmlns:a16="http://schemas.microsoft.com/office/drawing/2014/main" val="10007"/>
                  </a:ext>
                </a:extLst>
              </a:tr>
              <a:tr h="326313">
                <a:tc>
                  <a:txBody>
                    <a:bodyPr/>
                    <a:lstStyle/>
                    <a:p>
                      <a:pPr algn="l" fontAlgn="ctr"/>
                      <a:r>
                        <a:rPr lang="en-US" sz="1500" b="0" i="0" u="none" strike="noStrike" dirty="0">
                          <a:solidFill>
                            <a:srgbClr val="000000"/>
                          </a:solidFill>
                          <a:effectLst/>
                          <a:latin typeface="Calibri"/>
                          <a:cs typeface="Calibri"/>
                        </a:rPr>
                        <a:t>  Neuroscience</a:t>
                      </a:r>
                    </a:p>
                  </a:txBody>
                  <a:tcPr marL="12700" marR="12700" marT="12700" marB="0" anchor="ctr"/>
                </a:tc>
                <a:tc>
                  <a:txBody>
                    <a:bodyPr/>
                    <a:lstStyle/>
                    <a:p>
                      <a:pPr algn="ctr"/>
                      <a:r>
                        <a:rPr lang="en-US" sz="1500" dirty="0">
                          <a:solidFill>
                            <a:schemeClr val="tx1"/>
                          </a:solidFill>
                        </a:rPr>
                        <a:t>3.32 </a:t>
                      </a:r>
                      <a:r>
                        <a:rPr lang="en-US" sz="1200" dirty="0">
                          <a:solidFill>
                            <a:schemeClr val="tx1"/>
                          </a:solidFill>
                        </a:rPr>
                        <a:t>(79.8%)</a:t>
                      </a:r>
                    </a:p>
                  </a:txBody>
                  <a:tcPr anchor="ctr"/>
                </a:tc>
                <a:tc>
                  <a:txBody>
                    <a:bodyPr/>
                    <a:lstStyle/>
                    <a:p>
                      <a:pPr algn="ctr"/>
                      <a:r>
                        <a:rPr lang="en-US" sz="1500" dirty="0">
                          <a:solidFill>
                            <a:schemeClr val="tx1"/>
                          </a:solidFill>
                        </a:rPr>
                        <a:t>2.93 </a:t>
                      </a:r>
                      <a:r>
                        <a:rPr lang="en-US" sz="1200" dirty="0">
                          <a:solidFill>
                            <a:schemeClr val="tx1"/>
                          </a:solidFill>
                        </a:rPr>
                        <a:t>(82.4%)</a:t>
                      </a:r>
                    </a:p>
                  </a:txBody>
                  <a:tcPr anchor="ctr"/>
                </a:tc>
                <a:tc>
                  <a:txBody>
                    <a:bodyPr/>
                    <a:lstStyle/>
                    <a:p>
                      <a:pPr algn="ctr"/>
                      <a:endParaRPr lang="en-US" sz="1500" dirty="0">
                        <a:solidFill>
                          <a:schemeClr val="tx1"/>
                        </a:solidFill>
                      </a:endParaRPr>
                    </a:p>
                  </a:txBody>
                  <a:tcPr anchor="ctr"/>
                </a:tc>
                <a:extLst>
                  <a:ext uri="{0D108BD9-81ED-4DB2-BD59-A6C34878D82A}">
                    <a16:rowId xmlns:a16="http://schemas.microsoft.com/office/drawing/2014/main" val="10008"/>
                  </a:ext>
                </a:extLst>
              </a:tr>
              <a:tr h="326313">
                <a:tc>
                  <a:txBody>
                    <a:bodyPr/>
                    <a:lstStyle/>
                    <a:p>
                      <a:pPr algn="l" fontAlgn="ctr"/>
                      <a:r>
                        <a:rPr lang="en-US" sz="1500" b="0" i="0" u="none" strike="noStrike" baseline="0" dirty="0">
                          <a:solidFill>
                            <a:srgbClr val="000000"/>
                          </a:solidFill>
                          <a:effectLst/>
                          <a:latin typeface="+mn-lt"/>
                          <a:cs typeface="Calibri"/>
                        </a:rPr>
                        <a:t>  On Doctoring</a:t>
                      </a:r>
                      <a:endParaRPr lang="en-US" sz="1500" b="0" i="0" u="none" strike="noStrike" dirty="0">
                        <a:solidFill>
                          <a:srgbClr val="000000"/>
                        </a:solidFill>
                        <a:effectLst/>
                        <a:latin typeface="+mn-lt"/>
                        <a:cs typeface="Calibri"/>
                      </a:endParaRPr>
                    </a:p>
                  </a:txBody>
                  <a:tcPr marL="12700" marR="12700" marT="12700" marB="0" anchor="ctr"/>
                </a:tc>
                <a:tc>
                  <a:txBody>
                    <a:bodyPr/>
                    <a:lstStyle/>
                    <a:p>
                      <a:pPr algn="ctr"/>
                      <a:r>
                        <a:rPr lang="en-US" sz="1500" dirty="0">
                          <a:solidFill>
                            <a:schemeClr val="tx1"/>
                          </a:solidFill>
                        </a:rPr>
                        <a:t>4.10 </a:t>
                      </a:r>
                      <a:r>
                        <a:rPr lang="en-US" sz="1200" dirty="0">
                          <a:solidFill>
                            <a:schemeClr val="tx1"/>
                          </a:solidFill>
                        </a:rPr>
                        <a:t>(39.2%)</a:t>
                      </a:r>
                    </a:p>
                  </a:txBody>
                  <a:tcPr anchor="ctr"/>
                </a:tc>
                <a:tc>
                  <a:txBody>
                    <a:bodyPr/>
                    <a:lstStyle/>
                    <a:p>
                      <a:pPr algn="ctr"/>
                      <a:r>
                        <a:rPr lang="en-US" sz="1500" dirty="0">
                          <a:solidFill>
                            <a:schemeClr val="tx1"/>
                          </a:solidFill>
                        </a:rPr>
                        <a:t>4.07 </a:t>
                      </a:r>
                      <a:r>
                        <a:rPr lang="en-US" sz="1200" dirty="0">
                          <a:solidFill>
                            <a:schemeClr val="tx1"/>
                          </a:solidFill>
                        </a:rPr>
                        <a:t>(100%)</a:t>
                      </a:r>
                    </a:p>
                  </a:txBody>
                  <a:tcPr anchor="ctr"/>
                </a:tc>
                <a:tc>
                  <a:txBody>
                    <a:bodyPr/>
                    <a:lstStyle/>
                    <a:p>
                      <a:pPr algn="ctr"/>
                      <a:endParaRPr lang="en-US" sz="1500" dirty="0">
                        <a:solidFill>
                          <a:schemeClr val="tx1"/>
                        </a:solidFill>
                      </a:endParaRPr>
                    </a:p>
                  </a:txBody>
                  <a:tcPr anchor="ctr"/>
                </a:tc>
                <a:extLst>
                  <a:ext uri="{0D108BD9-81ED-4DB2-BD59-A6C34878D82A}">
                    <a16:rowId xmlns:a16="http://schemas.microsoft.com/office/drawing/2014/main" val="10009"/>
                  </a:ext>
                </a:extLst>
              </a:tr>
              <a:tr h="326313">
                <a:tc>
                  <a:txBody>
                    <a:bodyPr/>
                    <a:lstStyle/>
                    <a:p>
                      <a:pPr algn="l" fontAlgn="ctr"/>
                      <a:r>
                        <a:rPr lang="en-US" sz="1500" b="0" i="0" u="none" strike="noStrike" dirty="0">
                          <a:solidFill>
                            <a:srgbClr val="000000"/>
                          </a:solidFill>
                          <a:effectLst/>
                          <a:latin typeface="+mn-lt"/>
                          <a:cs typeface="Calibri"/>
                        </a:rPr>
                        <a:t>  Pathology</a:t>
                      </a:r>
                    </a:p>
                  </a:txBody>
                  <a:tcPr marL="12700" marR="12700" marT="12700" marB="0" anchor="ctr"/>
                </a:tc>
                <a:tc>
                  <a:txBody>
                    <a:bodyPr/>
                    <a:lstStyle/>
                    <a:p>
                      <a:pPr algn="ctr"/>
                      <a:r>
                        <a:rPr lang="en-US" sz="1500" dirty="0">
                          <a:solidFill>
                            <a:schemeClr val="tx1"/>
                          </a:solidFill>
                        </a:rPr>
                        <a:t>3.06 </a:t>
                      </a:r>
                      <a:r>
                        <a:rPr lang="en-US" sz="1200" dirty="0">
                          <a:solidFill>
                            <a:schemeClr val="tx1"/>
                          </a:solidFill>
                        </a:rPr>
                        <a:t>(87.2%)</a:t>
                      </a:r>
                    </a:p>
                  </a:txBody>
                  <a:tcPr anchor="ctr"/>
                </a:tc>
                <a:tc>
                  <a:txBody>
                    <a:bodyPr/>
                    <a:lstStyle/>
                    <a:p>
                      <a:pPr algn="ctr"/>
                      <a:r>
                        <a:rPr lang="en-US" sz="1500" dirty="0">
                          <a:solidFill>
                            <a:schemeClr val="tx1"/>
                          </a:solidFill>
                        </a:rPr>
                        <a:t>2.61 </a:t>
                      </a:r>
                      <a:r>
                        <a:rPr lang="en-US" sz="1200" dirty="0">
                          <a:solidFill>
                            <a:schemeClr val="tx1"/>
                          </a:solidFill>
                        </a:rPr>
                        <a:t>(80%)</a:t>
                      </a:r>
                    </a:p>
                  </a:txBody>
                  <a:tcPr anchor="ctr"/>
                </a:tc>
                <a:tc>
                  <a:txBody>
                    <a:bodyPr/>
                    <a:lstStyle/>
                    <a:p>
                      <a:pPr algn="ctr"/>
                      <a:endParaRPr lang="en-US" sz="1500" dirty="0">
                        <a:solidFill>
                          <a:schemeClr val="tx1"/>
                        </a:solidFill>
                      </a:endParaRPr>
                    </a:p>
                  </a:txBody>
                  <a:tcPr anchor="ctr"/>
                </a:tc>
                <a:extLst>
                  <a:ext uri="{0D108BD9-81ED-4DB2-BD59-A6C34878D82A}">
                    <a16:rowId xmlns:a16="http://schemas.microsoft.com/office/drawing/2014/main" val="10010"/>
                  </a:ext>
                </a:extLst>
              </a:tr>
              <a:tr h="326313">
                <a:tc>
                  <a:txBody>
                    <a:bodyPr/>
                    <a:lstStyle/>
                    <a:p>
                      <a:pPr algn="l" fontAlgn="ctr"/>
                      <a:r>
                        <a:rPr lang="en-US" sz="1500" b="0" i="0" u="none" strike="noStrike" dirty="0">
                          <a:solidFill>
                            <a:schemeClr val="tx1"/>
                          </a:solidFill>
                          <a:effectLst/>
                          <a:latin typeface="Calibri"/>
                          <a:cs typeface="Calibri"/>
                        </a:rPr>
                        <a:t>  </a:t>
                      </a:r>
                      <a:r>
                        <a:rPr lang="en-US" sz="1500" b="0" i="0" u="none" strike="noStrike" dirty="0">
                          <a:solidFill>
                            <a:schemeClr val="tx1"/>
                          </a:solidFill>
                          <a:effectLst/>
                          <a:latin typeface="+mn-lt"/>
                          <a:cs typeface="Calibri"/>
                        </a:rPr>
                        <a:t>Patients and Populations</a:t>
                      </a:r>
                    </a:p>
                  </a:txBody>
                  <a:tcPr marL="12700" marR="12700" marT="12700" marB="0" anchor="ctr"/>
                </a:tc>
                <a:tc>
                  <a:txBody>
                    <a:bodyPr/>
                    <a:lstStyle/>
                    <a:p>
                      <a:pPr algn="ctr"/>
                      <a:r>
                        <a:rPr lang="en-US" sz="1500" dirty="0">
                          <a:solidFill>
                            <a:schemeClr val="tx1"/>
                          </a:solidFill>
                        </a:rPr>
                        <a:t>2.77 </a:t>
                      </a:r>
                      <a:r>
                        <a:rPr lang="en-US" sz="1200" dirty="0">
                          <a:solidFill>
                            <a:schemeClr val="tx1"/>
                          </a:solidFill>
                        </a:rPr>
                        <a:t>(82%)</a:t>
                      </a:r>
                    </a:p>
                  </a:txBody>
                  <a:tcPr anchor="ctr"/>
                </a:tc>
                <a:tc>
                  <a:txBody>
                    <a:bodyPr/>
                    <a:lstStyle/>
                    <a:p>
                      <a:pPr algn="ctr"/>
                      <a:r>
                        <a:rPr lang="en-US" sz="1500" dirty="0">
                          <a:solidFill>
                            <a:schemeClr val="tx1"/>
                          </a:solidFill>
                        </a:rPr>
                        <a:t>2.79 </a:t>
                      </a:r>
                      <a:r>
                        <a:rPr lang="en-US" sz="1200" dirty="0">
                          <a:solidFill>
                            <a:schemeClr val="tx1"/>
                          </a:solidFill>
                        </a:rPr>
                        <a:t>(74.5%)</a:t>
                      </a:r>
                    </a:p>
                  </a:txBody>
                  <a:tcPr anchor="ctr"/>
                </a:tc>
                <a:tc>
                  <a:txBody>
                    <a:bodyPr/>
                    <a:lstStyle/>
                    <a:p>
                      <a:pPr algn="ctr"/>
                      <a:endParaRPr lang="en-US" sz="1500" dirty="0">
                        <a:solidFill>
                          <a:schemeClr val="tx1"/>
                        </a:solidFill>
                      </a:endParaRPr>
                    </a:p>
                  </a:txBody>
                  <a:tcPr anchor="ctr"/>
                </a:tc>
                <a:extLst>
                  <a:ext uri="{0D108BD9-81ED-4DB2-BD59-A6C34878D82A}">
                    <a16:rowId xmlns:a16="http://schemas.microsoft.com/office/drawing/2014/main" val="10011"/>
                  </a:ext>
                </a:extLst>
              </a:tr>
              <a:tr h="326313">
                <a:tc>
                  <a:txBody>
                    <a:bodyPr/>
                    <a:lstStyle/>
                    <a:p>
                      <a:pPr algn="l" fontAlgn="ctr"/>
                      <a:r>
                        <a:rPr lang="en-US" sz="1500" b="0" i="0" u="none" strike="noStrike" dirty="0">
                          <a:solidFill>
                            <a:srgbClr val="0070C0"/>
                          </a:solidFill>
                          <a:effectLst/>
                          <a:latin typeface="Calibri"/>
                          <a:cs typeface="Calibri"/>
                        </a:rPr>
                        <a:t>  </a:t>
                      </a:r>
                      <a:r>
                        <a:rPr lang="en-US" sz="1500" b="0" i="0" u="none" strike="noStrike" dirty="0">
                          <a:solidFill>
                            <a:srgbClr val="0070C0"/>
                          </a:solidFill>
                          <a:effectLst/>
                          <a:latin typeface="+mn-lt"/>
                          <a:cs typeface="Calibri"/>
                        </a:rPr>
                        <a:t>Physiology-Cardiovascular </a:t>
                      </a:r>
                    </a:p>
                  </a:txBody>
                  <a:tcPr marL="12700" marR="12700" marT="12700" marB="0" anchor="ctr"/>
                </a:tc>
                <a:tc>
                  <a:txBody>
                    <a:bodyPr/>
                    <a:lstStyle/>
                    <a:p>
                      <a:pPr algn="ctr"/>
                      <a:r>
                        <a:rPr lang="en-US" sz="1500" dirty="0">
                          <a:solidFill>
                            <a:srgbClr val="0070C0"/>
                          </a:solidFill>
                        </a:rPr>
                        <a:t>3.41 </a:t>
                      </a:r>
                      <a:r>
                        <a:rPr lang="en-US" sz="1200" dirty="0">
                          <a:solidFill>
                            <a:srgbClr val="0070C0"/>
                          </a:solidFill>
                        </a:rPr>
                        <a:t>(95.7%)</a:t>
                      </a:r>
                    </a:p>
                  </a:txBody>
                  <a:tcPr anchor="ctr"/>
                </a:tc>
                <a:tc>
                  <a:txBody>
                    <a:bodyPr/>
                    <a:lstStyle/>
                    <a:p>
                      <a:pPr algn="ctr"/>
                      <a:r>
                        <a:rPr lang="en-US" sz="1500" dirty="0">
                          <a:solidFill>
                            <a:srgbClr val="0070C0"/>
                          </a:solidFill>
                        </a:rPr>
                        <a:t>3.88 </a:t>
                      </a:r>
                      <a:r>
                        <a:rPr lang="en-US" sz="1200" dirty="0">
                          <a:solidFill>
                            <a:srgbClr val="0070C0"/>
                          </a:solidFill>
                        </a:rPr>
                        <a:t>(93.5%)</a:t>
                      </a:r>
                    </a:p>
                  </a:txBody>
                  <a:tcPr anchor="ctr"/>
                </a:tc>
                <a:tc>
                  <a:txBody>
                    <a:bodyPr/>
                    <a:lstStyle/>
                    <a:p>
                      <a:pPr algn="ctr"/>
                      <a:r>
                        <a:rPr lang="en-US" sz="1500" dirty="0">
                          <a:solidFill>
                            <a:srgbClr val="0070C0"/>
                          </a:solidFill>
                        </a:rPr>
                        <a:t>3.00 </a:t>
                      </a:r>
                      <a:r>
                        <a:rPr lang="en-US" sz="1200" dirty="0">
                          <a:solidFill>
                            <a:srgbClr val="0070C0"/>
                          </a:solidFill>
                        </a:rPr>
                        <a:t>(45.2%)</a:t>
                      </a:r>
                    </a:p>
                  </a:txBody>
                  <a:tcPr anchor="ctr"/>
                </a:tc>
                <a:extLst>
                  <a:ext uri="{0D108BD9-81ED-4DB2-BD59-A6C34878D82A}">
                    <a16:rowId xmlns:a16="http://schemas.microsoft.com/office/drawing/2014/main" val="10012"/>
                  </a:ext>
                </a:extLst>
              </a:tr>
              <a:tr h="326313">
                <a:tc>
                  <a:txBody>
                    <a:bodyPr/>
                    <a:lstStyle/>
                    <a:p>
                      <a:pPr algn="l" fontAlgn="ctr"/>
                      <a:r>
                        <a:rPr lang="en-US" sz="1500" b="0" i="0" u="none" strike="noStrike" dirty="0">
                          <a:solidFill>
                            <a:schemeClr val="tx1"/>
                          </a:solidFill>
                          <a:effectLst/>
                          <a:latin typeface="Calibri"/>
                          <a:cs typeface="Calibri"/>
                        </a:rPr>
                        <a:t>  Physiology-Endocrine  </a:t>
                      </a:r>
                    </a:p>
                  </a:txBody>
                  <a:tcPr marL="12700" marR="12700" marT="12700" marB="0" anchor="ctr"/>
                </a:tc>
                <a:tc>
                  <a:txBody>
                    <a:bodyPr/>
                    <a:lstStyle/>
                    <a:p>
                      <a:pPr algn="ctr"/>
                      <a:r>
                        <a:rPr lang="en-US" sz="1500" dirty="0">
                          <a:solidFill>
                            <a:schemeClr val="tx1"/>
                          </a:solidFill>
                        </a:rPr>
                        <a:t>3.52 </a:t>
                      </a:r>
                      <a:r>
                        <a:rPr lang="en-US" sz="1200" dirty="0">
                          <a:solidFill>
                            <a:schemeClr val="tx1"/>
                          </a:solidFill>
                        </a:rPr>
                        <a:t>(92.6%)</a:t>
                      </a:r>
                    </a:p>
                  </a:txBody>
                  <a:tcPr anchor="ctr"/>
                </a:tc>
                <a:tc>
                  <a:txBody>
                    <a:bodyPr/>
                    <a:lstStyle/>
                    <a:p>
                      <a:pPr algn="ctr"/>
                      <a:r>
                        <a:rPr lang="en-US" sz="1500" dirty="0">
                          <a:solidFill>
                            <a:schemeClr val="tx1"/>
                          </a:solidFill>
                        </a:rPr>
                        <a:t>3.63 </a:t>
                      </a:r>
                      <a:r>
                        <a:rPr lang="en-US" sz="1200" dirty="0">
                          <a:solidFill>
                            <a:schemeClr val="tx1"/>
                          </a:solidFill>
                        </a:rPr>
                        <a:t>(68.5%)</a:t>
                      </a:r>
                    </a:p>
                  </a:txBody>
                  <a:tcPr anchor="ctr"/>
                </a:tc>
                <a:tc>
                  <a:txBody>
                    <a:bodyPr/>
                    <a:lstStyle/>
                    <a:p>
                      <a:pPr algn="ctr"/>
                      <a:endParaRPr lang="en-US" sz="1500" dirty="0">
                        <a:solidFill>
                          <a:schemeClr val="tx1"/>
                        </a:solidFill>
                      </a:endParaRPr>
                    </a:p>
                  </a:txBody>
                  <a:tcPr anchor="ctr"/>
                </a:tc>
                <a:extLst>
                  <a:ext uri="{0D108BD9-81ED-4DB2-BD59-A6C34878D82A}">
                    <a16:rowId xmlns:a16="http://schemas.microsoft.com/office/drawing/2014/main" val="10013"/>
                  </a:ext>
                </a:extLst>
              </a:tr>
              <a:tr h="326313">
                <a:tc>
                  <a:txBody>
                    <a:bodyPr/>
                    <a:lstStyle/>
                    <a:p>
                      <a:pPr algn="l" fontAlgn="ctr"/>
                      <a:r>
                        <a:rPr lang="en-US" sz="1500" b="0" i="0" u="none" strike="noStrike" dirty="0">
                          <a:solidFill>
                            <a:schemeClr val="tx1"/>
                          </a:solidFill>
                          <a:effectLst/>
                          <a:latin typeface="Calibri"/>
                          <a:cs typeface="Calibri"/>
                        </a:rPr>
                        <a:t>  Physiology-Renal  </a:t>
                      </a:r>
                    </a:p>
                  </a:txBody>
                  <a:tcPr marL="12700" marR="12700" marT="12700" marB="0" anchor="ctr"/>
                </a:tc>
                <a:tc>
                  <a:txBody>
                    <a:bodyPr/>
                    <a:lstStyle/>
                    <a:p>
                      <a:pPr algn="ctr"/>
                      <a:r>
                        <a:rPr lang="en-US" sz="1500" dirty="0">
                          <a:solidFill>
                            <a:schemeClr val="tx1"/>
                          </a:solidFill>
                        </a:rPr>
                        <a:t>3.63 </a:t>
                      </a:r>
                      <a:r>
                        <a:rPr lang="en-US" sz="1200" dirty="0">
                          <a:solidFill>
                            <a:schemeClr val="tx1"/>
                          </a:solidFill>
                        </a:rPr>
                        <a:t>(92.6%)</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500" dirty="0">
                          <a:solidFill>
                            <a:schemeClr val="tx1"/>
                          </a:solidFill>
                        </a:rPr>
                        <a:t>3.46 </a:t>
                      </a:r>
                      <a:r>
                        <a:rPr kumimoji="0" lang="en-US" sz="1200" b="0" i="0" u="none" strike="noStrike" kern="1200" cap="none" spc="0" normalizeH="0" baseline="0" noProof="0" dirty="0">
                          <a:ln>
                            <a:noFill/>
                          </a:ln>
                          <a:solidFill>
                            <a:prstClr val="black"/>
                          </a:solidFill>
                          <a:effectLst/>
                          <a:uLnTx/>
                          <a:uFillTx/>
                          <a:latin typeface="+mn-lt"/>
                          <a:ea typeface="+mn-ea"/>
                          <a:cs typeface="+mn-cs"/>
                        </a:rPr>
                        <a:t>(68.5%)</a:t>
                      </a:r>
                      <a:endParaRPr lang="en-US" sz="1500" dirty="0">
                        <a:solidFill>
                          <a:schemeClr val="tx1"/>
                        </a:solidFill>
                      </a:endParaRPr>
                    </a:p>
                  </a:txBody>
                  <a:tcPr anchor="ctr"/>
                </a:tc>
                <a:tc>
                  <a:txBody>
                    <a:bodyPr/>
                    <a:lstStyle/>
                    <a:p>
                      <a:pPr algn="ctr"/>
                      <a:endParaRPr lang="en-US" sz="1500" dirty="0">
                        <a:solidFill>
                          <a:schemeClr val="tx1"/>
                        </a:solidFill>
                      </a:endParaRPr>
                    </a:p>
                  </a:txBody>
                  <a:tcPr anchor="ctr"/>
                </a:tc>
                <a:extLst>
                  <a:ext uri="{0D108BD9-81ED-4DB2-BD59-A6C34878D82A}">
                    <a16:rowId xmlns:a16="http://schemas.microsoft.com/office/drawing/2014/main" val="10014"/>
                  </a:ext>
                </a:extLst>
              </a:tr>
              <a:tr h="326313">
                <a:tc>
                  <a:txBody>
                    <a:bodyPr/>
                    <a:lstStyle/>
                    <a:p>
                      <a:pPr algn="l" fontAlgn="ctr"/>
                      <a:r>
                        <a:rPr lang="en-US" sz="1500" b="0" i="0" u="none" strike="noStrike" dirty="0">
                          <a:solidFill>
                            <a:schemeClr val="tx1"/>
                          </a:solidFill>
                          <a:effectLst/>
                          <a:latin typeface="Calibri"/>
                          <a:cs typeface="Calibri"/>
                        </a:rPr>
                        <a:t>  Physiology-Respiration  </a:t>
                      </a:r>
                    </a:p>
                  </a:txBody>
                  <a:tcPr marL="12700" marR="12700" marT="12700" marB="0" anchor="ctr"/>
                </a:tc>
                <a:tc>
                  <a:txBody>
                    <a:bodyPr/>
                    <a:lstStyle/>
                    <a:p>
                      <a:pPr algn="ctr"/>
                      <a:r>
                        <a:rPr lang="en-US" sz="1500" dirty="0">
                          <a:solidFill>
                            <a:schemeClr val="tx1"/>
                          </a:solidFill>
                        </a:rPr>
                        <a:t>3.41 </a:t>
                      </a:r>
                      <a:r>
                        <a:rPr lang="en-US" sz="1200" dirty="0">
                          <a:solidFill>
                            <a:schemeClr val="tx1"/>
                          </a:solidFill>
                        </a:rPr>
                        <a:t>(95.7%)</a:t>
                      </a:r>
                    </a:p>
                  </a:txBody>
                  <a:tcPr anchor="ctr"/>
                </a:tc>
                <a:tc>
                  <a:txBody>
                    <a:bodyPr/>
                    <a:lstStyle/>
                    <a:p>
                      <a:pPr algn="ctr"/>
                      <a:r>
                        <a:rPr lang="en-US" sz="1500" dirty="0">
                          <a:solidFill>
                            <a:schemeClr val="tx1"/>
                          </a:solidFill>
                        </a:rPr>
                        <a:t>3.80 </a:t>
                      </a:r>
                      <a:r>
                        <a:rPr lang="en-US" sz="1200" dirty="0">
                          <a:solidFill>
                            <a:schemeClr val="tx1"/>
                          </a:solidFill>
                        </a:rPr>
                        <a:t>(92.4%)</a:t>
                      </a:r>
                    </a:p>
                  </a:txBody>
                  <a:tcPr anchor="ctr"/>
                </a:tc>
                <a:tc>
                  <a:txBody>
                    <a:bodyPr/>
                    <a:lstStyle/>
                    <a:p>
                      <a:pPr algn="ctr"/>
                      <a:r>
                        <a:rPr lang="en-US" sz="1500" dirty="0">
                          <a:solidFill>
                            <a:schemeClr val="tx1"/>
                          </a:solidFill>
                        </a:rPr>
                        <a:t>4.53 </a:t>
                      </a:r>
                      <a:r>
                        <a:rPr lang="en-US" sz="1200" dirty="0">
                          <a:solidFill>
                            <a:schemeClr val="tx1"/>
                          </a:solidFill>
                        </a:rPr>
                        <a:t>(64.5%)</a:t>
                      </a:r>
                    </a:p>
                  </a:txBody>
                  <a:tcPr anchor="ctr"/>
                </a:tc>
                <a:extLst>
                  <a:ext uri="{0D108BD9-81ED-4DB2-BD59-A6C34878D82A}">
                    <a16:rowId xmlns:a16="http://schemas.microsoft.com/office/drawing/2014/main" val="10015"/>
                  </a:ext>
                </a:extLst>
              </a:tr>
            </a:tbl>
          </a:graphicData>
        </a:graphic>
      </p:graphicFrame>
      <p:sp>
        <p:nvSpPr>
          <p:cNvPr id="6" name="Text Placeholder 2"/>
          <p:cNvSpPr txBox="1">
            <a:spLocks/>
          </p:cNvSpPr>
          <p:nvPr/>
        </p:nvSpPr>
        <p:spPr bwMode="auto">
          <a:xfrm>
            <a:off x="365760" y="6512807"/>
            <a:ext cx="8412480" cy="3640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i="1" dirty="0"/>
              <a:t>scale [1=poor; 2=fair; 3=good; 4=very good; 5=excellent]; </a:t>
            </a:r>
            <a:r>
              <a:rPr lang="en-US" sz="1600" i="1" dirty="0">
                <a:solidFill>
                  <a:prstClr val="black"/>
                </a:solidFill>
              </a:rPr>
              <a:t>student participation rate </a:t>
            </a:r>
            <a:r>
              <a:rPr lang="en-US" sz="1600" i="1">
                <a:solidFill>
                  <a:prstClr val="black"/>
                </a:solidFill>
              </a:rPr>
              <a:t>in parentheses</a:t>
            </a:r>
          </a:p>
          <a:p>
            <a:pPr marL="0" indent="0">
              <a:buNone/>
            </a:pPr>
            <a:r>
              <a:rPr lang="en-US" sz="1600" i="1" dirty="0"/>
              <a:t> </a:t>
            </a:r>
          </a:p>
          <a:p>
            <a:pPr marL="0" indent="0">
              <a:buNone/>
            </a:pPr>
            <a:endParaRPr lang="en-US" sz="800" i="1" dirty="0"/>
          </a:p>
          <a:p>
            <a:pPr marL="0" indent="0">
              <a:buNone/>
            </a:pPr>
            <a:endParaRPr lang="en-US" sz="1000" dirty="0"/>
          </a:p>
        </p:txBody>
      </p:sp>
      <p:sp>
        <p:nvSpPr>
          <p:cNvPr id="10" name="Title 9"/>
          <p:cNvSpPr>
            <a:spLocks noGrp="1"/>
          </p:cNvSpPr>
          <p:nvPr>
            <p:ph type="title"/>
          </p:nvPr>
        </p:nvSpPr>
        <p:spPr/>
        <p:txBody>
          <a:bodyPr/>
          <a:lstStyle/>
          <a:p>
            <a:r>
              <a:rPr lang="en-US" dirty="0"/>
              <a:t>Measures of Quality – Course Evaluation</a:t>
            </a:r>
          </a:p>
        </p:txBody>
      </p:sp>
      <p:sp>
        <p:nvSpPr>
          <p:cNvPr id="5" name="Title 1"/>
          <p:cNvSpPr txBox="1">
            <a:spLocks/>
          </p:cNvSpPr>
          <p:nvPr/>
        </p:nvSpPr>
        <p:spPr bwMode="auto">
          <a:xfrm>
            <a:off x="0" y="0"/>
            <a:ext cx="9144000" cy="889000"/>
          </a:xfrm>
          <a:prstGeom prst="rect">
            <a:avLst/>
          </a:prstGeom>
          <a:solidFill>
            <a:schemeClr val="tx2"/>
          </a:solidFill>
          <a:ln>
            <a:noFill/>
          </a:ln>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400" kern="1200">
                <a:solidFill>
                  <a:schemeClr val="bg1"/>
                </a:solidFill>
                <a:latin typeface="Calibri"/>
                <a:ea typeface="Garamond" pitchFamily="18" charset="0"/>
                <a:cs typeface="Garamond" pitchFamily="18" charset="0"/>
              </a:defRPr>
            </a:lvl1pPr>
            <a:lvl2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2pPr>
            <a:lvl3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3pPr>
            <a:lvl4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4pPr>
            <a:lvl5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5pPr>
            <a:lvl6pPr marL="4572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6pPr>
            <a:lvl7pPr marL="9144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7pPr>
            <a:lvl8pPr marL="13716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8pPr>
            <a:lvl9pPr marL="18288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9pPr>
          </a:lstStyle>
          <a:p>
            <a:r>
              <a:rPr lang="en-US" sz="4200" dirty="0"/>
              <a:t>Measures of Quality – Course Evaluation</a:t>
            </a:r>
          </a:p>
        </p:txBody>
      </p:sp>
    </p:spTree>
    <p:extLst>
      <p:ext uri="{BB962C8B-B14F-4D97-AF65-F5344CB8AC3E}">
        <p14:creationId xmlns:p14="http://schemas.microsoft.com/office/powerpoint/2010/main" val="14266168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2"/>
          <p:cNvSpPr txBox="1">
            <a:spLocks/>
          </p:cNvSpPr>
          <p:nvPr/>
        </p:nvSpPr>
        <p:spPr bwMode="auto">
          <a:xfrm>
            <a:off x="355601" y="1049869"/>
            <a:ext cx="8686801" cy="7281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r>
              <a:rPr lang="en-US" i="1" dirty="0">
                <a:solidFill>
                  <a:prstClr val="black"/>
                </a:solidFill>
              </a:rPr>
              <a:t>scale [1=poor; 2=fair; 3=good; 4=very good; 5=excellent]</a:t>
            </a:r>
          </a:p>
          <a:p>
            <a:pPr marL="0" indent="0">
              <a:buFont typeface="Arial" charset="0"/>
              <a:buNone/>
            </a:pPr>
            <a:endParaRPr lang="en-US" sz="800" i="1" dirty="0">
              <a:solidFill>
                <a:prstClr val="black"/>
              </a:solidFill>
            </a:endParaRPr>
          </a:p>
          <a:p>
            <a:pPr marL="0" indent="0">
              <a:buFont typeface="Arial" charset="0"/>
              <a:buNone/>
            </a:pPr>
            <a:endParaRPr lang="en-US" sz="1000" dirty="0">
              <a:solidFill>
                <a:prstClr val="black"/>
              </a:solidFill>
            </a:endParaRPr>
          </a:p>
        </p:txBody>
      </p:sp>
      <p:sp>
        <p:nvSpPr>
          <p:cNvPr id="2" name="Title 1"/>
          <p:cNvSpPr>
            <a:spLocks noGrp="1"/>
          </p:cNvSpPr>
          <p:nvPr>
            <p:ph type="title"/>
          </p:nvPr>
        </p:nvSpPr>
        <p:spPr/>
        <p:txBody>
          <a:bodyPr/>
          <a:lstStyle/>
          <a:p>
            <a:pPr algn="ctr"/>
            <a:r>
              <a:rPr lang="en-US" dirty="0">
                <a:solidFill>
                  <a:schemeClr val="bg1"/>
                </a:solidFill>
              </a:rPr>
              <a:t>Measures of Quality – Course Evaluation</a:t>
            </a:r>
          </a:p>
        </p:txBody>
      </p:sp>
      <p:graphicFrame>
        <p:nvGraphicFramePr>
          <p:cNvPr id="3" name="Table 2"/>
          <p:cNvGraphicFramePr>
            <a:graphicFrameLocks noGrp="1"/>
          </p:cNvGraphicFramePr>
          <p:nvPr>
            <p:extLst>
              <p:ext uri="{D42A27DB-BD31-4B8C-83A1-F6EECF244321}">
                <p14:modId xmlns:p14="http://schemas.microsoft.com/office/powerpoint/2010/main" val="610721544"/>
              </p:ext>
            </p:extLst>
          </p:nvPr>
        </p:nvGraphicFramePr>
        <p:xfrm>
          <a:off x="355601" y="1811871"/>
          <a:ext cx="8444752" cy="4014395"/>
        </p:xfrm>
        <a:graphic>
          <a:graphicData uri="http://schemas.openxmlformats.org/drawingml/2006/table">
            <a:tbl>
              <a:tblPr firstRow="1" bandRow="1">
                <a:tableStyleId>{5C22544A-7EE6-4342-B048-85BDC9FD1C3A}</a:tableStyleId>
              </a:tblPr>
              <a:tblGrid>
                <a:gridCol w="4066987">
                  <a:extLst>
                    <a:ext uri="{9D8B030D-6E8A-4147-A177-3AD203B41FA5}">
                      <a16:colId xmlns:a16="http://schemas.microsoft.com/office/drawing/2014/main" val="20000"/>
                    </a:ext>
                  </a:extLst>
                </a:gridCol>
                <a:gridCol w="1459255">
                  <a:extLst>
                    <a:ext uri="{9D8B030D-6E8A-4147-A177-3AD203B41FA5}">
                      <a16:colId xmlns:a16="http://schemas.microsoft.com/office/drawing/2014/main" val="20001"/>
                    </a:ext>
                  </a:extLst>
                </a:gridCol>
                <a:gridCol w="1459255">
                  <a:extLst>
                    <a:ext uri="{9D8B030D-6E8A-4147-A177-3AD203B41FA5}">
                      <a16:colId xmlns:a16="http://schemas.microsoft.com/office/drawing/2014/main" val="20002"/>
                    </a:ext>
                  </a:extLst>
                </a:gridCol>
                <a:gridCol w="1459255">
                  <a:extLst>
                    <a:ext uri="{9D8B030D-6E8A-4147-A177-3AD203B41FA5}">
                      <a16:colId xmlns:a16="http://schemas.microsoft.com/office/drawing/2014/main" val="20003"/>
                    </a:ext>
                  </a:extLst>
                </a:gridCol>
              </a:tblGrid>
              <a:tr h="889587">
                <a:tc>
                  <a:txBody>
                    <a:bodyPr/>
                    <a:lstStyle/>
                    <a:p>
                      <a:endParaRPr lang="en-US" dirty="0"/>
                    </a:p>
                  </a:txBody>
                  <a:tcP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a:solidFill>
                            <a:schemeClr val="bg1"/>
                          </a:solidFill>
                        </a:rPr>
                        <a:t>Cardio Phys</a:t>
                      </a:r>
                      <a:endParaRPr lang="en-US" sz="1600" baseline="0" dirty="0">
                        <a:solidFill>
                          <a:schemeClr val="bg1"/>
                        </a:solidFill>
                      </a:endParaRPr>
                    </a:p>
                    <a:p>
                      <a:pPr algn="ctr"/>
                      <a:r>
                        <a:rPr lang="en-US" sz="1600" dirty="0"/>
                        <a:t>AY</a:t>
                      </a:r>
                      <a:r>
                        <a:rPr lang="en-US" sz="1600" baseline="0" dirty="0"/>
                        <a:t> 15-16</a:t>
                      </a:r>
                      <a:r>
                        <a:rPr lang="en-US" sz="1600" dirty="0"/>
                        <a:t> (</a:t>
                      </a:r>
                      <a:r>
                        <a:rPr lang="en-US" sz="1600" dirty="0">
                          <a:solidFill>
                            <a:schemeClr val="bg1"/>
                          </a:solidFill>
                        </a:rPr>
                        <a:t>96%)*</a:t>
                      </a:r>
                      <a:endParaRPr lang="en-US" sz="1600" b="0" dirty="0">
                        <a:solidFill>
                          <a:schemeClr val="bg1"/>
                        </a:solidFill>
                      </a:endParaRPr>
                    </a:p>
                  </a:txBody>
                  <a:tcPr anchor="ctr">
                    <a:lnR w="12700" cap="flat" cmpd="sng" algn="ctr">
                      <a:solidFill>
                        <a:prstClr val="white"/>
                      </a:solidFill>
                      <a:prstDash val="solid"/>
                      <a:round/>
                      <a:headEnd type="none" w="med" len="med"/>
                      <a:tailEnd type="none" w="med" len="med"/>
                    </a:lnR>
                    <a:solidFill>
                      <a:schemeClr val="accent1">
                        <a:lumMod val="90000"/>
                        <a:lumOff val="1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a:solidFill>
                            <a:schemeClr val="bg1"/>
                          </a:solidFill>
                        </a:rPr>
                        <a:t>Cardio Phys</a:t>
                      </a:r>
                      <a:endParaRPr lang="en-US" sz="1600" baseline="0" dirty="0">
                        <a:solidFill>
                          <a:schemeClr val="bg1"/>
                        </a:solidFill>
                      </a:endParaRPr>
                    </a:p>
                    <a:p>
                      <a:pPr algn="ctr"/>
                      <a:r>
                        <a:rPr lang="en-US" sz="1600" baseline="0" dirty="0"/>
                        <a:t> AY 16-17 (93%)*</a:t>
                      </a:r>
                      <a:endParaRPr lang="en-US" sz="1600" b="0" dirty="0">
                        <a:solidFill>
                          <a:srgbClr val="000000"/>
                        </a:solidFill>
                      </a:endParaRPr>
                    </a:p>
                  </a:txBody>
                  <a:tcPr anchor="ctr">
                    <a:lnL w="12700" cap="flat" cmpd="sng" algn="ctr">
                      <a:solidFill>
                        <a:prstClr val="white"/>
                      </a:solidFill>
                      <a:prstDash val="solid"/>
                      <a:round/>
                      <a:headEnd type="none" w="med" len="med"/>
                      <a:tailEnd type="none" w="med" len="med"/>
                    </a:lnL>
                    <a:solidFill>
                      <a:schemeClr val="accent1">
                        <a:lumMod val="90000"/>
                        <a:lumOff val="1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a:solidFill>
                            <a:schemeClr val="bg1"/>
                          </a:solidFill>
                        </a:rPr>
                        <a:t>Cardio Phys</a:t>
                      </a:r>
                      <a:endParaRPr lang="en-US" sz="1600" baseline="0" dirty="0">
                        <a:solidFill>
                          <a:schemeClr val="bg1"/>
                        </a:solidFill>
                      </a:endParaRPr>
                    </a:p>
                    <a:p>
                      <a:pPr algn="ctr"/>
                      <a:r>
                        <a:rPr lang="en-US" sz="1600" dirty="0"/>
                        <a:t> AY 17-18 (</a:t>
                      </a:r>
                      <a:r>
                        <a:rPr lang="en-US" sz="1600" dirty="0">
                          <a:solidFill>
                            <a:schemeClr val="bg1"/>
                          </a:solidFill>
                        </a:rPr>
                        <a:t>45%</a:t>
                      </a:r>
                      <a:r>
                        <a:rPr lang="en-US" sz="1600" dirty="0"/>
                        <a:t>)*</a:t>
                      </a:r>
                      <a:endParaRPr lang="en-US" sz="1600" b="0" dirty="0">
                        <a:solidFill>
                          <a:srgbClr val="000000"/>
                        </a:solidFill>
                      </a:endParaRPr>
                    </a:p>
                  </a:txBody>
                  <a:tcPr anchor="ctr">
                    <a:solidFill>
                      <a:schemeClr val="accent1">
                        <a:lumMod val="90000"/>
                        <a:lumOff val="10000"/>
                      </a:schemeClr>
                    </a:solidFill>
                  </a:tcPr>
                </a:tc>
                <a:extLst>
                  <a:ext uri="{0D108BD9-81ED-4DB2-BD59-A6C34878D82A}">
                    <a16:rowId xmlns:a16="http://schemas.microsoft.com/office/drawing/2014/main" val="10000"/>
                  </a:ext>
                </a:extLst>
              </a:tr>
              <a:tr h="599752">
                <a:tc>
                  <a:txBody>
                    <a:bodyPr/>
                    <a:lstStyle/>
                    <a:p>
                      <a:r>
                        <a:rPr lang="en-US" dirty="0"/>
                        <a:t>Pace and workload**</a:t>
                      </a:r>
                    </a:p>
                  </a:txBody>
                  <a:tcPr anchor="ctr"/>
                </a:tc>
                <a:tc>
                  <a:txBody>
                    <a:bodyPr/>
                    <a:lstStyle/>
                    <a:p>
                      <a:pPr algn="ctr"/>
                      <a:endParaRPr lang="en-US" dirty="0"/>
                    </a:p>
                  </a:txBody>
                  <a:tcPr anchor="ctr">
                    <a:lnR w="12700" cap="flat" cmpd="sng" algn="ctr">
                      <a:solidFill>
                        <a:prstClr val="white"/>
                      </a:solidFill>
                      <a:prstDash val="solid"/>
                      <a:round/>
                      <a:headEnd type="none" w="med" len="med"/>
                      <a:tailEnd type="none" w="med" len="med"/>
                    </a:ln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dirty="0"/>
                    </a:p>
                  </a:txBody>
                  <a:tcPr anchor="ctr">
                    <a:lnL w="12700" cap="flat" cmpd="sng" algn="ctr">
                      <a:solidFill>
                        <a:prstClr val="white"/>
                      </a:solidFill>
                      <a:prstDash val="solid"/>
                      <a:round/>
                      <a:headEnd type="none" w="med" len="med"/>
                      <a:tailEnd type="none" w="med" len="med"/>
                    </a:lnL>
                  </a:tcPr>
                </a:tc>
                <a:tc>
                  <a:txBody>
                    <a:bodyPr/>
                    <a:lstStyle/>
                    <a:p>
                      <a:pPr algn="ctr"/>
                      <a:r>
                        <a:rPr lang="en-US" dirty="0"/>
                        <a:t>3.45</a:t>
                      </a:r>
                    </a:p>
                  </a:txBody>
                  <a:tcPr anchor="ctr"/>
                </a:tc>
                <a:extLst>
                  <a:ext uri="{0D108BD9-81ED-4DB2-BD59-A6C34878D82A}">
                    <a16:rowId xmlns:a16="http://schemas.microsoft.com/office/drawing/2014/main" val="10001"/>
                  </a:ext>
                </a:extLst>
              </a:tr>
              <a:tr h="599752">
                <a:tc>
                  <a:txBody>
                    <a:bodyPr/>
                    <a:lstStyle/>
                    <a:p>
                      <a:r>
                        <a:rPr lang="en-US" dirty="0"/>
                        <a:t>Primary course</a:t>
                      </a:r>
                      <a:r>
                        <a:rPr lang="en-US" baseline="0" dirty="0"/>
                        <a:t> materials/text**</a:t>
                      </a:r>
                      <a:endParaRPr lang="en-US"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dirty="0"/>
                    </a:p>
                  </a:txBody>
                  <a:tcPr anchor="ctr">
                    <a:lnR w="12700" cap="flat" cmpd="sng" algn="ctr">
                      <a:solidFill>
                        <a:prstClr val="white"/>
                      </a:solidFill>
                      <a:prstDash val="solid"/>
                      <a:round/>
                      <a:headEnd type="none" w="med" len="med"/>
                      <a:tailEnd type="none" w="med" len="med"/>
                    </a:ln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dirty="0"/>
                    </a:p>
                  </a:txBody>
                  <a:tcPr anchor="ctr">
                    <a:lnL w="12700" cap="flat" cmpd="sng" algn="ctr">
                      <a:solidFill>
                        <a:prstClr val="white"/>
                      </a:solidFill>
                      <a:prstDash val="solid"/>
                      <a:round/>
                      <a:headEnd type="none" w="med" len="med"/>
                      <a:tailEnd type="none" w="med" len="med"/>
                    </a:lnL>
                  </a:tcPr>
                </a:tc>
                <a:tc>
                  <a:txBody>
                    <a:bodyPr/>
                    <a:lstStyle/>
                    <a:p>
                      <a:pPr algn="ctr"/>
                      <a:r>
                        <a:rPr lang="en-US" dirty="0"/>
                        <a:t>3.45</a:t>
                      </a:r>
                    </a:p>
                  </a:txBody>
                  <a:tcPr anchor="ctr"/>
                </a:tc>
                <a:extLst>
                  <a:ext uri="{0D108BD9-81ED-4DB2-BD59-A6C34878D82A}">
                    <a16:rowId xmlns:a16="http://schemas.microsoft.com/office/drawing/2014/main" val="10002"/>
                  </a:ext>
                </a:extLst>
              </a:tr>
              <a:tr h="599752">
                <a:tc>
                  <a:txBody>
                    <a:bodyPr/>
                    <a:lstStyle/>
                    <a:p>
                      <a:r>
                        <a:rPr lang="en-US" dirty="0"/>
                        <a:t>Organizatio</a:t>
                      </a:r>
                      <a:r>
                        <a:rPr lang="en-US" baseline="0" dirty="0"/>
                        <a:t>n of the course</a:t>
                      </a:r>
                      <a:endParaRPr lang="en-US"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t>3.23</a:t>
                      </a:r>
                    </a:p>
                  </a:txBody>
                  <a:tcPr anchor="ctr">
                    <a:lnR w="12700" cap="flat" cmpd="sng" algn="ctr">
                      <a:solidFill>
                        <a:prstClr val="white"/>
                      </a:solidFill>
                      <a:prstDash val="solid"/>
                      <a:round/>
                      <a:headEnd type="none" w="med" len="med"/>
                      <a:tailEnd type="none" w="med" len="med"/>
                    </a:ln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t>3.71</a:t>
                      </a:r>
                    </a:p>
                  </a:txBody>
                  <a:tcPr anchor="ctr">
                    <a:lnL w="12700" cap="flat" cmpd="sng" algn="ctr">
                      <a:solidFill>
                        <a:prstClr val="white"/>
                      </a:solidFill>
                      <a:prstDash val="solid"/>
                      <a:round/>
                      <a:headEnd type="none" w="med" len="med"/>
                      <a:tailEnd type="none" w="med" len="med"/>
                    </a:lnL>
                  </a:tcPr>
                </a:tc>
                <a:tc>
                  <a:txBody>
                    <a:bodyPr/>
                    <a:lstStyle/>
                    <a:p>
                      <a:pPr algn="ctr"/>
                      <a:r>
                        <a:rPr lang="en-US" dirty="0"/>
                        <a:t>3.00</a:t>
                      </a:r>
                    </a:p>
                  </a:txBody>
                  <a:tcPr anchor="ctr"/>
                </a:tc>
                <a:extLst>
                  <a:ext uri="{0D108BD9-81ED-4DB2-BD59-A6C34878D82A}">
                    <a16:rowId xmlns:a16="http://schemas.microsoft.com/office/drawing/2014/main" val="10003"/>
                  </a:ext>
                </a:extLst>
              </a:tr>
              <a:tr h="691901">
                <a:tc>
                  <a:txBody>
                    <a:bodyPr/>
                    <a:lstStyle/>
                    <a:p>
                      <a:r>
                        <a:rPr lang="en-US" dirty="0"/>
                        <a:t>Congruence</a:t>
                      </a:r>
                      <a:r>
                        <a:rPr lang="en-US" baseline="0" dirty="0"/>
                        <a:t> of assessment questions to material emphasized in course</a:t>
                      </a:r>
                      <a:endParaRPr lang="en-US" dirty="0"/>
                    </a:p>
                  </a:txBody>
                  <a:tcPr anchor="ctr"/>
                </a:tc>
                <a:tc>
                  <a:txBody>
                    <a:bodyPr/>
                    <a:lstStyle/>
                    <a:p>
                      <a:pPr algn="ctr"/>
                      <a:r>
                        <a:rPr lang="en-US" dirty="0"/>
                        <a:t>3.69</a:t>
                      </a:r>
                    </a:p>
                  </a:txBody>
                  <a:tcPr anchor="ctr">
                    <a:lnR w="12700" cap="flat" cmpd="sng" algn="ctr">
                      <a:solidFill>
                        <a:prstClr val="white"/>
                      </a:solidFill>
                      <a:prstDash val="solid"/>
                      <a:round/>
                      <a:headEnd type="none" w="med" len="med"/>
                      <a:tailEnd type="none" w="med" len="med"/>
                    </a:lnR>
                  </a:tcPr>
                </a:tc>
                <a:tc>
                  <a:txBody>
                    <a:bodyPr/>
                    <a:lstStyle/>
                    <a:p>
                      <a:pPr algn="ctr"/>
                      <a:r>
                        <a:rPr lang="en-US" dirty="0"/>
                        <a:t>4.03</a:t>
                      </a:r>
                    </a:p>
                  </a:txBody>
                  <a:tcPr anchor="ctr">
                    <a:lnL w="12700" cap="flat" cmpd="sng" algn="ctr">
                      <a:solidFill>
                        <a:prstClr val="white"/>
                      </a:solidFill>
                      <a:prstDash val="solid"/>
                      <a:round/>
                      <a:headEnd type="none" w="med" len="med"/>
                      <a:tailEnd type="none" w="med" len="med"/>
                    </a:lnL>
                  </a:tcPr>
                </a:tc>
                <a:tc>
                  <a:txBody>
                    <a:bodyPr/>
                    <a:lstStyle/>
                    <a:p>
                      <a:pPr algn="ctr"/>
                      <a:r>
                        <a:rPr lang="en-US" dirty="0"/>
                        <a:t>2.74</a:t>
                      </a:r>
                    </a:p>
                  </a:txBody>
                  <a:tcPr anchor="ctr"/>
                </a:tc>
                <a:extLst>
                  <a:ext uri="{0D108BD9-81ED-4DB2-BD59-A6C34878D82A}">
                    <a16:rowId xmlns:a16="http://schemas.microsoft.com/office/drawing/2014/main" val="10004"/>
                  </a:ext>
                </a:extLst>
              </a:tr>
              <a:tr h="633651">
                <a:tc>
                  <a:txBody>
                    <a:bodyPr/>
                    <a:lstStyle/>
                    <a:p>
                      <a:r>
                        <a:rPr lang="en-US" dirty="0"/>
                        <a:t>Overall satisfaction of course</a:t>
                      </a:r>
                    </a:p>
                  </a:txBody>
                  <a:tcPr anchor="ctr"/>
                </a:tc>
                <a:tc>
                  <a:txBody>
                    <a:bodyPr/>
                    <a:lstStyle/>
                    <a:p>
                      <a:pPr algn="ctr"/>
                      <a:r>
                        <a:rPr lang="en-US" dirty="0"/>
                        <a:t>3.41</a:t>
                      </a:r>
                    </a:p>
                  </a:txBody>
                  <a:tcPr anchor="ctr">
                    <a:lnR w="12700" cap="flat" cmpd="sng" algn="ctr">
                      <a:solidFill>
                        <a:prstClr val="white"/>
                      </a:solidFill>
                      <a:prstDash val="solid"/>
                      <a:round/>
                      <a:headEnd type="none" w="med" len="med"/>
                      <a:tailEnd type="none" w="med" len="med"/>
                    </a:lnR>
                  </a:tcPr>
                </a:tc>
                <a:tc>
                  <a:txBody>
                    <a:bodyPr/>
                    <a:lstStyle/>
                    <a:p>
                      <a:pPr algn="ctr"/>
                      <a:r>
                        <a:rPr lang="en-US" dirty="0"/>
                        <a:t>3.88</a:t>
                      </a:r>
                    </a:p>
                  </a:txBody>
                  <a:tcPr anchor="ctr">
                    <a:lnL w="12700" cap="flat" cmpd="sng" algn="ctr">
                      <a:solidFill>
                        <a:prstClr val="white"/>
                      </a:solidFill>
                      <a:prstDash val="solid"/>
                      <a:round/>
                      <a:headEnd type="none" w="med" len="med"/>
                      <a:tailEnd type="none" w="med" len="med"/>
                    </a:lnL>
                  </a:tcPr>
                </a:tc>
                <a:tc>
                  <a:txBody>
                    <a:bodyPr/>
                    <a:lstStyle/>
                    <a:p>
                      <a:pPr algn="ctr"/>
                      <a:r>
                        <a:rPr lang="en-US" dirty="0"/>
                        <a:t>3.00</a:t>
                      </a:r>
                    </a:p>
                  </a:txBody>
                  <a:tcPr anchor="ctr"/>
                </a:tc>
                <a:extLst>
                  <a:ext uri="{0D108BD9-81ED-4DB2-BD59-A6C34878D82A}">
                    <a16:rowId xmlns:a16="http://schemas.microsoft.com/office/drawing/2014/main" val="10005"/>
                  </a:ext>
                </a:extLst>
              </a:tr>
            </a:tbl>
          </a:graphicData>
        </a:graphic>
      </p:graphicFrame>
      <p:sp>
        <p:nvSpPr>
          <p:cNvPr id="10" name="TextBox 9"/>
          <p:cNvSpPr txBox="1"/>
          <p:nvPr/>
        </p:nvSpPr>
        <p:spPr>
          <a:xfrm>
            <a:off x="355601" y="6168190"/>
            <a:ext cx="4686411" cy="646331"/>
          </a:xfrm>
          <a:prstGeom prst="rect">
            <a:avLst/>
          </a:prstGeom>
          <a:noFill/>
        </p:spPr>
        <p:txBody>
          <a:bodyPr wrap="none" rtlCol="0">
            <a:spAutoFit/>
          </a:bodyPr>
          <a:lstStyle/>
          <a:p>
            <a:pPr defTabSz="914400"/>
            <a:r>
              <a:rPr lang="en-US" dirty="0">
                <a:solidFill>
                  <a:prstClr val="black"/>
                </a:solidFill>
                <a:latin typeface="Calibri"/>
              </a:rPr>
              <a:t>*</a:t>
            </a:r>
            <a:r>
              <a:rPr lang="en-US" i="1" dirty="0">
                <a:solidFill>
                  <a:prstClr val="black"/>
                </a:solidFill>
                <a:latin typeface="Calibri"/>
              </a:rPr>
              <a:t>student participation rate on course evaluation</a:t>
            </a:r>
          </a:p>
          <a:p>
            <a:pPr defTabSz="914400"/>
            <a:r>
              <a:rPr lang="en-US" i="1" dirty="0">
                <a:solidFill>
                  <a:prstClr val="black"/>
                </a:solidFill>
                <a:latin typeface="Calibri"/>
              </a:rPr>
              <a:t>**new evaluation question in 17-18</a:t>
            </a:r>
          </a:p>
        </p:txBody>
      </p:sp>
    </p:spTree>
    <p:extLst>
      <p:ext uri="{BB962C8B-B14F-4D97-AF65-F5344CB8AC3E}">
        <p14:creationId xmlns:p14="http://schemas.microsoft.com/office/powerpoint/2010/main" val="20649711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rmAutofit fontScale="92500"/>
          </a:bodyPr>
          <a:lstStyle/>
          <a:p>
            <a:pPr marL="0" indent="0">
              <a:buNone/>
            </a:pPr>
            <a:r>
              <a:rPr lang="en-US" dirty="0"/>
              <a:t>Strengths:</a:t>
            </a:r>
            <a:endParaRPr lang="en-US" sz="900" dirty="0"/>
          </a:p>
          <a:p>
            <a:r>
              <a:rPr lang="en-US" sz="2600" dirty="0"/>
              <a:t>Simulation session</a:t>
            </a:r>
          </a:p>
          <a:p>
            <a:pPr lvl="1"/>
            <a:r>
              <a:rPr lang="en-US" sz="2200" dirty="0">
                <a:solidFill>
                  <a:srgbClr val="00B050"/>
                </a:solidFill>
              </a:rPr>
              <a:t>“I thought the simulation session was very useful in terms of applying our understanding in a clinical situation.” </a:t>
            </a:r>
          </a:p>
          <a:p>
            <a:r>
              <a:rPr lang="en-US" sz="2600" dirty="0"/>
              <a:t>Course materials (notes, slides, course text)</a:t>
            </a:r>
          </a:p>
          <a:p>
            <a:r>
              <a:rPr lang="en-US" sz="2600" dirty="0"/>
              <a:t>Availability of course director</a:t>
            </a:r>
          </a:p>
          <a:p>
            <a:pPr lvl="1"/>
            <a:r>
              <a:rPr lang="en-US" sz="2200" dirty="0">
                <a:solidFill>
                  <a:srgbClr val="00B050"/>
                </a:solidFill>
              </a:rPr>
              <a:t>“I really appreciated how available Dr. </a:t>
            </a:r>
            <a:r>
              <a:rPr lang="en-US" sz="2200" dirty="0" err="1">
                <a:solidFill>
                  <a:srgbClr val="00B050"/>
                </a:solidFill>
              </a:rPr>
              <a:t>Butterly</a:t>
            </a:r>
            <a:r>
              <a:rPr lang="en-US" sz="2200" dirty="0">
                <a:solidFill>
                  <a:srgbClr val="00B050"/>
                </a:solidFill>
              </a:rPr>
              <a:t> was throughout the course. He was very responsive to questions and made space for a number of review sessions prior the the quiz and final.”</a:t>
            </a:r>
          </a:p>
          <a:p>
            <a:r>
              <a:rPr lang="en-US" dirty="0"/>
              <a:t>Conferences</a:t>
            </a:r>
          </a:p>
          <a:p>
            <a:pPr lvl="1"/>
            <a:r>
              <a:rPr lang="en-US" dirty="0">
                <a:solidFill>
                  <a:srgbClr val="00B050"/>
                </a:solidFill>
              </a:rPr>
              <a:t>“I really think small groups help us learn the material and talk through concepts in an environment where people are more likely to engage and ask questions.”</a:t>
            </a:r>
            <a:endParaRPr lang="en-US" sz="2000" dirty="0">
              <a:solidFill>
                <a:srgbClr val="00B050"/>
              </a:solidFill>
            </a:endParaRPr>
          </a:p>
          <a:p>
            <a:pPr marL="0" indent="0">
              <a:buNone/>
            </a:pPr>
            <a:endParaRPr lang="en-US" sz="2600" dirty="0"/>
          </a:p>
        </p:txBody>
      </p:sp>
      <p:sp>
        <p:nvSpPr>
          <p:cNvPr id="2" name="Title 1"/>
          <p:cNvSpPr>
            <a:spLocks noGrp="1"/>
          </p:cNvSpPr>
          <p:nvPr>
            <p:ph type="title"/>
          </p:nvPr>
        </p:nvSpPr>
        <p:spPr/>
        <p:txBody>
          <a:bodyPr/>
          <a:lstStyle/>
          <a:p>
            <a:pPr algn="ctr"/>
            <a:r>
              <a:rPr lang="en-US" sz="4000" dirty="0">
                <a:solidFill>
                  <a:schemeClr val="bg1"/>
                </a:solidFill>
              </a:rPr>
              <a:t>Measures of Quality – Student Comments</a:t>
            </a:r>
          </a:p>
        </p:txBody>
      </p:sp>
    </p:spTree>
    <p:extLst>
      <p:ext uri="{BB962C8B-B14F-4D97-AF65-F5344CB8AC3E}">
        <p14:creationId xmlns:p14="http://schemas.microsoft.com/office/powerpoint/2010/main" val="17240222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pPr marL="0" indent="0">
              <a:buNone/>
            </a:pPr>
            <a:r>
              <a:rPr lang="en-US" dirty="0"/>
              <a:t>Suggestions for Improvement:</a:t>
            </a:r>
          </a:p>
          <a:p>
            <a:r>
              <a:rPr lang="en-US" sz="2200" dirty="0"/>
              <a:t>Small groups</a:t>
            </a:r>
          </a:p>
          <a:p>
            <a:pPr lvl="1"/>
            <a:r>
              <a:rPr lang="en-US" sz="1800" dirty="0"/>
              <a:t>There were multiple suggestions to use small groups for application exercises, e.g. working through problems</a:t>
            </a:r>
          </a:p>
          <a:p>
            <a:pPr lvl="1"/>
            <a:r>
              <a:rPr lang="en-US" sz="1800" dirty="0"/>
              <a:t>There were comments about the consistency of information presented in small groups: </a:t>
            </a:r>
            <a:r>
              <a:rPr lang="en-US" sz="1800" dirty="0">
                <a:solidFill>
                  <a:srgbClr val="00B050"/>
                </a:solidFill>
              </a:rPr>
              <a:t>“Make sure that all conference group presenters are on the same page - some of them told us that you didn't ALWAYS have to keep flow constant (I was confused for weeks)…another person told his class that some concepts weren't really relevant and that we shouldn't pay any attention to this while others told us that this was the most important thing.”</a:t>
            </a:r>
            <a:endParaRPr lang="en-US" sz="1800" dirty="0"/>
          </a:p>
          <a:p>
            <a:r>
              <a:rPr lang="en-US" sz="2200" dirty="0"/>
              <a:t>Assessment questions</a:t>
            </a:r>
          </a:p>
          <a:p>
            <a:pPr lvl="1"/>
            <a:r>
              <a:rPr lang="en-US" sz="1800" dirty="0"/>
              <a:t>Numerous students felt that the assessment questions did not cover the material emphasized in the course; additionally, some of the language was confusing (e.g. clinical terms that students were unfamiliar with)</a:t>
            </a:r>
          </a:p>
          <a:p>
            <a:pPr lvl="1"/>
            <a:r>
              <a:rPr lang="en-US" sz="1800" dirty="0"/>
              <a:t>Students would like opportunities to practice applying the material, for example the course director could provide or suggest a source of practice questions similar to the style used on quizzes and exams</a:t>
            </a:r>
          </a:p>
          <a:p>
            <a:pPr marL="0" indent="0">
              <a:buNone/>
            </a:pPr>
            <a:endParaRPr lang="en-US" sz="2200" dirty="0"/>
          </a:p>
          <a:p>
            <a:endParaRPr lang="en-US" sz="2200" dirty="0"/>
          </a:p>
          <a:p>
            <a:pPr marL="0" indent="0">
              <a:buNone/>
            </a:pPr>
            <a:endParaRPr lang="en-US" sz="2200" dirty="0"/>
          </a:p>
        </p:txBody>
      </p:sp>
      <p:sp>
        <p:nvSpPr>
          <p:cNvPr id="2" name="Title 1"/>
          <p:cNvSpPr>
            <a:spLocks noGrp="1"/>
          </p:cNvSpPr>
          <p:nvPr>
            <p:ph type="title"/>
          </p:nvPr>
        </p:nvSpPr>
        <p:spPr/>
        <p:txBody>
          <a:bodyPr/>
          <a:lstStyle/>
          <a:p>
            <a:pPr algn="ctr"/>
            <a:r>
              <a:rPr lang="en-US" sz="4000" dirty="0">
                <a:solidFill>
                  <a:schemeClr val="bg1"/>
                </a:solidFill>
              </a:rPr>
              <a:t>Measures of Quality – Student Comments</a:t>
            </a:r>
          </a:p>
        </p:txBody>
      </p:sp>
    </p:spTree>
    <p:extLst>
      <p:ext uri="{BB962C8B-B14F-4D97-AF65-F5344CB8AC3E}">
        <p14:creationId xmlns:p14="http://schemas.microsoft.com/office/powerpoint/2010/main" val="26799897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pPr marL="0" indent="0">
              <a:buNone/>
            </a:pPr>
            <a:r>
              <a:rPr lang="en-US" dirty="0"/>
              <a:t>Suggestions for Improvement:</a:t>
            </a:r>
          </a:p>
          <a:p>
            <a:r>
              <a:rPr lang="en-US" sz="2200" dirty="0"/>
              <a:t>Introductory material at the start of the course</a:t>
            </a:r>
          </a:p>
          <a:p>
            <a:pPr lvl="1"/>
            <a:r>
              <a:rPr lang="en-US" sz="1800" dirty="0"/>
              <a:t>Non-science majors would especially benefit; could suggest YouTube videos on topics such as membrane potential if class time can’t be used</a:t>
            </a:r>
          </a:p>
          <a:p>
            <a:r>
              <a:rPr lang="en-US" sz="2200" dirty="0"/>
              <a:t>Poll everywhere questions</a:t>
            </a:r>
          </a:p>
          <a:p>
            <a:pPr lvl="1"/>
            <a:r>
              <a:rPr lang="en-US" sz="1800" dirty="0"/>
              <a:t>Students thought they were helpful and fun, however at times didn’t correlate with what they were learning in class or </a:t>
            </a:r>
            <a:r>
              <a:rPr lang="en-US" sz="1800" dirty="0">
                <a:solidFill>
                  <a:srgbClr val="00B050"/>
                </a:solidFill>
              </a:rPr>
              <a:t>“used clinical language beyond the first year scope”</a:t>
            </a:r>
          </a:p>
          <a:p>
            <a:r>
              <a:rPr lang="en-US" sz="2200" dirty="0"/>
              <a:t>Expectations for the course need to be clear</a:t>
            </a:r>
          </a:p>
          <a:p>
            <a:pPr lvl="1"/>
            <a:r>
              <a:rPr lang="en-US" sz="1800" dirty="0"/>
              <a:t>Need to post course objectives, grading policy, provide examples of assessment questions</a:t>
            </a:r>
          </a:p>
          <a:p>
            <a:endParaRPr lang="en-US" sz="2200" dirty="0"/>
          </a:p>
          <a:p>
            <a:endParaRPr lang="en-US" sz="2200" dirty="0"/>
          </a:p>
          <a:p>
            <a:pPr marL="0" indent="0">
              <a:buNone/>
            </a:pPr>
            <a:endParaRPr lang="en-US" sz="2200" dirty="0"/>
          </a:p>
        </p:txBody>
      </p:sp>
      <p:sp>
        <p:nvSpPr>
          <p:cNvPr id="2" name="Title 1"/>
          <p:cNvSpPr>
            <a:spLocks noGrp="1"/>
          </p:cNvSpPr>
          <p:nvPr>
            <p:ph type="title"/>
          </p:nvPr>
        </p:nvSpPr>
        <p:spPr/>
        <p:txBody>
          <a:bodyPr/>
          <a:lstStyle/>
          <a:p>
            <a:pPr algn="ctr"/>
            <a:r>
              <a:rPr lang="en-US" sz="4000" dirty="0">
                <a:solidFill>
                  <a:schemeClr val="bg1"/>
                </a:solidFill>
              </a:rPr>
              <a:t>Measures of Quality – Student Comments</a:t>
            </a:r>
          </a:p>
        </p:txBody>
      </p:sp>
    </p:spTree>
    <p:extLst>
      <p:ext uri="{BB962C8B-B14F-4D97-AF65-F5344CB8AC3E}">
        <p14:creationId xmlns:p14="http://schemas.microsoft.com/office/powerpoint/2010/main" val="27198664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2"/>
          <p:cNvSpPr txBox="1">
            <a:spLocks/>
          </p:cNvSpPr>
          <p:nvPr/>
        </p:nvSpPr>
        <p:spPr bwMode="auto">
          <a:xfrm>
            <a:off x="457200" y="1168399"/>
            <a:ext cx="8229600" cy="50969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p:txBody>
      </p:sp>
      <p:sp>
        <p:nvSpPr>
          <p:cNvPr id="2" name="Title 1"/>
          <p:cNvSpPr>
            <a:spLocks noGrp="1"/>
          </p:cNvSpPr>
          <p:nvPr>
            <p:ph type="title"/>
          </p:nvPr>
        </p:nvSpPr>
        <p:spPr>
          <a:xfrm>
            <a:off x="0" y="12700"/>
            <a:ext cx="9144000" cy="901700"/>
          </a:xfrm>
        </p:spPr>
        <p:txBody>
          <a:bodyPr/>
          <a:lstStyle/>
          <a:p>
            <a:pPr algn="ctr"/>
            <a:r>
              <a:rPr lang="en-US" i="1">
                <a:solidFill>
                  <a:srgbClr val="FDF177"/>
                </a:solidFill>
              </a:rPr>
              <a:t>Summary regarding Measures of Quality</a:t>
            </a:r>
            <a:endParaRPr lang="en-US" i="1" dirty="0">
              <a:solidFill>
                <a:srgbClr val="FDF177"/>
              </a:solidFill>
            </a:endParaRPr>
          </a:p>
        </p:txBody>
      </p:sp>
      <p:sp>
        <p:nvSpPr>
          <p:cNvPr id="4" name="Text Placeholder 3"/>
          <p:cNvSpPr>
            <a:spLocks noGrp="1"/>
          </p:cNvSpPr>
          <p:nvPr>
            <p:ph type="body" idx="1"/>
          </p:nvPr>
        </p:nvSpPr>
        <p:spPr/>
        <p:txBody>
          <a:bodyPr/>
          <a:lstStyle/>
          <a:p>
            <a:r>
              <a:rPr lang="en-US" dirty="0"/>
              <a:t>The course evaluations rate the overall quality of this course as “good” (3 out of 5 point scale)</a:t>
            </a:r>
          </a:p>
          <a:p>
            <a:r>
              <a:rPr lang="en-US" dirty="0"/>
              <a:t>Strengths include the simulation exercise, the course materials and the dedication of the course directors</a:t>
            </a:r>
          </a:p>
          <a:p>
            <a:r>
              <a:rPr lang="en-US" dirty="0"/>
              <a:t>Primary suggestions for improvement relate to the format of the conferences and the congruence of assessment questions to material emphasized in course</a:t>
            </a:r>
          </a:p>
          <a:p>
            <a:endParaRPr lang="en-US" dirty="0"/>
          </a:p>
        </p:txBody>
      </p:sp>
    </p:spTree>
    <p:extLst>
      <p:ext uri="{BB962C8B-B14F-4D97-AF65-F5344CB8AC3E}">
        <p14:creationId xmlns:p14="http://schemas.microsoft.com/office/powerpoint/2010/main" val="19745046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a:solidFill>
                  <a:srgbClr val="CCFFCC"/>
                </a:solidFill>
              </a:rPr>
              <a:t>Recommendations</a:t>
            </a:r>
            <a:endParaRPr lang="en-US" i="1" dirty="0">
              <a:solidFill>
                <a:srgbClr val="CCFFCC"/>
              </a:solidFill>
            </a:endParaRPr>
          </a:p>
        </p:txBody>
      </p:sp>
      <p:sp>
        <p:nvSpPr>
          <p:cNvPr id="5" name="Text Placeholder 4"/>
          <p:cNvSpPr>
            <a:spLocks noGrp="1"/>
          </p:cNvSpPr>
          <p:nvPr>
            <p:ph type="body" idx="1"/>
          </p:nvPr>
        </p:nvSpPr>
        <p:spPr/>
        <p:txBody>
          <a:bodyPr/>
          <a:lstStyle/>
          <a:p>
            <a:r>
              <a:rPr lang="en-US" dirty="0"/>
              <a:t>The course director should work with the medical education staff to make sure that the course objectives and grading policy are posted on Canvas</a:t>
            </a:r>
          </a:p>
          <a:p>
            <a:r>
              <a:rPr lang="en-US" dirty="0"/>
              <a:t>The course director should meet with fall term course directors to coordinate the placement of introductory cardiovascular material</a:t>
            </a:r>
          </a:p>
          <a:p>
            <a:r>
              <a:rPr lang="en-US" dirty="0"/>
              <a:t>The course director should consult with Dr. Bill Nelson to discuss the addition of Health and Values content in the course, and Rima Al-</a:t>
            </a:r>
            <a:r>
              <a:rPr lang="en-US" dirty="0" err="1"/>
              <a:t>Nimr</a:t>
            </a:r>
            <a:r>
              <a:rPr lang="en-US" dirty="0"/>
              <a:t> for development and dissemination of course nutrition content</a:t>
            </a:r>
          </a:p>
          <a:p>
            <a:endParaRPr lang="en-US" dirty="0"/>
          </a:p>
        </p:txBody>
      </p:sp>
    </p:spTree>
    <p:extLst>
      <p:ext uri="{BB962C8B-B14F-4D97-AF65-F5344CB8AC3E}">
        <p14:creationId xmlns:p14="http://schemas.microsoft.com/office/powerpoint/2010/main" val="1181480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a:t>Dr. </a:t>
            </a:r>
            <a:r>
              <a:rPr lang="en-US" dirty="0" err="1"/>
              <a:t>Butterly’s</a:t>
            </a:r>
            <a:r>
              <a:rPr lang="en-US" dirty="0"/>
              <a:t> plans (cont.)</a:t>
            </a:r>
          </a:p>
          <a:p>
            <a:pPr lvl="1"/>
            <a:r>
              <a:rPr lang="en-US" dirty="0"/>
              <a:t>Develop lectures and slides that follow the Costanzo text (the preferred text cited by students) </a:t>
            </a:r>
            <a:r>
              <a:rPr lang="en-US" dirty="0">
                <a:solidFill>
                  <a:srgbClr val="30D504"/>
                </a:solidFill>
                <a:latin typeface="Zapf Dingbats"/>
                <a:ea typeface="Zapf Dingbats"/>
                <a:cs typeface="Zapf Dingbats"/>
                <a:sym typeface="Zapf Dingbats"/>
              </a:rPr>
              <a:t>✓</a:t>
            </a:r>
            <a:endParaRPr lang="en-US" dirty="0"/>
          </a:p>
          <a:p>
            <a:pPr lvl="1"/>
            <a:r>
              <a:rPr lang="en-US" dirty="0"/>
              <a:t>Incorporate clinical material into the course to provide relevance to aid student understanding and demonstrate how the basic science is applicable to clinical medicine </a:t>
            </a:r>
            <a:r>
              <a:rPr lang="en-US" dirty="0">
                <a:solidFill>
                  <a:srgbClr val="30D504"/>
                </a:solidFill>
                <a:latin typeface="Zapf Dingbats"/>
                <a:ea typeface="Zapf Dingbats"/>
                <a:cs typeface="Zapf Dingbats"/>
                <a:sym typeface="Zapf Dingbats"/>
              </a:rPr>
              <a:t>✓</a:t>
            </a:r>
            <a:r>
              <a:rPr lang="en-US" dirty="0">
                <a:sym typeface="Zapf Dingbats"/>
              </a:rPr>
              <a:t> </a:t>
            </a:r>
            <a:r>
              <a:rPr lang="en-US" dirty="0">
                <a:solidFill>
                  <a:srgbClr val="00B050"/>
                </a:solidFill>
                <a:sym typeface="Zapf Dingbats"/>
              </a:rPr>
              <a:t>[notes have “clinical correlation” sections]</a:t>
            </a:r>
            <a:endParaRPr lang="en-US" dirty="0">
              <a:solidFill>
                <a:srgbClr val="00B050"/>
              </a:solidFill>
            </a:endParaRPr>
          </a:p>
          <a:p>
            <a:pPr lvl="1"/>
            <a:r>
              <a:rPr lang="en-US" dirty="0"/>
              <a:t>Retain the simulation exercise (popular with students) and base the small group sessions on clinical cases </a:t>
            </a:r>
            <a:r>
              <a:rPr lang="en-US" dirty="0">
                <a:solidFill>
                  <a:srgbClr val="30D504"/>
                </a:solidFill>
                <a:latin typeface="Zapf Dingbats"/>
                <a:ea typeface="Zapf Dingbats"/>
                <a:cs typeface="Zapf Dingbats"/>
                <a:sym typeface="Zapf Dingbats"/>
              </a:rPr>
              <a:t>✓</a:t>
            </a:r>
            <a:endParaRPr lang="en-US" dirty="0"/>
          </a:p>
          <a:p>
            <a:pPr lvl="1"/>
            <a:r>
              <a:rPr lang="en-US" dirty="0"/>
              <a:t>Work in the future to coordinate year 1 material with SBM Cardiology material </a:t>
            </a:r>
            <a:r>
              <a:rPr lang="en-US" dirty="0">
                <a:solidFill>
                  <a:srgbClr val="00B050"/>
                </a:solidFill>
              </a:rPr>
              <a:t>[did meet, but due to both course directors setting up new courses, they plan to meet again in the future to work on this]</a:t>
            </a:r>
          </a:p>
        </p:txBody>
      </p:sp>
      <p:sp>
        <p:nvSpPr>
          <p:cNvPr id="2" name="Title 1"/>
          <p:cNvSpPr>
            <a:spLocks noGrp="1"/>
          </p:cNvSpPr>
          <p:nvPr>
            <p:ph type="title"/>
          </p:nvPr>
        </p:nvSpPr>
        <p:spPr/>
        <p:txBody>
          <a:bodyPr/>
          <a:lstStyle/>
          <a:p>
            <a:pPr algn="ctr"/>
            <a:r>
              <a:rPr lang="en-US" dirty="0">
                <a:solidFill>
                  <a:schemeClr val="bg1"/>
                </a:solidFill>
              </a:rPr>
              <a:t>Action Plan from Prior Review</a:t>
            </a:r>
          </a:p>
        </p:txBody>
      </p:sp>
    </p:spTree>
    <p:extLst>
      <p:ext uri="{BB962C8B-B14F-4D97-AF65-F5344CB8AC3E}">
        <p14:creationId xmlns:p14="http://schemas.microsoft.com/office/powerpoint/2010/main" val="1419321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a:solidFill>
                  <a:srgbClr val="CCFFCC"/>
                </a:solidFill>
              </a:rPr>
              <a:t>Recommendations</a:t>
            </a:r>
            <a:endParaRPr lang="en-US" i="1" dirty="0">
              <a:solidFill>
                <a:srgbClr val="CCFFCC"/>
              </a:solidFill>
            </a:endParaRPr>
          </a:p>
        </p:txBody>
      </p:sp>
      <p:sp>
        <p:nvSpPr>
          <p:cNvPr id="4" name="Text Placeholder 3"/>
          <p:cNvSpPr>
            <a:spLocks noGrp="1"/>
          </p:cNvSpPr>
          <p:nvPr>
            <p:ph type="body" idx="1"/>
          </p:nvPr>
        </p:nvSpPr>
        <p:spPr/>
        <p:txBody>
          <a:bodyPr>
            <a:normAutofit lnSpcReduction="10000"/>
          </a:bodyPr>
          <a:lstStyle/>
          <a:p>
            <a:r>
              <a:rPr lang="en-US" dirty="0"/>
              <a:t>The course director should reduce the number of traditional lectures if possible to meet MEC guidelines</a:t>
            </a:r>
          </a:p>
          <a:p>
            <a:r>
              <a:rPr lang="en-US" dirty="0"/>
              <a:t>The course director should consider the addition of exercises that provide formative feedback to students (e.g. readiness quizzes, problems to solve in conferences, etc.)</a:t>
            </a:r>
          </a:p>
          <a:p>
            <a:r>
              <a:rPr lang="en-US" dirty="0"/>
              <a:t>The course director should ensure that all conference facilitators are “on the same page” with regard to the course material</a:t>
            </a:r>
          </a:p>
          <a:p>
            <a:r>
              <a:rPr lang="en-US" dirty="0"/>
              <a:t>Assessment questions should be revised to correlate well with material emphasized in the course</a:t>
            </a:r>
          </a:p>
        </p:txBody>
      </p:sp>
    </p:spTree>
    <p:extLst>
      <p:ext uri="{BB962C8B-B14F-4D97-AF65-F5344CB8AC3E}">
        <p14:creationId xmlns:p14="http://schemas.microsoft.com/office/powerpoint/2010/main" val="9750934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a:solidFill>
                  <a:srgbClr val="CCFFCC"/>
                </a:solidFill>
              </a:rPr>
              <a:t>Action Plan</a:t>
            </a:r>
            <a:endParaRPr lang="en-US" i="1" dirty="0">
              <a:solidFill>
                <a:srgbClr val="CCFFCC"/>
              </a:solidFill>
            </a:endParaRPr>
          </a:p>
        </p:txBody>
      </p:sp>
      <p:sp>
        <p:nvSpPr>
          <p:cNvPr id="4" name="Text Placeholder 3"/>
          <p:cNvSpPr>
            <a:spLocks noGrp="1"/>
          </p:cNvSpPr>
          <p:nvPr>
            <p:ph type="body" idx="1"/>
          </p:nvPr>
        </p:nvSpPr>
        <p:spPr/>
        <p:txBody>
          <a:bodyPr/>
          <a:lstStyle/>
          <a:p>
            <a:r>
              <a:rPr lang="en-US" dirty="0"/>
              <a:t>Plan to meet with medical education staff to ensure that course objectives and grading policy are clearly stated on Canvas</a:t>
            </a:r>
          </a:p>
          <a:p>
            <a:r>
              <a:rPr lang="en-US" dirty="0"/>
              <a:t>Plan to meet with fall term course directors to coordinate presentation of introductory cardiovascular material essential to understanding course content</a:t>
            </a:r>
          </a:p>
          <a:p>
            <a:r>
              <a:rPr lang="en-US" dirty="0"/>
              <a:t>Plan to consult with Dr. Bill Nelson to discuss the addition of Health and Values content in the course, and Rima Al-</a:t>
            </a:r>
            <a:r>
              <a:rPr lang="en-US" dirty="0" err="1"/>
              <a:t>Nimr</a:t>
            </a:r>
            <a:r>
              <a:rPr lang="en-US" dirty="0"/>
              <a:t> for development and dissemination of course nutrition content</a:t>
            </a:r>
          </a:p>
          <a:p>
            <a:endParaRPr lang="en-US" dirty="0"/>
          </a:p>
        </p:txBody>
      </p:sp>
    </p:spTree>
    <p:extLst>
      <p:ext uri="{BB962C8B-B14F-4D97-AF65-F5344CB8AC3E}">
        <p14:creationId xmlns:p14="http://schemas.microsoft.com/office/powerpoint/2010/main" val="23389092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a:solidFill>
                  <a:srgbClr val="CCFFCC"/>
                </a:solidFill>
              </a:rPr>
              <a:t>Action Plan</a:t>
            </a:r>
            <a:endParaRPr lang="en-US" i="1" dirty="0">
              <a:solidFill>
                <a:srgbClr val="CCFFCC"/>
              </a:solidFill>
            </a:endParaRPr>
          </a:p>
        </p:txBody>
      </p:sp>
      <p:sp>
        <p:nvSpPr>
          <p:cNvPr id="4" name="Text Placeholder 3"/>
          <p:cNvSpPr>
            <a:spLocks noGrp="1"/>
          </p:cNvSpPr>
          <p:nvPr>
            <p:ph type="body" idx="1"/>
          </p:nvPr>
        </p:nvSpPr>
        <p:spPr/>
        <p:txBody>
          <a:bodyPr/>
          <a:lstStyle/>
          <a:p>
            <a:r>
              <a:rPr lang="en-US" dirty="0"/>
              <a:t>Will consider redesign of course to bring % of didactic lectures in line with MEC expectations</a:t>
            </a:r>
          </a:p>
          <a:p>
            <a:r>
              <a:rPr lang="en-US" dirty="0"/>
              <a:t>Need to add exercises to provide student feedback. See above – will incorporate into didactic slots small groups and on Canvas site.</a:t>
            </a:r>
          </a:p>
          <a:p>
            <a:r>
              <a:rPr lang="en-US" dirty="0"/>
              <a:t>Will meet with small group leaders to discuss structure and expected outcomes of small groups</a:t>
            </a:r>
          </a:p>
          <a:p>
            <a:r>
              <a:rPr lang="en-US" dirty="0"/>
              <a:t>Will revise quiz and final questions </a:t>
            </a:r>
          </a:p>
          <a:p>
            <a:r>
              <a:rPr lang="en-US" dirty="0"/>
              <a:t>Will discuss with Rand/Virginia to consider additional strategies for additional evaluation material and/or weighting of quizzes and exams</a:t>
            </a:r>
          </a:p>
        </p:txBody>
      </p:sp>
    </p:spTree>
    <p:extLst>
      <p:ext uri="{BB962C8B-B14F-4D97-AF65-F5344CB8AC3E}">
        <p14:creationId xmlns:p14="http://schemas.microsoft.com/office/powerpoint/2010/main" val="11815659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0B2EC48-01A5-C843-B37B-3AEF2F9AD7B5}"/>
              </a:ext>
            </a:extLst>
          </p:cNvPr>
          <p:cNvSpPr>
            <a:spLocks noGrp="1"/>
          </p:cNvSpPr>
          <p:nvPr>
            <p:ph type="body" idx="1"/>
          </p:nvPr>
        </p:nvSpPr>
        <p:spPr/>
        <p:txBody>
          <a:bodyPr/>
          <a:lstStyle/>
          <a:p>
            <a:r>
              <a:rPr lang="en-US" dirty="0"/>
              <a:t>It will be essential to start the CV physiology at the beginning of the term to allow discussion of basic physiological concepts fundamental to understanding of CV physiology.  This will be coordinated with the other fall term course directors</a:t>
            </a:r>
          </a:p>
          <a:p>
            <a:r>
              <a:rPr lang="en-US" dirty="0"/>
              <a:t>In order to achieve the needed improvements, will require 3 – 4 small group sessions spread during the term.</a:t>
            </a:r>
          </a:p>
          <a:p>
            <a:pPr marL="0" indent="0">
              <a:buNone/>
            </a:pPr>
            <a:endParaRPr lang="en-US" dirty="0"/>
          </a:p>
          <a:p>
            <a:pPr marL="0" indent="0">
              <a:buNone/>
            </a:pPr>
            <a:r>
              <a:rPr lang="en-US" sz="2000" i="1" dirty="0">
                <a:solidFill>
                  <a:srgbClr val="00B050"/>
                </a:solidFill>
              </a:rPr>
              <a:t>Note from Med Ed </a:t>
            </a:r>
            <a:r>
              <a:rPr lang="en-US" sz="2000" i="1" dirty="0" err="1">
                <a:solidFill>
                  <a:srgbClr val="00B050"/>
                </a:solidFill>
              </a:rPr>
              <a:t>Dept</a:t>
            </a:r>
            <a:r>
              <a:rPr lang="en-US" sz="2000" i="1" dirty="0">
                <a:solidFill>
                  <a:srgbClr val="00B050"/>
                </a:solidFill>
              </a:rPr>
              <a:t>: We can accommodate John’s request – it does not pose a problem for the year 1 schedule</a:t>
            </a:r>
          </a:p>
        </p:txBody>
      </p:sp>
      <p:sp>
        <p:nvSpPr>
          <p:cNvPr id="3" name="Title 2">
            <a:extLst>
              <a:ext uri="{FF2B5EF4-FFF2-40B4-BE49-F238E27FC236}">
                <a16:creationId xmlns:a16="http://schemas.microsoft.com/office/drawing/2014/main" id="{6B16299E-38D9-8D4E-BF42-D0B5EAE348E8}"/>
              </a:ext>
            </a:extLst>
          </p:cNvPr>
          <p:cNvSpPr>
            <a:spLocks noGrp="1"/>
          </p:cNvSpPr>
          <p:nvPr>
            <p:ph type="title"/>
          </p:nvPr>
        </p:nvSpPr>
        <p:spPr/>
        <p:txBody>
          <a:bodyPr/>
          <a:lstStyle/>
          <a:p>
            <a:r>
              <a:rPr lang="en-US" dirty="0"/>
              <a:t>Action Plan</a:t>
            </a:r>
          </a:p>
        </p:txBody>
      </p:sp>
    </p:spTree>
    <p:extLst>
      <p:ext uri="{BB962C8B-B14F-4D97-AF65-F5344CB8AC3E}">
        <p14:creationId xmlns:p14="http://schemas.microsoft.com/office/powerpoint/2010/main" val="2967012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Objectives</a:t>
            </a:r>
          </a:p>
        </p:txBody>
      </p:sp>
      <p:pic>
        <p:nvPicPr>
          <p:cNvPr id="3" name="Picture 2" descr="Screen Clippi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04220" y="1099133"/>
            <a:ext cx="9005210" cy="5116472"/>
          </a:xfrm>
          <a:prstGeom prst="rect">
            <a:avLst/>
          </a:prstGeom>
        </p:spPr>
      </p:pic>
    </p:spTree>
    <p:extLst>
      <p:ext uri="{BB962C8B-B14F-4D97-AF65-F5344CB8AC3E}">
        <p14:creationId xmlns:p14="http://schemas.microsoft.com/office/powerpoint/2010/main" val="2809455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dirty="0"/>
              <a:t>The number of course objectives is appropriate</a:t>
            </a:r>
          </a:p>
          <a:p>
            <a:r>
              <a:rPr lang="en-US" dirty="0"/>
              <a:t>All course objectives have session objectives that map to them</a:t>
            </a:r>
          </a:p>
          <a:p>
            <a:r>
              <a:rPr lang="en-US" dirty="0"/>
              <a:t>Most objectives map to Geisel competency MS.2 (medical knowledge), however objectives also address communication skills, professionalism and the clinical skill of delivering oral presentations (CC.8)</a:t>
            </a:r>
          </a:p>
          <a:p>
            <a:r>
              <a:rPr lang="en-US" dirty="0"/>
              <a:t>The mapping of course objectives to the Geisel competencies in </a:t>
            </a:r>
            <a:r>
              <a:rPr lang="en-US" dirty="0" err="1"/>
              <a:t>Ilios</a:t>
            </a:r>
            <a:r>
              <a:rPr lang="en-US" dirty="0"/>
              <a:t> was reviewed by the course director and checked for accuracy; edits were sent to Geisel computing</a:t>
            </a:r>
            <a:endParaRPr lang="en-US" dirty="0">
              <a:solidFill>
                <a:srgbClr val="00B050"/>
              </a:solidFill>
            </a:endParaRPr>
          </a:p>
          <a:p>
            <a:pPr marL="0" indent="0">
              <a:buNone/>
            </a:pPr>
            <a:endParaRPr lang="en-US" dirty="0"/>
          </a:p>
        </p:txBody>
      </p:sp>
      <p:sp>
        <p:nvSpPr>
          <p:cNvPr id="2" name="Title 1"/>
          <p:cNvSpPr>
            <a:spLocks noGrp="1"/>
          </p:cNvSpPr>
          <p:nvPr>
            <p:ph type="title"/>
          </p:nvPr>
        </p:nvSpPr>
        <p:spPr/>
        <p:txBody>
          <a:bodyPr>
            <a:normAutofit/>
          </a:bodyPr>
          <a:lstStyle/>
          <a:p>
            <a:r>
              <a:rPr lang="en-US" dirty="0">
                <a:solidFill>
                  <a:schemeClr val="bg1"/>
                </a:solidFill>
              </a:rPr>
              <a:t>Course Objectives – Comments</a:t>
            </a:r>
          </a:p>
        </p:txBody>
      </p:sp>
    </p:spTree>
    <p:extLst>
      <p:ext uri="{BB962C8B-B14F-4D97-AF65-F5344CB8AC3E}">
        <p14:creationId xmlns:p14="http://schemas.microsoft.com/office/powerpoint/2010/main" val="609990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a:t>Course objectives </a:t>
            </a:r>
            <a:r>
              <a:rPr lang="en-US" i="1" u="sng" dirty="0"/>
              <a:t>are not</a:t>
            </a:r>
            <a:r>
              <a:rPr lang="en-US" i="1" dirty="0"/>
              <a:t> </a:t>
            </a:r>
            <a:r>
              <a:rPr lang="en-US" dirty="0"/>
              <a:t>provided on Canvas</a:t>
            </a:r>
          </a:p>
          <a:p>
            <a:pPr marL="0" indent="0">
              <a:buNone/>
            </a:pPr>
            <a:endParaRPr lang="en-US" sz="1200" dirty="0"/>
          </a:p>
          <a:p>
            <a:r>
              <a:rPr lang="en-US" dirty="0"/>
              <a:t>Course objectives are</a:t>
            </a:r>
            <a:r>
              <a:rPr lang="en-US" dirty="0">
                <a:solidFill>
                  <a:srgbClr val="FF0000"/>
                </a:solidFill>
              </a:rPr>
              <a:t> </a:t>
            </a:r>
            <a:r>
              <a:rPr lang="en-US" dirty="0"/>
              <a:t>written in the correct format</a:t>
            </a:r>
          </a:p>
          <a:p>
            <a:pPr marL="0" indent="0">
              <a:buNone/>
            </a:pPr>
            <a:endParaRPr lang="en-US" sz="1200" dirty="0"/>
          </a:p>
          <a:p>
            <a:r>
              <a:rPr lang="en-US" dirty="0"/>
              <a:t>Session objectives are</a:t>
            </a:r>
            <a:r>
              <a:rPr lang="en-US" dirty="0">
                <a:solidFill>
                  <a:srgbClr val="FF0000"/>
                </a:solidFill>
              </a:rPr>
              <a:t> </a:t>
            </a:r>
            <a:r>
              <a:rPr lang="en-US" dirty="0"/>
              <a:t>provided in the course materials</a:t>
            </a:r>
          </a:p>
          <a:p>
            <a:pPr marL="0" indent="0">
              <a:buNone/>
            </a:pPr>
            <a:endParaRPr lang="en-US" sz="1200" dirty="0"/>
          </a:p>
          <a:p>
            <a:r>
              <a:rPr lang="en-US" dirty="0"/>
              <a:t>Session objectives are</a:t>
            </a:r>
            <a:r>
              <a:rPr lang="en-US" dirty="0">
                <a:solidFill>
                  <a:srgbClr val="FF0000"/>
                </a:solidFill>
              </a:rPr>
              <a:t> </a:t>
            </a:r>
            <a:r>
              <a:rPr lang="en-US" dirty="0"/>
              <a:t>written in the correct format</a:t>
            </a:r>
          </a:p>
          <a:p>
            <a:pPr marL="0" indent="0">
              <a:buNone/>
            </a:pPr>
            <a:endParaRPr lang="en-US" dirty="0"/>
          </a:p>
          <a:p>
            <a:pPr marL="0" indent="0">
              <a:buNone/>
            </a:pPr>
            <a:endParaRPr lang="en-US" sz="2400" dirty="0"/>
          </a:p>
        </p:txBody>
      </p:sp>
      <p:sp>
        <p:nvSpPr>
          <p:cNvPr id="4" name="Title 3"/>
          <p:cNvSpPr>
            <a:spLocks noGrp="1"/>
          </p:cNvSpPr>
          <p:nvPr>
            <p:ph type="title"/>
          </p:nvPr>
        </p:nvSpPr>
        <p:spPr/>
        <p:txBody>
          <a:bodyPr>
            <a:normAutofit/>
          </a:bodyPr>
          <a:lstStyle/>
          <a:p>
            <a:r>
              <a:rPr lang="en-US" dirty="0"/>
              <a:t>Format of Course &amp; Session Objectives</a:t>
            </a:r>
          </a:p>
        </p:txBody>
      </p:sp>
    </p:spTree>
    <p:extLst>
      <p:ext uri="{BB962C8B-B14F-4D97-AF65-F5344CB8AC3E}">
        <p14:creationId xmlns:p14="http://schemas.microsoft.com/office/powerpoint/2010/main" val="819543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Significant redundancy was not found between the Y1 Cardiovascular Physiology course and SBM Cardiology</a:t>
            </a:r>
          </a:p>
          <a:p>
            <a:r>
              <a:rPr lang="en-US" dirty="0"/>
              <a:t>There is a potential for redundancy with some of the introductory material that Dr. </a:t>
            </a:r>
            <a:r>
              <a:rPr lang="en-US" dirty="0" err="1"/>
              <a:t>Butterly</a:t>
            </a:r>
            <a:r>
              <a:rPr lang="en-US" dirty="0"/>
              <a:t> plans to include at the start of the course (e.g. anatomy of the heart, heart muscle function, etc.). Dr. </a:t>
            </a:r>
            <a:r>
              <a:rPr lang="en-US" dirty="0" err="1"/>
              <a:t>Butterly</a:t>
            </a:r>
            <a:r>
              <a:rPr lang="en-US" dirty="0"/>
              <a:t> would like to meet with the course directors for HAE, CTO and </a:t>
            </a:r>
            <a:r>
              <a:rPr lang="en-US" dirty="0" err="1"/>
              <a:t>Biochem</a:t>
            </a:r>
            <a:r>
              <a:rPr lang="en-US" dirty="0"/>
              <a:t> to plan the depth of coverage for his </a:t>
            </a:r>
            <a:r>
              <a:rPr lang="en-US"/>
              <a:t>early content</a:t>
            </a:r>
            <a:endParaRPr lang="en-US" dirty="0"/>
          </a:p>
        </p:txBody>
      </p:sp>
      <p:sp>
        <p:nvSpPr>
          <p:cNvPr id="4" name="Title 3"/>
          <p:cNvSpPr>
            <a:spLocks noGrp="1"/>
          </p:cNvSpPr>
          <p:nvPr>
            <p:ph type="title"/>
          </p:nvPr>
        </p:nvSpPr>
        <p:spPr/>
        <p:txBody>
          <a:bodyPr/>
          <a:lstStyle/>
          <a:p>
            <a:r>
              <a:rPr lang="en-US" dirty="0"/>
              <a:t>Issues of Redundancy</a:t>
            </a:r>
          </a:p>
        </p:txBody>
      </p:sp>
    </p:spTree>
    <p:extLst>
      <p:ext uri="{BB962C8B-B14F-4D97-AF65-F5344CB8AC3E}">
        <p14:creationId xmlns:p14="http://schemas.microsoft.com/office/powerpoint/2010/main" val="248055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457200" y="1283545"/>
            <a:ext cx="8229600" cy="5325073"/>
          </a:xfrm>
        </p:spPr>
        <p:txBody>
          <a:bodyPr>
            <a:noAutofit/>
          </a:bodyPr>
          <a:lstStyle/>
          <a:p>
            <a:pPr marL="0" indent="0">
              <a:buNone/>
            </a:pPr>
            <a:r>
              <a:rPr lang="en-US" sz="1800" b="1" i="1" dirty="0">
                <a:solidFill>
                  <a:srgbClr val="0070C0"/>
                </a:solidFill>
              </a:rPr>
              <a:t>Ethics</a:t>
            </a:r>
            <a:r>
              <a:rPr lang="en-US" sz="1800" dirty="0"/>
              <a:t> – “</a:t>
            </a:r>
            <a:r>
              <a:rPr lang="en-US" sz="1800" b="1" dirty="0"/>
              <a:t>Identify key concepts in health care ethics and demonstrate an ability to recognize ethical issues arising in patient care and population health and to think critically and systematically in applying an ethical analysis”</a:t>
            </a:r>
            <a:endParaRPr lang="en-US" sz="1800" dirty="0"/>
          </a:p>
          <a:p>
            <a:pPr marL="0" lvl="0" indent="0">
              <a:buNone/>
            </a:pPr>
            <a:endParaRPr lang="en-US" sz="1200" dirty="0"/>
          </a:p>
          <a:p>
            <a:pPr marL="0" indent="0">
              <a:buNone/>
            </a:pPr>
            <a:r>
              <a:rPr lang="en-US" sz="1800" b="1" i="1" dirty="0">
                <a:solidFill>
                  <a:srgbClr val="0070C0"/>
                </a:solidFill>
              </a:rPr>
              <a:t>Cultural Awareness</a:t>
            </a:r>
            <a:r>
              <a:rPr lang="en-US" sz="1800" dirty="0">
                <a:solidFill>
                  <a:srgbClr val="0070C0"/>
                </a:solidFill>
              </a:rPr>
              <a:t> </a:t>
            </a:r>
            <a:r>
              <a:rPr lang="en-US" sz="1800" dirty="0"/>
              <a:t>– “</a:t>
            </a:r>
            <a:r>
              <a:rPr lang="en-US" sz="1800" b="1" dirty="0"/>
              <a:t>Demonstrate an understanding and skill in managing patient care of people of diverse cultures, social, economic standing and belief systems”</a:t>
            </a:r>
            <a:endParaRPr lang="en-US" sz="1800" dirty="0"/>
          </a:p>
          <a:p>
            <a:pPr marL="0" lvl="0" indent="0">
              <a:buNone/>
            </a:pPr>
            <a:endParaRPr lang="en-US" sz="1200" dirty="0"/>
          </a:p>
          <a:p>
            <a:pPr marL="0" indent="0">
              <a:buNone/>
            </a:pPr>
            <a:r>
              <a:rPr lang="en-US" sz="1800" b="1" i="1" dirty="0">
                <a:solidFill>
                  <a:srgbClr val="0070C0"/>
                </a:solidFill>
              </a:rPr>
              <a:t>Health Equity </a:t>
            </a:r>
            <a:r>
              <a:rPr lang="en-US" sz="1800" b="1" dirty="0"/>
              <a:t>– “Identify the root causes and approaches for addressing health disparities locally and globally”</a:t>
            </a:r>
          </a:p>
          <a:p>
            <a:pPr marL="0" indent="0">
              <a:buNone/>
            </a:pPr>
            <a:endParaRPr lang="en-US" sz="1200" b="1" i="1" dirty="0"/>
          </a:p>
          <a:p>
            <a:pPr marL="0" indent="0">
              <a:buNone/>
            </a:pPr>
            <a:r>
              <a:rPr lang="en-US" sz="1800" b="1" i="1" dirty="0">
                <a:solidFill>
                  <a:srgbClr val="0070C0"/>
                </a:solidFill>
              </a:rPr>
              <a:t>Resilience</a:t>
            </a:r>
            <a:r>
              <a:rPr lang="en-US" sz="1800" b="1" i="1" dirty="0"/>
              <a:t> </a:t>
            </a:r>
            <a:r>
              <a:rPr lang="en-US" sz="1800" dirty="0"/>
              <a:t>– </a:t>
            </a:r>
            <a:r>
              <a:rPr lang="en-US" sz="1800" b="1" dirty="0"/>
              <a:t>Demonstrate knowledge of skills and practices to prevent and address stress and maintain resilience in caring for patients and oneself </a:t>
            </a:r>
          </a:p>
          <a:p>
            <a:pPr marL="0" indent="0">
              <a:buNone/>
            </a:pPr>
            <a:endParaRPr lang="en-US" sz="1200" b="1" dirty="0"/>
          </a:p>
          <a:p>
            <a:pPr marL="0" indent="0">
              <a:buNone/>
            </a:pPr>
            <a:r>
              <a:rPr lang="en-US" sz="1800" b="1" i="1" dirty="0">
                <a:solidFill>
                  <a:srgbClr val="0070C0"/>
                </a:solidFill>
              </a:rPr>
              <a:t>Compassion and Empathy</a:t>
            </a:r>
            <a:r>
              <a:rPr lang="en-US" sz="1800" b="1" dirty="0">
                <a:solidFill>
                  <a:srgbClr val="0070C0"/>
                </a:solidFill>
              </a:rPr>
              <a:t> </a:t>
            </a:r>
            <a:r>
              <a:rPr lang="en-US" sz="1800" dirty="0"/>
              <a:t>– “</a:t>
            </a:r>
            <a:r>
              <a:rPr lang="en-US" sz="1800" b="1" dirty="0"/>
              <a:t>Demonstrate abilities to understand each patient’s experience of illness, adapt scientifically appropriate care to conform to that patient’s needs, and communicate in terms that each patient can understand”</a:t>
            </a:r>
            <a:endParaRPr lang="en-US" sz="1800" dirty="0"/>
          </a:p>
          <a:p>
            <a:pPr marL="0" indent="0">
              <a:buNone/>
            </a:pPr>
            <a:endParaRPr lang="en-US" sz="1200" b="1" dirty="0"/>
          </a:p>
          <a:p>
            <a:pPr marL="0" indent="0">
              <a:buNone/>
            </a:pPr>
            <a:r>
              <a:rPr lang="en-US" sz="1600" b="1" dirty="0"/>
              <a:t>There also are synergies to health law, communication skills,</a:t>
            </a:r>
            <a:r>
              <a:rPr lang="en-US" sz="1600" dirty="0"/>
              <a:t> </a:t>
            </a:r>
            <a:r>
              <a:rPr lang="en-US" sz="1600" b="1" dirty="0"/>
              <a:t>professionalism (as LCME requires).</a:t>
            </a:r>
            <a:endParaRPr lang="en-US" sz="1600" dirty="0"/>
          </a:p>
          <a:p>
            <a:pPr marL="0" indent="0">
              <a:buNone/>
            </a:pPr>
            <a:endParaRPr lang="en-US" sz="1600" dirty="0"/>
          </a:p>
          <a:p>
            <a:pPr marL="0" lvl="0" indent="0">
              <a:buNone/>
            </a:pPr>
            <a:r>
              <a:rPr lang="en-US" b="1" dirty="0"/>
              <a:t> </a:t>
            </a:r>
          </a:p>
          <a:p>
            <a:pPr marL="0" lvl="0" indent="0">
              <a:buNone/>
            </a:pPr>
            <a:endParaRPr lang="en-US" dirty="0"/>
          </a:p>
        </p:txBody>
      </p:sp>
      <p:sp>
        <p:nvSpPr>
          <p:cNvPr id="2" name="Title 1"/>
          <p:cNvSpPr>
            <a:spLocks noGrp="1"/>
          </p:cNvSpPr>
          <p:nvPr>
            <p:ph type="title"/>
          </p:nvPr>
        </p:nvSpPr>
        <p:spPr/>
        <p:txBody>
          <a:bodyPr>
            <a:normAutofit/>
          </a:bodyPr>
          <a:lstStyle/>
          <a:p>
            <a:r>
              <a:rPr lang="en-US" dirty="0"/>
              <a:t>Health  and Values Goals</a:t>
            </a:r>
          </a:p>
        </p:txBody>
      </p:sp>
    </p:spTree>
    <p:extLst>
      <p:ext uri="{BB962C8B-B14F-4D97-AF65-F5344CB8AC3E}">
        <p14:creationId xmlns:p14="http://schemas.microsoft.com/office/powerpoint/2010/main" val="1422905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marL="0" indent="0">
              <a:buNone/>
            </a:pPr>
            <a:r>
              <a:rPr lang="en-US" dirty="0"/>
              <a:t>Does the course include health and values content? </a:t>
            </a:r>
          </a:p>
          <a:p>
            <a:r>
              <a:rPr lang="en-US" sz="2200" dirty="0">
                <a:solidFill>
                  <a:srgbClr val="00B050"/>
                </a:solidFill>
              </a:rPr>
              <a:t>Some content is mentioned during clinical cases in the course, such as the prevalence of salt-sensitive hypertension in various populations</a:t>
            </a:r>
          </a:p>
          <a:p>
            <a:r>
              <a:rPr lang="en-US" sz="2200" dirty="0">
                <a:solidFill>
                  <a:srgbClr val="00B050"/>
                </a:solidFill>
              </a:rPr>
              <a:t>The prior year had a Grand Rounds on Healthcare disparities – the course director would like to bring this back</a:t>
            </a:r>
            <a:endParaRPr lang="en-US" sz="2200" dirty="0"/>
          </a:p>
          <a:p>
            <a:pPr marL="0" indent="0">
              <a:buNone/>
            </a:pPr>
            <a:r>
              <a:rPr lang="en-US" dirty="0"/>
              <a:t>Are the health and values topics noted in the course and session objectives?</a:t>
            </a:r>
          </a:p>
          <a:p>
            <a:r>
              <a:rPr lang="en-US" sz="2200" dirty="0">
                <a:solidFill>
                  <a:srgbClr val="00B050"/>
                </a:solidFill>
              </a:rPr>
              <a:t>Course objectives #11 relates to professionalism</a:t>
            </a:r>
          </a:p>
          <a:p>
            <a:r>
              <a:rPr lang="en-US" sz="2200" dirty="0">
                <a:solidFill>
                  <a:srgbClr val="00B050"/>
                </a:solidFill>
              </a:rPr>
              <a:t>Course objective #9 hints at health and values: “Discuss the impact of cardiorespiratory disease on well-being and the quality of life.”</a:t>
            </a:r>
          </a:p>
          <a:p>
            <a:r>
              <a:rPr lang="en-US" sz="2200" dirty="0">
                <a:solidFill>
                  <a:srgbClr val="00B050"/>
                </a:solidFill>
              </a:rPr>
              <a:t>Health and values topics are not mentioned in any session objectives</a:t>
            </a:r>
          </a:p>
          <a:p>
            <a:pPr marL="0" indent="0">
              <a:buNone/>
            </a:pPr>
            <a:endParaRPr lang="en-US" dirty="0"/>
          </a:p>
        </p:txBody>
      </p:sp>
      <p:sp>
        <p:nvSpPr>
          <p:cNvPr id="4" name="Title 3"/>
          <p:cNvSpPr>
            <a:spLocks noGrp="1"/>
          </p:cNvSpPr>
          <p:nvPr>
            <p:ph type="title"/>
          </p:nvPr>
        </p:nvSpPr>
        <p:spPr/>
        <p:txBody>
          <a:bodyPr/>
          <a:lstStyle/>
          <a:p>
            <a:r>
              <a:rPr lang="en-US" dirty="0">
                <a:solidFill>
                  <a:schemeClr val="bg1"/>
                </a:solidFill>
              </a:rPr>
              <a:t>Health and Values Content </a:t>
            </a:r>
            <a:endParaRPr lang="en-US" dirty="0"/>
          </a:p>
        </p:txBody>
      </p:sp>
    </p:spTree>
    <p:extLst>
      <p:ext uri="{BB962C8B-B14F-4D97-AF65-F5344CB8AC3E}">
        <p14:creationId xmlns:p14="http://schemas.microsoft.com/office/powerpoint/2010/main" val="1481130353"/>
      </p:ext>
    </p:extLst>
  </p:cSld>
  <p:clrMapOvr>
    <a:masterClrMapping/>
  </p:clrMapOvr>
</p:sld>
</file>

<file path=ppt/theme/theme1.xml><?xml version="1.0" encoding="utf-8"?>
<a:theme xmlns:a="http://schemas.openxmlformats.org/drawingml/2006/main" name="GEISEL">
  <a:themeElements>
    <a:clrScheme name="Geisel Theme">
      <a:dk1>
        <a:sysClr val="windowText" lastClr="000000"/>
      </a:dk1>
      <a:lt1>
        <a:sysClr val="window" lastClr="FFFFFF"/>
      </a:lt1>
      <a:dk2>
        <a:srgbClr val="00462D"/>
      </a:dk2>
      <a:lt2>
        <a:srgbClr val="EEECE1"/>
      </a:lt2>
      <a:accent1>
        <a:srgbClr val="00542C"/>
      </a:accent1>
      <a:accent2>
        <a:srgbClr val="59A131"/>
      </a:accent2>
      <a:accent3>
        <a:srgbClr val="67574E"/>
      </a:accent3>
      <a:accent4>
        <a:srgbClr val="14181C"/>
      </a:accent4>
      <a:accent5>
        <a:srgbClr val="B3B3B3"/>
      </a:accent5>
      <a:accent6>
        <a:srgbClr val="FF8000"/>
      </a:accent6>
      <a:hlink>
        <a:srgbClr val="0000FF"/>
      </a:hlink>
      <a:folHlink>
        <a:srgbClr val="800080"/>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GEISEL</Template>
  <TotalTime>77838</TotalTime>
  <Words>2994</Words>
  <Application>Microsoft Office PowerPoint</Application>
  <PresentationFormat>On-screen Show (4:3)</PresentationFormat>
  <Paragraphs>368</Paragraphs>
  <Slides>33</Slides>
  <Notes>32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Garamond</vt:lpstr>
      <vt:lpstr>Zapf Dingbats</vt:lpstr>
      <vt:lpstr>GEISEL</vt:lpstr>
      <vt:lpstr>Review of PHSL 170 Cardiovascular Physiology course</vt:lpstr>
      <vt:lpstr>Action Plan from Prior Review</vt:lpstr>
      <vt:lpstr>Action Plan from Prior Review</vt:lpstr>
      <vt:lpstr>Course Objectives</vt:lpstr>
      <vt:lpstr>Course Objectives – Comments</vt:lpstr>
      <vt:lpstr>Format of Course &amp; Session Objectives</vt:lpstr>
      <vt:lpstr>Issues of Redundancy</vt:lpstr>
      <vt:lpstr>Health  and Values Goals</vt:lpstr>
      <vt:lpstr>Health and Values Content </vt:lpstr>
      <vt:lpstr>Health and Values Content </vt:lpstr>
      <vt:lpstr>Nutrition Objectives</vt:lpstr>
      <vt:lpstr>PowerPoint Presentation</vt:lpstr>
      <vt:lpstr>Nutrition Content </vt:lpstr>
      <vt:lpstr>Nutrition Content </vt:lpstr>
      <vt:lpstr>Summary regarding Objectives</vt:lpstr>
      <vt:lpstr>Course Learning Opportunities</vt:lpstr>
      <vt:lpstr>Summary regarding Pedagogy</vt:lpstr>
      <vt:lpstr>Assessment</vt:lpstr>
      <vt:lpstr>Assessment for Course Objectives</vt:lpstr>
      <vt:lpstr>Summary regarding Assessment</vt:lpstr>
      <vt:lpstr>Measures of Quality – Graduation Questionnaire</vt:lpstr>
      <vt:lpstr>Measures of Quality – Step I</vt:lpstr>
      <vt:lpstr>Measures of Quality – Course Evaluation</vt:lpstr>
      <vt:lpstr>Measures of Quality – Course Evaluation</vt:lpstr>
      <vt:lpstr>Measures of Quality – Student Comments</vt:lpstr>
      <vt:lpstr>Measures of Quality – Student Comments</vt:lpstr>
      <vt:lpstr>Measures of Quality – Student Comments</vt:lpstr>
      <vt:lpstr>Summary regarding Measures of Quality</vt:lpstr>
      <vt:lpstr>Recommendations</vt:lpstr>
      <vt:lpstr>Recommendations</vt:lpstr>
      <vt:lpstr>Action Plan</vt:lpstr>
      <vt:lpstr>Action Plan</vt:lpstr>
      <vt:lpstr>Action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HAEI and HAEII  course objective #16</dc:title>
  <dc:creator>Virginia Lyons</dc:creator>
  <cp:lastModifiedBy>Leah Montalbano</cp:lastModifiedBy>
  <cp:revision>1480</cp:revision>
  <dcterms:created xsi:type="dcterms:W3CDTF">2013-03-25T12:54:39Z</dcterms:created>
  <dcterms:modified xsi:type="dcterms:W3CDTF">2018-02-20T22:55:04Z</dcterms:modified>
</cp:coreProperties>
</file>