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43"/>
  </p:notesMasterIdLst>
  <p:sldIdLst>
    <p:sldId id="345" r:id="rId2"/>
    <p:sldId id="346" r:id="rId3"/>
    <p:sldId id="398" r:id="rId4"/>
    <p:sldId id="395" r:id="rId5"/>
    <p:sldId id="396" r:id="rId6"/>
    <p:sldId id="397" r:id="rId7"/>
    <p:sldId id="399" r:id="rId8"/>
    <p:sldId id="347" r:id="rId9"/>
    <p:sldId id="407" r:id="rId10"/>
    <p:sldId id="348" r:id="rId11"/>
    <p:sldId id="406" r:id="rId12"/>
    <p:sldId id="349" r:id="rId13"/>
    <p:sldId id="350" r:id="rId14"/>
    <p:sldId id="352" r:id="rId15"/>
    <p:sldId id="400" r:id="rId16"/>
    <p:sldId id="401" r:id="rId17"/>
    <p:sldId id="402" r:id="rId18"/>
    <p:sldId id="403" r:id="rId19"/>
    <p:sldId id="404" r:id="rId20"/>
    <p:sldId id="405" r:id="rId21"/>
    <p:sldId id="355" r:id="rId22"/>
    <p:sldId id="356" r:id="rId23"/>
    <p:sldId id="357" r:id="rId24"/>
    <p:sldId id="358" r:id="rId25"/>
    <p:sldId id="359" r:id="rId26"/>
    <p:sldId id="360" r:id="rId27"/>
    <p:sldId id="408" r:id="rId28"/>
    <p:sldId id="361" r:id="rId29"/>
    <p:sldId id="386" r:id="rId30"/>
    <p:sldId id="391" r:id="rId31"/>
    <p:sldId id="409" r:id="rId32"/>
    <p:sldId id="366" r:id="rId33"/>
    <p:sldId id="410" r:id="rId34"/>
    <p:sldId id="368" r:id="rId35"/>
    <p:sldId id="411" r:id="rId36"/>
    <p:sldId id="371" r:id="rId37"/>
    <p:sldId id="412" r:id="rId38"/>
    <p:sldId id="413" r:id="rId39"/>
    <p:sldId id="373" r:id="rId40"/>
    <p:sldId id="419" r:id="rId41"/>
    <p:sldId id="374"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9E8"/>
    <a:srgbClr val="CCFFCC"/>
    <a:srgbClr val="CBD1CD"/>
    <a:srgbClr val="42D0FF"/>
    <a:srgbClr val="FDF177"/>
    <a:srgbClr val="E8F05D"/>
    <a:srgbClr val="E5E23E"/>
    <a:srgbClr val="FFC0E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133" autoAdjust="0"/>
    <p:restoredTop sz="92564" autoAdjust="0"/>
  </p:normalViewPr>
  <p:slideViewPr>
    <p:cSldViewPr snapToGrid="0" snapToObjects="1">
      <p:cViewPr varScale="1">
        <p:scale>
          <a:sx n="105" d="100"/>
          <a:sy n="105" d="100"/>
        </p:scale>
        <p:origin x="2544"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notesMaster" Target="notesMasters/notesMaster1.xml"/><Relationship Id="rId44" Type="http://schemas.openxmlformats.org/officeDocument/2006/relationships/presProps" Target="presProps.xml"/><Relationship Id="rId4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0B6DB6-DEFE-8848-AE2C-A54E788269D3}" type="datetimeFigureOut">
              <a:rPr lang="en-US" smtClean="0"/>
              <a:t>12/17/17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06DCB0-BAEB-BE4B-A454-D8AA10A0265F}" type="slidenum">
              <a:rPr lang="en-US" smtClean="0"/>
              <a:t>‹#›</a:t>
            </a:fld>
            <a:endParaRPr lang="en-US"/>
          </a:p>
        </p:txBody>
      </p:sp>
    </p:spTree>
    <p:extLst>
      <p:ext uri="{BB962C8B-B14F-4D97-AF65-F5344CB8AC3E}">
        <p14:creationId xmlns:p14="http://schemas.microsoft.com/office/powerpoint/2010/main" val="278834103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a:t>
            </a:fld>
            <a:endParaRPr lang="en-US"/>
          </a:p>
        </p:txBody>
      </p:sp>
    </p:spTree>
    <p:extLst>
      <p:ext uri="{BB962C8B-B14F-4D97-AF65-F5344CB8AC3E}">
        <p14:creationId xmlns:p14="http://schemas.microsoft.com/office/powerpoint/2010/main" val="708199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606DCB0-BAEB-BE4B-A454-D8AA10A0265F}" type="slidenum">
              <a:rPr lang="en-US" smtClean="0"/>
              <a:t>10</a:t>
            </a:fld>
            <a:endParaRPr lang="en-US"/>
          </a:p>
        </p:txBody>
      </p:sp>
    </p:spTree>
    <p:extLst>
      <p:ext uri="{BB962C8B-B14F-4D97-AF65-F5344CB8AC3E}">
        <p14:creationId xmlns:p14="http://schemas.microsoft.com/office/powerpoint/2010/main" val="18192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606DCB0-BAEB-BE4B-A454-D8AA10A0265F}" type="slidenum">
              <a:rPr lang="en-US" smtClean="0"/>
              <a:t>11</a:t>
            </a:fld>
            <a:endParaRPr lang="en-US"/>
          </a:p>
        </p:txBody>
      </p:sp>
    </p:spTree>
    <p:extLst>
      <p:ext uri="{BB962C8B-B14F-4D97-AF65-F5344CB8AC3E}">
        <p14:creationId xmlns:p14="http://schemas.microsoft.com/office/powerpoint/2010/main" val="16841961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B606DCB0-BAEB-BE4B-A454-D8AA10A0265F}" type="slidenum">
              <a:rPr lang="en-US" smtClean="0"/>
              <a:t>12</a:t>
            </a:fld>
            <a:endParaRPr lang="en-US"/>
          </a:p>
        </p:txBody>
      </p:sp>
    </p:spTree>
    <p:extLst>
      <p:ext uri="{BB962C8B-B14F-4D97-AF65-F5344CB8AC3E}">
        <p14:creationId xmlns:p14="http://schemas.microsoft.com/office/powerpoint/2010/main" val="1090052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13</a:t>
            </a:fld>
            <a:endParaRPr lang="en-US"/>
          </a:p>
        </p:txBody>
      </p:sp>
    </p:spTree>
    <p:extLst>
      <p:ext uri="{BB962C8B-B14F-4D97-AF65-F5344CB8AC3E}">
        <p14:creationId xmlns:p14="http://schemas.microsoft.com/office/powerpoint/2010/main" val="8049288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14</a:t>
            </a:fld>
            <a:endParaRPr lang="en-US"/>
          </a:p>
        </p:txBody>
      </p:sp>
    </p:spTree>
    <p:extLst>
      <p:ext uri="{BB962C8B-B14F-4D97-AF65-F5344CB8AC3E}">
        <p14:creationId xmlns:p14="http://schemas.microsoft.com/office/powerpoint/2010/main" val="17014764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15</a:t>
            </a:fld>
            <a:endParaRPr lang="en-US"/>
          </a:p>
        </p:txBody>
      </p:sp>
    </p:spTree>
    <p:extLst>
      <p:ext uri="{BB962C8B-B14F-4D97-AF65-F5344CB8AC3E}">
        <p14:creationId xmlns:p14="http://schemas.microsoft.com/office/powerpoint/2010/main" val="19416719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16</a:t>
            </a:fld>
            <a:endParaRPr lang="en-US"/>
          </a:p>
        </p:txBody>
      </p:sp>
    </p:spTree>
    <p:extLst>
      <p:ext uri="{BB962C8B-B14F-4D97-AF65-F5344CB8AC3E}">
        <p14:creationId xmlns:p14="http://schemas.microsoft.com/office/powerpoint/2010/main" val="12974935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17</a:t>
            </a:fld>
            <a:endParaRPr lang="en-US"/>
          </a:p>
        </p:txBody>
      </p:sp>
    </p:spTree>
    <p:extLst>
      <p:ext uri="{BB962C8B-B14F-4D97-AF65-F5344CB8AC3E}">
        <p14:creationId xmlns:p14="http://schemas.microsoft.com/office/powerpoint/2010/main" val="12688536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Description of </a:t>
            </a:r>
            <a:r>
              <a:rPr lang="en-US" baseline="0" dirty="0" smtClean="0"/>
              <a:t>the Nutrition curriculum. </a:t>
            </a:r>
            <a:endParaRPr lang="en-US" dirty="0" smtClean="0"/>
          </a:p>
        </p:txBody>
      </p:sp>
      <p:sp>
        <p:nvSpPr>
          <p:cNvPr id="4" name="Slide Number Placeholder 3"/>
          <p:cNvSpPr>
            <a:spLocks noGrp="1"/>
          </p:cNvSpPr>
          <p:nvPr>
            <p:ph type="sldNum" sz="quarter" idx="10"/>
          </p:nvPr>
        </p:nvSpPr>
        <p:spPr/>
        <p:txBody>
          <a:bodyPr/>
          <a:lstStyle/>
          <a:p>
            <a:fld id="{B606DCB0-BAEB-BE4B-A454-D8AA10A0265F}" type="slidenum">
              <a:rPr lang="en-US" smtClean="0"/>
              <a:t>18</a:t>
            </a:fld>
            <a:endParaRPr lang="en-US"/>
          </a:p>
        </p:txBody>
      </p:sp>
    </p:spTree>
    <p:extLst>
      <p:ext uri="{BB962C8B-B14F-4D97-AF65-F5344CB8AC3E}">
        <p14:creationId xmlns:p14="http://schemas.microsoft.com/office/powerpoint/2010/main" val="5302165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Description of </a:t>
            </a:r>
            <a:r>
              <a:rPr lang="en-US" baseline="0" dirty="0" smtClean="0"/>
              <a:t>the Nutrition curriculum. </a:t>
            </a:r>
            <a:endParaRPr lang="en-US" dirty="0" smtClean="0"/>
          </a:p>
        </p:txBody>
      </p:sp>
      <p:sp>
        <p:nvSpPr>
          <p:cNvPr id="4" name="Slide Number Placeholder 3"/>
          <p:cNvSpPr>
            <a:spLocks noGrp="1"/>
          </p:cNvSpPr>
          <p:nvPr>
            <p:ph type="sldNum" sz="quarter" idx="10"/>
          </p:nvPr>
        </p:nvSpPr>
        <p:spPr/>
        <p:txBody>
          <a:bodyPr/>
          <a:lstStyle/>
          <a:p>
            <a:fld id="{B606DCB0-BAEB-BE4B-A454-D8AA10A0265F}" type="slidenum">
              <a:rPr lang="en-US" smtClean="0"/>
              <a:t>19</a:t>
            </a:fld>
            <a:endParaRPr lang="en-US"/>
          </a:p>
        </p:txBody>
      </p:sp>
    </p:spTree>
    <p:extLst>
      <p:ext uri="{BB962C8B-B14F-4D97-AF65-F5344CB8AC3E}">
        <p14:creationId xmlns:p14="http://schemas.microsoft.com/office/powerpoint/2010/main" val="1158091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2</a:t>
            </a:fld>
            <a:endParaRPr lang="en-US"/>
          </a:p>
        </p:txBody>
      </p:sp>
    </p:spTree>
    <p:extLst>
      <p:ext uri="{BB962C8B-B14F-4D97-AF65-F5344CB8AC3E}">
        <p14:creationId xmlns:p14="http://schemas.microsoft.com/office/powerpoint/2010/main" val="10522907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20</a:t>
            </a:fld>
            <a:endParaRPr lang="en-US"/>
          </a:p>
        </p:txBody>
      </p:sp>
    </p:spTree>
    <p:extLst>
      <p:ext uri="{BB962C8B-B14F-4D97-AF65-F5344CB8AC3E}">
        <p14:creationId xmlns:p14="http://schemas.microsoft.com/office/powerpoint/2010/main" val="4123114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21</a:t>
            </a:fld>
            <a:endParaRPr lang="en-US"/>
          </a:p>
        </p:txBody>
      </p:sp>
    </p:spTree>
    <p:extLst>
      <p:ext uri="{BB962C8B-B14F-4D97-AF65-F5344CB8AC3E}">
        <p14:creationId xmlns:p14="http://schemas.microsoft.com/office/powerpoint/2010/main" val="5784187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22</a:t>
            </a:fld>
            <a:endParaRPr lang="en-US"/>
          </a:p>
        </p:txBody>
      </p:sp>
    </p:spTree>
    <p:extLst>
      <p:ext uri="{BB962C8B-B14F-4D97-AF65-F5344CB8AC3E}">
        <p14:creationId xmlns:p14="http://schemas.microsoft.com/office/powerpoint/2010/main" val="12359896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606DCB0-BAEB-BE4B-A454-D8AA10A0265F}" type="slidenum">
              <a:rPr lang="en-US" smtClean="0"/>
              <a:t>23</a:t>
            </a:fld>
            <a:endParaRPr lang="en-US"/>
          </a:p>
        </p:txBody>
      </p:sp>
    </p:spTree>
    <p:extLst>
      <p:ext uri="{BB962C8B-B14F-4D97-AF65-F5344CB8AC3E}">
        <p14:creationId xmlns:p14="http://schemas.microsoft.com/office/powerpoint/2010/main" val="1494502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24</a:t>
            </a:fld>
            <a:endParaRPr lang="en-US"/>
          </a:p>
        </p:txBody>
      </p:sp>
    </p:spTree>
    <p:extLst>
      <p:ext uri="{BB962C8B-B14F-4D97-AF65-F5344CB8AC3E}">
        <p14:creationId xmlns:p14="http://schemas.microsoft.com/office/powerpoint/2010/main" val="3521277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25</a:t>
            </a:fld>
            <a:endParaRPr lang="en-US"/>
          </a:p>
        </p:txBody>
      </p:sp>
    </p:spTree>
    <p:extLst>
      <p:ext uri="{BB962C8B-B14F-4D97-AF65-F5344CB8AC3E}">
        <p14:creationId xmlns:p14="http://schemas.microsoft.com/office/powerpoint/2010/main" val="6433739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26</a:t>
            </a:fld>
            <a:endParaRPr lang="en-US"/>
          </a:p>
        </p:txBody>
      </p:sp>
    </p:spTree>
    <p:extLst>
      <p:ext uri="{BB962C8B-B14F-4D97-AF65-F5344CB8AC3E}">
        <p14:creationId xmlns:p14="http://schemas.microsoft.com/office/powerpoint/2010/main" val="4337021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27</a:t>
            </a:fld>
            <a:endParaRPr lang="en-US"/>
          </a:p>
        </p:txBody>
      </p:sp>
    </p:spTree>
    <p:extLst>
      <p:ext uri="{BB962C8B-B14F-4D97-AF65-F5344CB8AC3E}">
        <p14:creationId xmlns:p14="http://schemas.microsoft.com/office/powerpoint/2010/main" val="7033151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28</a:t>
            </a:fld>
            <a:endParaRPr lang="en-US"/>
          </a:p>
        </p:txBody>
      </p:sp>
    </p:spTree>
    <p:extLst>
      <p:ext uri="{BB962C8B-B14F-4D97-AF65-F5344CB8AC3E}">
        <p14:creationId xmlns:p14="http://schemas.microsoft.com/office/powerpoint/2010/main" val="3355561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606DCB0-BAEB-BE4B-A454-D8AA10A0265F}" type="slidenum">
              <a:rPr lang="en-US" smtClean="0"/>
              <a:t>29</a:t>
            </a:fld>
            <a:endParaRPr lang="en-US"/>
          </a:p>
        </p:txBody>
      </p:sp>
    </p:spTree>
    <p:extLst>
      <p:ext uri="{BB962C8B-B14F-4D97-AF65-F5344CB8AC3E}">
        <p14:creationId xmlns:p14="http://schemas.microsoft.com/office/powerpoint/2010/main" val="1771070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3</a:t>
            </a:fld>
            <a:endParaRPr lang="en-US"/>
          </a:p>
        </p:txBody>
      </p:sp>
    </p:spTree>
    <p:extLst>
      <p:ext uri="{BB962C8B-B14F-4D97-AF65-F5344CB8AC3E}">
        <p14:creationId xmlns:p14="http://schemas.microsoft.com/office/powerpoint/2010/main" val="19898621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B606DCB0-BAEB-BE4B-A454-D8AA10A0265F}" type="slidenum">
              <a:rPr lang="en-US" smtClean="0"/>
              <a:t>30</a:t>
            </a:fld>
            <a:endParaRPr lang="en-US"/>
          </a:p>
        </p:txBody>
      </p:sp>
    </p:spTree>
    <p:extLst>
      <p:ext uri="{BB962C8B-B14F-4D97-AF65-F5344CB8AC3E}">
        <p14:creationId xmlns:p14="http://schemas.microsoft.com/office/powerpoint/2010/main" val="1386332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31</a:t>
            </a:fld>
            <a:endParaRPr lang="en-US"/>
          </a:p>
        </p:txBody>
      </p:sp>
    </p:spTree>
    <p:extLst>
      <p:ext uri="{BB962C8B-B14F-4D97-AF65-F5344CB8AC3E}">
        <p14:creationId xmlns:p14="http://schemas.microsoft.com/office/powerpoint/2010/main" val="7088464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solidFill>
                  <a:prstClr val="black"/>
                </a:solidFill>
                <a:latin typeface="Calibri"/>
              </a:rPr>
              <a:pPr/>
              <a:t>32</a:t>
            </a:fld>
            <a:endParaRPr lang="en-US">
              <a:solidFill>
                <a:prstClr val="black"/>
              </a:solidFill>
              <a:latin typeface="Calibri"/>
            </a:endParaRPr>
          </a:p>
        </p:txBody>
      </p:sp>
    </p:spTree>
    <p:extLst>
      <p:ext uri="{BB962C8B-B14F-4D97-AF65-F5344CB8AC3E}">
        <p14:creationId xmlns:p14="http://schemas.microsoft.com/office/powerpoint/2010/main" val="4875879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33</a:t>
            </a:fld>
            <a:endParaRPr lang="en-US"/>
          </a:p>
        </p:txBody>
      </p:sp>
    </p:spTree>
    <p:extLst>
      <p:ext uri="{BB962C8B-B14F-4D97-AF65-F5344CB8AC3E}">
        <p14:creationId xmlns:p14="http://schemas.microsoft.com/office/powerpoint/2010/main" val="84670210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34</a:t>
            </a:fld>
            <a:endParaRPr lang="en-US"/>
          </a:p>
        </p:txBody>
      </p:sp>
    </p:spTree>
    <p:extLst>
      <p:ext uri="{BB962C8B-B14F-4D97-AF65-F5344CB8AC3E}">
        <p14:creationId xmlns:p14="http://schemas.microsoft.com/office/powerpoint/2010/main" val="164236721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35</a:t>
            </a:fld>
            <a:endParaRPr lang="en-US"/>
          </a:p>
        </p:txBody>
      </p:sp>
    </p:spTree>
    <p:extLst>
      <p:ext uri="{BB962C8B-B14F-4D97-AF65-F5344CB8AC3E}">
        <p14:creationId xmlns:p14="http://schemas.microsoft.com/office/powerpoint/2010/main" val="77355058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36</a:t>
            </a:fld>
            <a:endParaRPr lang="en-US"/>
          </a:p>
        </p:txBody>
      </p:sp>
    </p:spTree>
    <p:extLst>
      <p:ext uri="{BB962C8B-B14F-4D97-AF65-F5344CB8AC3E}">
        <p14:creationId xmlns:p14="http://schemas.microsoft.com/office/powerpoint/2010/main" val="151442561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37</a:t>
            </a:fld>
            <a:endParaRPr lang="en-US"/>
          </a:p>
        </p:txBody>
      </p:sp>
    </p:spTree>
    <p:extLst>
      <p:ext uri="{BB962C8B-B14F-4D97-AF65-F5344CB8AC3E}">
        <p14:creationId xmlns:p14="http://schemas.microsoft.com/office/powerpoint/2010/main" val="63959323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38</a:t>
            </a:fld>
            <a:endParaRPr lang="en-US"/>
          </a:p>
        </p:txBody>
      </p:sp>
    </p:spTree>
    <p:extLst>
      <p:ext uri="{BB962C8B-B14F-4D97-AF65-F5344CB8AC3E}">
        <p14:creationId xmlns:p14="http://schemas.microsoft.com/office/powerpoint/2010/main" val="210137918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39</a:t>
            </a:fld>
            <a:endParaRPr lang="en-US"/>
          </a:p>
        </p:txBody>
      </p:sp>
    </p:spTree>
    <p:extLst>
      <p:ext uri="{BB962C8B-B14F-4D97-AF65-F5344CB8AC3E}">
        <p14:creationId xmlns:p14="http://schemas.microsoft.com/office/powerpoint/2010/main" val="409526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4</a:t>
            </a:fld>
            <a:endParaRPr lang="en-US"/>
          </a:p>
        </p:txBody>
      </p:sp>
    </p:spTree>
    <p:extLst>
      <p:ext uri="{BB962C8B-B14F-4D97-AF65-F5344CB8AC3E}">
        <p14:creationId xmlns:p14="http://schemas.microsoft.com/office/powerpoint/2010/main" val="2442805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40</a:t>
            </a:fld>
            <a:endParaRPr lang="en-US"/>
          </a:p>
        </p:txBody>
      </p:sp>
    </p:spTree>
    <p:extLst>
      <p:ext uri="{BB962C8B-B14F-4D97-AF65-F5344CB8AC3E}">
        <p14:creationId xmlns:p14="http://schemas.microsoft.com/office/powerpoint/2010/main" val="8389747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41</a:t>
            </a:fld>
            <a:endParaRPr lang="en-US"/>
          </a:p>
        </p:txBody>
      </p:sp>
    </p:spTree>
    <p:extLst>
      <p:ext uri="{BB962C8B-B14F-4D97-AF65-F5344CB8AC3E}">
        <p14:creationId xmlns:p14="http://schemas.microsoft.com/office/powerpoint/2010/main" val="20978755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5</a:t>
            </a:fld>
            <a:endParaRPr lang="en-US"/>
          </a:p>
        </p:txBody>
      </p:sp>
    </p:spTree>
    <p:extLst>
      <p:ext uri="{BB962C8B-B14F-4D97-AF65-F5344CB8AC3E}">
        <p14:creationId xmlns:p14="http://schemas.microsoft.com/office/powerpoint/2010/main" val="18144847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6</a:t>
            </a:fld>
            <a:endParaRPr lang="en-US"/>
          </a:p>
        </p:txBody>
      </p:sp>
    </p:spTree>
    <p:extLst>
      <p:ext uri="{BB962C8B-B14F-4D97-AF65-F5344CB8AC3E}">
        <p14:creationId xmlns:p14="http://schemas.microsoft.com/office/powerpoint/2010/main" val="7450942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7</a:t>
            </a:fld>
            <a:endParaRPr lang="en-US"/>
          </a:p>
        </p:txBody>
      </p:sp>
    </p:spTree>
    <p:extLst>
      <p:ext uri="{BB962C8B-B14F-4D97-AF65-F5344CB8AC3E}">
        <p14:creationId xmlns:p14="http://schemas.microsoft.com/office/powerpoint/2010/main" val="2122564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8</a:t>
            </a:fld>
            <a:endParaRPr lang="en-US"/>
          </a:p>
        </p:txBody>
      </p:sp>
    </p:spTree>
    <p:extLst>
      <p:ext uri="{BB962C8B-B14F-4D97-AF65-F5344CB8AC3E}">
        <p14:creationId xmlns:p14="http://schemas.microsoft.com/office/powerpoint/2010/main" val="19840980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6DCB0-BAEB-BE4B-A454-D8AA10A0265F}" type="slidenum">
              <a:rPr lang="en-US" smtClean="0"/>
              <a:t>9</a:t>
            </a:fld>
            <a:endParaRPr lang="en-US"/>
          </a:p>
        </p:txBody>
      </p:sp>
    </p:spTree>
    <p:extLst>
      <p:ext uri="{BB962C8B-B14F-4D97-AF65-F5344CB8AC3E}">
        <p14:creationId xmlns:p14="http://schemas.microsoft.com/office/powerpoint/2010/main" val="645862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and Tex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83545"/>
            <a:ext cx="8229600" cy="5151121"/>
          </a:xfrm>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a:xfrm>
            <a:off x="0" y="0"/>
            <a:ext cx="9144000" cy="925513"/>
          </a:xfrm>
          <a:solidFill>
            <a:schemeClr val="tx2"/>
          </a:solidFill>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9876944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6" name="Title 3"/>
          <p:cNvSpPr>
            <a:spLocks noGrp="1"/>
          </p:cNvSpPr>
          <p:nvPr>
            <p:ph type="title"/>
          </p:nvPr>
        </p:nvSpPr>
        <p:spPr>
          <a:xfrm>
            <a:off x="0" y="0"/>
            <a:ext cx="9144000" cy="925513"/>
          </a:xfrm>
          <a:solidFill>
            <a:schemeClr val="tx2"/>
          </a:solidFill>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5686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Text">
    <p:spTree>
      <p:nvGrpSpPr>
        <p:cNvPr id="1" name=""/>
        <p:cNvGrpSpPr/>
        <p:nvPr/>
      </p:nvGrpSpPr>
      <p:grpSpPr>
        <a:xfrm>
          <a:off x="0" y="0"/>
          <a:ext cx="0" cy="0"/>
          <a:chOff x="0" y="0"/>
          <a:chExt cx="0" cy="0"/>
        </a:xfrm>
      </p:grpSpPr>
      <p:sp>
        <p:nvSpPr>
          <p:cNvPr id="4" name="Text Placeholder 2"/>
          <p:cNvSpPr>
            <a:spLocks noGrp="1"/>
          </p:cNvSpPr>
          <p:nvPr>
            <p:ph type="body" idx="1"/>
          </p:nvPr>
        </p:nvSpPr>
        <p:spPr>
          <a:xfrm>
            <a:off x="457200" y="1283545"/>
            <a:ext cx="8229600" cy="5151121"/>
          </a:xfrm>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itle 3"/>
          <p:cNvSpPr>
            <a:spLocks noGrp="1"/>
          </p:cNvSpPr>
          <p:nvPr>
            <p:ph type="title"/>
          </p:nvPr>
        </p:nvSpPr>
        <p:spPr>
          <a:xfrm>
            <a:off x="0" y="0"/>
            <a:ext cx="9144000" cy="925513"/>
          </a:xfrm>
          <a:solidFill>
            <a:schemeClr val="tx2"/>
          </a:solidFill>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46387873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Custom Layout">
    <p:spTree>
      <p:nvGrpSpPr>
        <p:cNvPr id="1" name=""/>
        <p:cNvGrpSpPr/>
        <p:nvPr/>
      </p:nvGrpSpPr>
      <p:grpSpPr>
        <a:xfrm>
          <a:off x="0" y="0"/>
          <a:ext cx="0" cy="0"/>
          <a:chOff x="0" y="0"/>
          <a:chExt cx="0" cy="0"/>
        </a:xfrm>
      </p:grpSpPr>
      <p:sp>
        <p:nvSpPr>
          <p:cNvPr id="6" name="Title 3"/>
          <p:cNvSpPr>
            <a:spLocks noGrp="1"/>
          </p:cNvSpPr>
          <p:nvPr>
            <p:ph type="title" hasCustomPrompt="1"/>
          </p:nvPr>
        </p:nvSpPr>
        <p:spPr>
          <a:xfrm>
            <a:off x="0" y="0"/>
            <a:ext cx="9144000" cy="1482436"/>
          </a:xfrm>
          <a:solidFill>
            <a:schemeClr val="tx2"/>
          </a:solidFill>
        </p:spPr>
        <p:txBody>
          <a:bodyPr/>
          <a:lstStyle/>
          <a:p>
            <a:r>
              <a:rPr lang="en-US" dirty="0" smtClean="0"/>
              <a:t>Click to edit Master title style</a:t>
            </a:r>
            <a:br>
              <a:rPr lang="en-US" dirty="0" smtClean="0"/>
            </a:br>
            <a:r>
              <a:rPr lang="en-US" dirty="0" smtClean="0"/>
              <a:t>two lines</a:t>
            </a:r>
            <a:endParaRPr lang="en-US" dirty="0"/>
          </a:p>
        </p:txBody>
      </p:sp>
      <p:sp>
        <p:nvSpPr>
          <p:cNvPr id="3" name="Rectangle 2"/>
          <p:cNvSpPr/>
          <p:nvPr userDrawn="1"/>
        </p:nvSpPr>
        <p:spPr>
          <a:xfrm>
            <a:off x="0" y="6319520"/>
            <a:ext cx="9144000" cy="538479"/>
          </a:xfrm>
          <a:prstGeom prst="rect">
            <a:avLst/>
          </a:prstGeom>
          <a:solidFill>
            <a:schemeClr val="tx2"/>
          </a:solidFill>
          <a:ln>
            <a:solidFill>
              <a:srgbClr val="00442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5" name="Picture 3" descr="Geisel_small-knocked2.png"/>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355600" y="6398025"/>
            <a:ext cx="3098800" cy="439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446029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2_Custom Layout">
    <p:spTree>
      <p:nvGrpSpPr>
        <p:cNvPr id="1" name=""/>
        <p:cNvGrpSpPr/>
        <p:nvPr/>
      </p:nvGrpSpPr>
      <p:grpSpPr>
        <a:xfrm>
          <a:off x="0" y="0"/>
          <a:ext cx="0" cy="0"/>
          <a:chOff x="0" y="0"/>
          <a:chExt cx="0" cy="0"/>
        </a:xfrm>
      </p:grpSpPr>
      <p:sp>
        <p:nvSpPr>
          <p:cNvPr id="6" name="Title 3"/>
          <p:cNvSpPr>
            <a:spLocks noGrp="1"/>
          </p:cNvSpPr>
          <p:nvPr>
            <p:ph type="title" hasCustomPrompt="1"/>
          </p:nvPr>
        </p:nvSpPr>
        <p:spPr>
          <a:xfrm>
            <a:off x="0" y="0"/>
            <a:ext cx="9144000" cy="1482436"/>
          </a:xfrm>
          <a:solidFill>
            <a:schemeClr val="tx2"/>
          </a:solidFill>
        </p:spPr>
        <p:txBody>
          <a:bodyPr/>
          <a:lstStyle/>
          <a:p>
            <a:r>
              <a:rPr lang="en-US" dirty="0" smtClean="0"/>
              <a:t>Click to edit Master title style</a:t>
            </a:r>
            <a:br>
              <a:rPr lang="en-US" dirty="0" smtClean="0"/>
            </a:br>
            <a:r>
              <a:rPr lang="en-US" dirty="0" smtClean="0"/>
              <a:t>two lines</a:t>
            </a:r>
            <a:endParaRPr lang="en-US" dirty="0"/>
          </a:p>
        </p:txBody>
      </p:sp>
    </p:spTree>
    <p:extLst>
      <p:ext uri="{BB962C8B-B14F-4D97-AF65-F5344CB8AC3E}">
        <p14:creationId xmlns:p14="http://schemas.microsoft.com/office/powerpoint/2010/main" val="1369261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3_Custom Layou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545063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8"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908050"/>
          </a:xfrm>
          <a:prstGeom prst="rect">
            <a:avLst/>
          </a:prstGeom>
          <a:solidFill>
            <a:srgbClr val="00462D"/>
          </a:solidFill>
          <a:ln>
            <a:solidFill>
              <a:srgbClr val="00442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schemeClr val="lt1"/>
              </a:solidFill>
            </a:endParaRPr>
          </a:p>
        </p:txBody>
      </p:sp>
      <p:sp>
        <p:nvSpPr>
          <p:cNvPr id="1027" name="Title Placeholder 1"/>
          <p:cNvSpPr>
            <a:spLocks noGrp="1"/>
          </p:cNvSpPr>
          <p:nvPr>
            <p:ph type="title"/>
          </p:nvPr>
        </p:nvSpPr>
        <p:spPr bwMode="auto">
          <a:xfrm>
            <a:off x="172224" y="0"/>
            <a:ext cx="8804934" cy="9255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Text Placeholder 2"/>
          <p:cNvSpPr>
            <a:spLocks noGrp="1"/>
          </p:cNvSpPr>
          <p:nvPr>
            <p:ph type="body" idx="1"/>
          </p:nvPr>
        </p:nvSpPr>
        <p:spPr bwMode="auto">
          <a:xfrm>
            <a:off x="457200" y="1235075"/>
            <a:ext cx="8229600" cy="4543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8" name="Rectangle 7"/>
          <p:cNvSpPr/>
          <p:nvPr/>
        </p:nvSpPr>
        <p:spPr>
          <a:xfrm>
            <a:off x="0" y="6319520"/>
            <a:ext cx="9144000" cy="538479"/>
          </a:xfrm>
          <a:prstGeom prst="rect">
            <a:avLst/>
          </a:prstGeom>
          <a:solidFill>
            <a:schemeClr val="tx2"/>
          </a:solidFill>
          <a:ln>
            <a:solidFill>
              <a:srgbClr val="00442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9" name="Picture 3" descr="Geisel_small-knocked2.png"/>
          <p:cNvPicPr>
            <a:picLocks noChangeAspect="1"/>
          </p:cNvPicPr>
          <p:nvPr userDrawn="1"/>
        </p:nvPicPr>
        <p:blipFill>
          <a:blip r:embed="rId8" cstate="email">
            <a:extLst>
              <a:ext uri="{28A0092B-C50C-407E-A947-70E740481C1C}">
                <a14:useLocalDpi xmlns:a14="http://schemas.microsoft.com/office/drawing/2010/main" val="0"/>
              </a:ext>
            </a:extLst>
          </a:blip>
          <a:srcRect/>
          <a:stretch>
            <a:fillRect/>
          </a:stretch>
        </p:blipFill>
        <p:spPr bwMode="auto">
          <a:xfrm>
            <a:off x="355600" y="6398025"/>
            <a:ext cx="3098800" cy="439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2" r:id="rId1"/>
    <p:sldLayoutId id="2147483690" r:id="rId2"/>
    <p:sldLayoutId id="2147483693" r:id="rId3"/>
    <p:sldLayoutId id="2147483694" r:id="rId4"/>
    <p:sldLayoutId id="2147483695" r:id="rId5"/>
    <p:sldLayoutId id="2147483697" r:id="rId6"/>
  </p:sldLayoutIdLst>
  <p:txStyles>
    <p:titleStyle>
      <a:lvl1pPr algn="ctr" defTabSz="457200" rtl="0" eaLnBrk="1" fontAlgn="base" hangingPunct="1">
        <a:spcBef>
          <a:spcPct val="0"/>
        </a:spcBef>
        <a:spcAft>
          <a:spcPct val="0"/>
        </a:spcAft>
        <a:defRPr sz="4000" kern="1200">
          <a:solidFill>
            <a:schemeClr val="bg1"/>
          </a:solidFill>
          <a:latin typeface="Calibri"/>
          <a:ea typeface="Garamond" pitchFamily="18" charset="0"/>
          <a:cs typeface="Garamond" pitchFamily="18" charset="0"/>
        </a:defRPr>
      </a:lvl1pPr>
      <a:lvl2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2pPr>
      <a:lvl3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3pPr>
      <a:lvl4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4pPr>
      <a:lvl5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5pPr>
      <a:lvl6pPr marL="4572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6pPr>
      <a:lvl7pPr marL="9144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7pPr>
      <a:lvl8pPr marL="13716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8pPr>
      <a:lvl9pPr marL="18288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Calibri"/>
          <a:ea typeface="Garamond" pitchFamily="18" charset="0"/>
          <a:cs typeface="Garamond"/>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Calibri"/>
          <a:ea typeface="Garamond" pitchFamily="18" charset="0"/>
          <a:cs typeface="Garamond"/>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Calibri"/>
          <a:ea typeface="Garamond" pitchFamily="18" charset="0"/>
          <a:cs typeface="Garamond"/>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33" y="12700"/>
            <a:ext cx="8686799" cy="901700"/>
          </a:xfrm>
        </p:spPr>
        <p:txBody>
          <a:bodyPr/>
          <a:lstStyle/>
          <a:p>
            <a:pPr algn="ctr"/>
            <a:r>
              <a:rPr lang="en-US" dirty="0" smtClean="0">
                <a:solidFill>
                  <a:schemeClr val="bg1"/>
                </a:solidFill>
              </a:rPr>
              <a:t>Review of Year </a:t>
            </a:r>
            <a:r>
              <a:rPr lang="en-US" dirty="0" smtClean="0"/>
              <a:t>1 Pathology</a:t>
            </a:r>
            <a:r>
              <a:rPr lang="en-US" dirty="0" smtClean="0">
                <a:solidFill>
                  <a:schemeClr val="bg1"/>
                </a:solidFill>
              </a:rPr>
              <a:t> course</a:t>
            </a:r>
            <a:endParaRPr lang="en-US" dirty="0">
              <a:solidFill>
                <a:schemeClr val="bg1"/>
              </a:solidFill>
            </a:endParaRPr>
          </a:p>
        </p:txBody>
      </p:sp>
      <p:sp>
        <p:nvSpPr>
          <p:cNvPr id="3" name="Content Placeholder 2"/>
          <p:cNvSpPr>
            <a:spLocks noGrp="1"/>
          </p:cNvSpPr>
          <p:nvPr>
            <p:ph type="body" idx="1"/>
          </p:nvPr>
        </p:nvSpPr>
        <p:spPr>
          <a:xfrm>
            <a:off x="457200" y="1625600"/>
            <a:ext cx="8229600" cy="4588932"/>
          </a:xfrm>
        </p:spPr>
        <p:txBody>
          <a:bodyPr/>
          <a:lstStyle/>
          <a:p>
            <a:r>
              <a:rPr lang="en-US" sz="3200" dirty="0" smtClean="0"/>
              <a:t>Course occurs in the Spring term of Year 1</a:t>
            </a:r>
            <a:endParaRPr lang="en-US" sz="1200" dirty="0" smtClean="0"/>
          </a:p>
          <a:p>
            <a:r>
              <a:rPr lang="en-US" sz="3200" dirty="0" smtClean="0"/>
              <a:t>Course Directors – Rand Swenson, Wendy Wells</a:t>
            </a:r>
            <a:endParaRPr lang="en-US" sz="1200" dirty="0" smtClean="0"/>
          </a:p>
          <a:p>
            <a:r>
              <a:rPr lang="en-US" sz="3200" dirty="0" smtClean="0"/>
              <a:t>Course has 47 curricular hours</a:t>
            </a:r>
          </a:p>
          <a:p>
            <a:r>
              <a:rPr lang="en-US" sz="3200" dirty="0" smtClean="0"/>
              <a:t>Course was last reviewed in October 2015</a:t>
            </a:r>
          </a:p>
          <a:p>
            <a:pPr marL="0" indent="0">
              <a:buNone/>
            </a:pPr>
            <a:endParaRPr lang="en-US" sz="1800" i="1" dirty="0" smtClean="0"/>
          </a:p>
          <a:p>
            <a:pPr marL="0" indent="0">
              <a:buNone/>
            </a:pPr>
            <a:endParaRPr lang="en-US" sz="1800" i="1" dirty="0"/>
          </a:p>
          <a:p>
            <a:pPr marL="0" indent="0">
              <a:buNone/>
            </a:pPr>
            <a:endParaRPr lang="en-US" sz="1800" i="1" dirty="0" smtClean="0"/>
          </a:p>
          <a:p>
            <a:pPr marL="0" indent="0">
              <a:buNone/>
            </a:pPr>
            <a:r>
              <a:rPr lang="en-US" sz="1800" i="1" dirty="0" smtClean="0"/>
              <a:t>Date </a:t>
            </a:r>
            <a:r>
              <a:rPr lang="en-US" sz="1800" i="1" dirty="0"/>
              <a:t>of this review: </a:t>
            </a:r>
            <a:r>
              <a:rPr lang="en-US" sz="1800" i="1" dirty="0" smtClean="0"/>
              <a:t>November </a:t>
            </a:r>
            <a:r>
              <a:rPr lang="en-US" sz="1800" i="1" dirty="0"/>
              <a:t>2017</a:t>
            </a:r>
          </a:p>
          <a:p>
            <a:pPr marL="0" indent="0">
              <a:buNone/>
            </a:pPr>
            <a:r>
              <a:rPr lang="en-US" sz="1800" i="1" dirty="0"/>
              <a:t>Review </a:t>
            </a:r>
            <a:r>
              <a:rPr lang="en-US" sz="1800" i="1" dirty="0" smtClean="0"/>
              <a:t>scheduled for presentation </a:t>
            </a:r>
            <a:r>
              <a:rPr lang="en-US" sz="1800" i="1" dirty="0"/>
              <a:t>to </a:t>
            </a:r>
            <a:r>
              <a:rPr lang="en-US" sz="1800" i="1" dirty="0" smtClean="0"/>
              <a:t>MEC: December 2017</a:t>
            </a:r>
            <a:endParaRPr lang="en-US" sz="1800" i="1" dirty="0"/>
          </a:p>
          <a:p>
            <a:pPr marL="0" indent="0">
              <a:buNone/>
            </a:pPr>
            <a:endParaRPr lang="en-US" dirty="0"/>
          </a:p>
        </p:txBody>
      </p:sp>
    </p:spTree>
    <p:extLst>
      <p:ext uri="{BB962C8B-B14F-4D97-AF65-F5344CB8AC3E}">
        <p14:creationId xmlns:p14="http://schemas.microsoft.com/office/powerpoint/2010/main" val="1138756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r>
              <a:rPr lang="en-US" dirty="0" smtClean="0"/>
              <a:t>There are 28 </a:t>
            </a:r>
            <a:r>
              <a:rPr lang="en-US" dirty="0"/>
              <a:t>Course Objectives for a 13 week </a:t>
            </a:r>
            <a:r>
              <a:rPr lang="en-US" dirty="0" smtClean="0"/>
              <a:t>course (too many); items </a:t>
            </a:r>
            <a:r>
              <a:rPr lang="en-US" dirty="0"/>
              <a:t>are overly-detailed.  For </a:t>
            </a:r>
            <a:r>
              <a:rPr lang="en-US" dirty="0" smtClean="0"/>
              <a:t>example, the following three objectives could be combined into an single objective related to pathology of infectious diseases:</a:t>
            </a:r>
            <a:endParaRPr lang="en-US" dirty="0"/>
          </a:p>
          <a:p>
            <a:pPr lvl="1"/>
            <a:r>
              <a:rPr lang="en-US" dirty="0" smtClean="0"/>
              <a:t>10</a:t>
            </a:r>
            <a:r>
              <a:rPr lang="en-US" dirty="0"/>
              <a:t>. Describe the pathogenesis, pathology and resistance factors associated with various diseases caused by bacteria</a:t>
            </a:r>
            <a:r>
              <a:rPr lang="en-US" dirty="0" smtClean="0"/>
              <a:t>.</a:t>
            </a:r>
          </a:p>
          <a:p>
            <a:pPr lvl="1"/>
            <a:r>
              <a:rPr lang="en-US" dirty="0"/>
              <a:t> 11. Define the pathogenic mechanisms and give examples of chronic and opportunistic </a:t>
            </a:r>
            <a:r>
              <a:rPr lang="en-US" dirty="0" smtClean="0"/>
              <a:t>pathogens.</a:t>
            </a:r>
          </a:p>
          <a:p>
            <a:pPr lvl="1"/>
            <a:r>
              <a:rPr lang="en-US" dirty="0" smtClean="0"/>
              <a:t>12</a:t>
            </a:r>
            <a:r>
              <a:rPr lang="en-US" dirty="0"/>
              <a:t>. Discuss the pathological events in viral infections</a:t>
            </a:r>
            <a:r>
              <a:rPr lang="en-US" dirty="0" smtClean="0"/>
              <a:t>.</a:t>
            </a:r>
            <a:endParaRPr lang="en-US" dirty="0"/>
          </a:p>
        </p:txBody>
      </p:sp>
      <p:sp>
        <p:nvSpPr>
          <p:cNvPr id="2" name="Title 1"/>
          <p:cNvSpPr>
            <a:spLocks noGrp="1"/>
          </p:cNvSpPr>
          <p:nvPr>
            <p:ph type="title"/>
          </p:nvPr>
        </p:nvSpPr>
        <p:spPr/>
        <p:txBody>
          <a:bodyPr>
            <a:normAutofit/>
          </a:bodyPr>
          <a:lstStyle/>
          <a:p>
            <a:r>
              <a:rPr lang="en-US" dirty="0" smtClean="0">
                <a:solidFill>
                  <a:schemeClr val="bg1"/>
                </a:solidFill>
              </a:rPr>
              <a:t>Course Objectives – Comments</a:t>
            </a:r>
            <a:endParaRPr lang="en-US" dirty="0">
              <a:solidFill>
                <a:schemeClr val="bg1"/>
              </a:solidFill>
            </a:endParaRPr>
          </a:p>
        </p:txBody>
      </p:sp>
    </p:spTree>
    <p:extLst>
      <p:ext uri="{BB962C8B-B14F-4D97-AF65-F5344CB8AC3E}">
        <p14:creationId xmlns:p14="http://schemas.microsoft.com/office/powerpoint/2010/main" val="609990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r>
              <a:rPr lang="en-US" dirty="0" smtClean="0"/>
              <a:t>Course </a:t>
            </a:r>
            <a:r>
              <a:rPr lang="en-US" dirty="0"/>
              <a:t>Objectives #17, 19, 21, 24, &amp; 25 are not currently mapped to any session objectives</a:t>
            </a:r>
          </a:p>
          <a:p>
            <a:r>
              <a:rPr lang="en-US" dirty="0" smtClean="0"/>
              <a:t>25 of 28 Course Objectives are mapped to </a:t>
            </a:r>
            <a:r>
              <a:rPr lang="en-US" dirty="0"/>
              <a:t>Geisel Competency MS.5, </a:t>
            </a:r>
            <a:r>
              <a:rPr lang="en-US" dirty="0" smtClean="0"/>
              <a:t>but none are mapped to MS.2 (most basic science material typically maps to MS.2)</a:t>
            </a:r>
          </a:p>
          <a:p>
            <a:pPr lvl="1"/>
            <a:r>
              <a:rPr lang="en-US" sz="1600" dirty="0"/>
              <a:t>MS.2. Apply core biomedical and social science knowledge to understand and manage human health and disease. </a:t>
            </a:r>
          </a:p>
          <a:p>
            <a:pPr lvl="1"/>
            <a:r>
              <a:rPr lang="en-US" sz="1600" dirty="0" smtClean="0"/>
              <a:t>MS.5. Integrate medical science knowledge and the skills of critical thinking (observation, evaluation, inference, interpretation, and judgment) into sound clinical reasoning.</a:t>
            </a:r>
          </a:p>
          <a:p>
            <a:pPr lvl="1"/>
            <a:endParaRPr lang="en-US" sz="1600" dirty="0" smtClean="0"/>
          </a:p>
          <a:p>
            <a:endParaRPr lang="en-US" dirty="0" smtClean="0"/>
          </a:p>
        </p:txBody>
      </p:sp>
      <p:sp>
        <p:nvSpPr>
          <p:cNvPr id="2" name="Title 1"/>
          <p:cNvSpPr>
            <a:spLocks noGrp="1"/>
          </p:cNvSpPr>
          <p:nvPr>
            <p:ph type="title"/>
          </p:nvPr>
        </p:nvSpPr>
        <p:spPr/>
        <p:txBody>
          <a:bodyPr>
            <a:normAutofit/>
          </a:bodyPr>
          <a:lstStyle/>
          <a:p>
            <a:r>
              <a:rPr lang="en-US" dirty="0" smtClean="0">
                <a:solidFill>
                  <a:schemeClr val="bg1"/>
                </a:solidFill>
              </a:rPr>
              <a:t>Course Objectives – Comments</a:t>
            </a:r>
            <a:endParaRPr lang="en-US" dirty="0">
              <a:solidFill>
                <a:schemeClr val="bg1"/>
              </a:solidFill>
            </a:endParaRPr>
          </a:p>
        </p:txBody>
      </p:sp>
    </p:spTree>
    <p:extLst>
      <p:ext uri="{BB962C8B-B14F-4D97-AF65-F5344CB8AC3E}">
        <p14:creationId xmlns:p14="http://schemas.microsoft.com/office/powerpoint/2010/main" val="440789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078271"/>
            <a:ext cx="8229600" cy="5574456"/>
          </a:xfrm>
        </p:spPr>
        <p:txBody>
          <a:bodyPr/>
          <a:lstStyle/>
          <a:p>
            <a:r>
              <a:rPr lang="en-US" dirty="0" smtClean="0"/>
              <a:t>Course objectives are</a:t>
            </a:r>
            <a:r>
              <a:rPr lang="en-US" dirty="0" smtClean="0">
                <a:solidFill>
                  <a:srgbClr val="FF0000"/>
                </a:solidFill>
              </a:rPr>
              <a:t> </a:t>
            </a:r>
            <a:r>
              <a:rPr lang="en-US" dirty="0" smtClean="0"/>
              <a:t>provided in the syllabus </a:t>
            </a:r>
          </a:p>
          <a:p>
            <a:r>
              <a:rPr lang="en-US" dirty="0" smtClean="0"/>
              <a:t>Course objectives are written in the correct </a:t>
            </a:r>
            <a:r>
              <a:rPr lang="en-US" dirty="0"/>
              <a:t>format, </a:t>
            </a:r>
            <a:r>
              <a:rPr lang="en-US" dirty="0" smtClean="0"/>
              <a:t>however some </a:t>
            </a:r>
            <a:r>
              <a:rPr lang="en-US" dirty="0"/>
              <a:t>verbs (e.g. “discuss”) are difficult to </a:t>
            </a:r>
            <a:r>
              <a:rPr lang="en-US" dirty="0" smtClean="0"/>
              <a:t>assess</a:t>
            </a:r>
            <a:endParaRPr lang="en-US" dirty="0"/>
          </a:p>
          <a:p>
            <a:r>
              <a:rPr lang="en-US" dirty="0" smtClean="0"/>
              <a:t>Session objectives are provided in the course materials</a:t>
            </a:r>
          </a:p>
          <a:p>
            <a:pPr lvl="1"/>
            <a:r>
              <a:rPr lang="en-US" sz="1800" dirty="0" smtClean="0"/>
              <a:t>Some Canvas sessions have different session objectives than what are displayed in Oasis (this should not be an issue moving forward as session objectives in Canvas are pulled from Oasis and then locked)</a:t>
            </a:r>
          </a:p>
          <a:p>
            <a:r>
              <a:rPr lang="en-US" dirty="0" smtClean="0"/>
              <a:t>Session objectives are</a:t>
            </a:r>
            <a:r>
              <a:rPr lang="en-US" dirty="0" smtClean="0">
                <a:solidFill>
                  <a:srgbClr val="FF0000"/>
                </a:solidFill>
              </a:rPr>
              <a:t> </a:t>
            </a:r>
            <a:r>
              <a:rPr lang="en-US" dirty="0" smtClean="0"/>
              <a:t>written in the correct format</a:t>
            </a:r>
          </a:p>
          <a:p>
            <a:pPr lvl="1"/>
            <a:r>
              <a:rPr lang="en-US" sz="1800" dirty="0" smtClean="0"/>
              <a:t>Again, some discrepancies between Canvas &amp; Oasis but should not be an issue moving forward</a:t>
            </a:r>
          </a:p>
          <a:p>
            <a:pPr marL="0" indent="0">
              <a:buNone/>
            </a:pPr>
            <a:endParaRPr lang="en-US" dirty="0" smtClean="0"/>
          </a:p>
          <a:p>
            <a:pPr marL="0" indent="0">
              <a:buNone/>
            </a:pPr>
            <a:endParaRPr lang="en-US" sz="2400" dirty="0"/>
          </a:p>
        </p:txBody>
      </p:sp>
      <p:sp>
        <p:nvSpPr>
          <p:cNvPr id="4" name="Title 3"/>
          <p:cNvSpPr>
            <a:spLocks noGrp="1"/>
          </p:cNvSpPr>
          <p:nvPr>
            <p:ph type="title"/>
          </p:nvPr>
        </p:nvSpPr>
        <p:spPr/>
        <p:txBody>
          <a:bodyPr>
            <a:normAutofit/>
          </a:bodyPr>
          <a:lstStyle/>
          <a:p>
            <a:r>
              <a:rPr lang="en-US" dirty="0" smtClean="0"/>
              <a:t>Format of Course &amp; Session Objectives</a:t>
            </a:r>
            <a:endParaRPr lang="en-US" dirty="0"/>
          </a:p>
        </p:txBody>
      </p:sp>
    </p:spTree>
    <p:extLst>
      <p:ext uri="{BB962C8B-B14F-4D97-AF65-F5344CB8AC3E}">
        <p14:creationId xmlns:p14="http://schemas.microsoft.com/office/powerpoint/2010/main" val="819543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There </a:t>
            </a:r>
            <a:r>
              <a:rPr lang="en-US" dirty="0"/>
              <a:t>is substantial overlap with Immunology/Virology/Microbiology for some objectives (including 8-16).  In the prior year, all material related to Objective 13 was removed (now covered entirely in MICR111/Immunology).  The Course Director should coordinate with the CD for </a:t>
            </a:r>
            <a:r>
              <a:rPr lang="en-US" dirty="0" err="1"/>
              <a:t>Imm</a:t>
            </a:r>
            <a:r>
              <a:rPr lang="en-US" dirty="0"/>
              <a:t>/</a:t>
            </a:r>
            <a:r>
              <a:rPr lang="en-US" dirty="0" err="1"/>
              <a:t>Vir</a:t>
            </a:r>
            <a:r>
              <a:rPr lang="en-US" dirty="0"/>
              <a:t>/Mic to fully assess the overlap and redundancy for objectives 8-12 and 14-16, and to plan content accordingly (with basic immunology/ID biology in </a:t>
            </a:r>
            <a:r>
              <a:rPr lang="en-US" dirty="0" err="1"/>
              <a:t>Imm</a:t>
            </a:r>
            <a:r>
              <a:rPr lang="en-US" dirty="0"/>
              <a:t>/</a:t>
            </a:r>
            <a:r>
              <a:rPr lang="en-US" dirty="0" err="1"/>
              <a:t>Vir</a:t>
            </a:r>
            <a:r>
              <a:rPr lang="en-US" dirty="0"/>
              <a:t>/</a:t>
            </a:r>
            <a:r>
              <a:rPr lang="en-US" dirty="0" err="1"/>
              <a:t>Micr</a:t>
            </a:r>
            <a:r>
              <a:rPr lang="en-US" dirty="0"/>
              <a:t> courses that appropriately preview the content in Path, which is related to host disease processes).</a:t>
            </a:r>
            <a:endParaRPr lang="en-US" dirty="0">
              <a:solidFill>
                <a:srgbClr val="00B050"/>
              </a:solidFill>
            </a:endParaRPr>
          </a:p>
        </p:txBody>
      </p:sp>
      <p:sp>
        <p:nvSpPr>
          <p:cNvPr id="4" name="Title 3"/>
          <p:cNvSpPr>
            <a:spLocks noGrp="1"/>
          </p:cNvSpPr>
          <p:nvPr>
            <p:ph type="title"/>
          </p:nvPr>
        </p:nvSpPr>
        <p:spPr/>
        <p:txBody>
          <a:bodyPr/>
          <a:lstStyle/>
          <a:p>
            <a:r>
              <a:rPr lang="en-US" dirty="0" smtClean="0"/>
              <a:t>Issues of Redundancy</a:t>
            </a:r>
            <a:endParaRPr lang="en-US" dirty="0"/>
          </a:p>
        </p:txBody>
      </p:sp>
    </p:spTree>
    <p:extLst>
      <p:ext uri="{BB962C8B-B14F-4D97-AF65-F5344CB8AC3E}">
        <p14:creationId xmlns:p14="http://schemas.microsoft.com/office/powerpoint/2010/main" val="248055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457200" y="1283545"/>
            <a:ext cx="8229600" cy="5325073"/>
          </a:xfrm>
        </p:spPr>
        <p:txBody>
          <a:bodyPr>
            <a:noAutofit/>
          </a:bodyPr>
          <a:lstStyle/>
          <a:p>
            <a:pPr marL="0" indent="0">
              <a:buNone/>
            </a:pPr>
            <a:r>
              <a:rPr lang="en-US" sz="1800" b="1" i="1" dirty="0">
                <a:solidFill>
                  <a:srgbClr val="0070C0"/>
                </a:solidFill>
              </a:rPr>
              <a:t>Ethics</a:t>
            </a:r>
            <a:r>
              <a:rPr lang="en-US" sz="1800" dirty="0"/>
              <a:t> – </a:t>
            </a:r>
            <a:r>
              <a:rPr lang="en-US" sz="1800" dirty="0" smtClean="0"/>
              <a:t>“</a:t>
            </a:r>
            <a:r>
              <a:rPr lang="en-US" sz="1800" b="1" dirty="0" smtClean="0"/>
              <a:t>Identify </a:t>
            </a:r>
            <a:r>
              <a:rPr lang="en-US" sz="1800" b="1" dirty="0"/>
              <a:t>key concepts in health care ethics and demonstrate an ability to recognize ethical issues arising in patient care and population health and to think critically and systematically in applying an ethical </a:t>
            </a:r>
            <a:r>
              <a:rPr lang="en-US" sz="1800" b="1" dirty="0" smtClean="0"/>
              <a:t>analysis”</a:t>
            </a:r>
            <a:endParaRPr lang="en-US" sz="1800" dirty="0"/>
          </a:p>
          <a:p>
            <a:pPr marL="0" lvl="0" indent="0">
              <a:buNone/>
            </a:pPr>
            <a:endParaRPr lang="en-US" sz="1200" dirty="0"/>
          </a:p>
          <a:p>
            <a:pPr marL="0" indent="0">
              <a:buNone/>
            </a:pPr>
            <a:r>
              <a:rPr lang="en-US" sz="1800" b="1" i="1" dirty="0" smtClean="0">
                <a:solidFill>
                  <a:srgbClr val="0070C0"/>
                </a:solidFill>
              </a:rPr>
              <a:t>Cultural Awareness</a:t>
            </a:r>
            <a:r>
              <a:rPr lang="en-US" sz="1800" dirty="0" smtClean="0">
                <a:solidFill>
                  <a:srgbClr val="0070C0"/>
                </a:solidFill>
              </a:rPr>
              <a:t> </a:t>
            </a:r>
            <a:r>
              <a:rPr lang="en-US" sz="1800" dirty="0" smtClean="0"/>
              <a:t>– “</a:t>
            </a:r>
            <a:r>
              <a:rPr lang="en-US" sz="1800" b="1" dirty="0"/>
              <a:t>Demonstrate an understanding and skill in managing patient care of people of diverse cultures, social, economic standing and belief </a:t>
            </a:r>
            <a:r>
              <a:rPr lang="en-US" sz="1800" b="1" dirty="0" smtClean="0"/>
              <a:t>systems”</a:t>
            </a:r>
            <a:endParaRPr lang="en-US" sz="1800" dirty="0"/>
          </a:p>
          <a:p>
            <a:pPr marL="0" lvl="0" indent="0">
              <a:buNone/>
            </a:pPr>
            <a:endParaRPr lang="en-US" sz="1200" dirty="0" smtClean="0"/>
          </a:p>
          <a:p>
            <a:pPr marL="0" indent="0">
              <a:buNone/>
            </a:pPr>
            <a:r>
              <a:rPr lang="en-US" sz="1800" b="1" i="1" dirty="0" smtClean="0">
                <a:solidFill>
                  <a:srgbClr val="0070C0"/>
                </a:solidFill>
              </a:rPr>
              <a:t>Health Equity </a:t>
            </a:r>
            <a:r>
              <a:rPr lang="en-US" sz="1800" b="1" dirty="0" smtClean="0"/>
              <a:t>– “Identify </a:t>
            </a:r>
            <a:r>
              <a:rPr lang="en-US" sz="1800" b="1" dirty="0"/>
              <a:t>the root causes and approaches for addressing health disparities locally and </a:t>
            </a:r>
            <a:r>
              <a:rPr lang="en-US" sz="1800" b="1" dirty="0" smtClean="0"/>
              <a:t>globally”</a:t>
            </a:r>
          </a:p>
          <a:p>
            <a:pPr marL="0" indent="0">
              <a:buNone/>
            </a:pPr>
            <a:endParaRPr lang="en-US" sz="1200" b="1" i="1" dirty="0" smtClean="0"/>
          </a:p>
          <a:p>
            <a:pPr marL="0" indent="0">
              <a:buNone/>
            </a:pPr>
            <a:r>
              <a:rPr lang="en-US" sz="1800" b="1" i="1" dirty="0" smtClean="0">
                <a:solidFill>
                  <a:srgbClr val="0070C0"/>
                </a:solidFill>
              </a:rPr>
              <a:t>Resilience</a:t>
            </a:r>
            <a:r>
              <a:rPr lang="en-US" sz="1800" b="1" i="1" dirty="0" smtClean="0"/>
              <a:t> </a:t>
            </a:r>
            <a:r>
              <a:rPr lang="en-US" sz="1800" dirty="0"/>
              <a:t>– </a:t>
            </a:r>
            <a:r>
              <a:rPr lang="en-US" sz="1800" b="1" dirty="0"/>
              <a:t>Demonstrate knowledge of skills and practices to prevent and address stress and maintain resilience in caring for patients and oneself </a:t>
            </a:r>
          </a:p>
          <a:p>
            <a:pPr marL="0" indent="0">
              <a:buNone/>
            </a:pPr>
            <a:endParaRPr lang="en-US" sz="1200" b="1" dirty="0"/>
          </a:p>
          <a:p>
            <a:pPr marL="0" indent="0">
              <a:buNone/>
            </a:pPr>
            <a:r>
              <a:rPr lang="en-US" sz="1800" b="1" i="1" dirty="0">
                <a:solidFill>
                  <a:srgbClr val="0070C0"/>
                </a:solidFill>
              </a:rPr>
              <a:t>Compassion and Empathy</a:t>
            </a:r>
            <a:r>
              <a:rPr lang="en-US" sz="1800" b="1" dirty="0">
                <a:solidFill>
                  <a:srgbClr val="0070C0"/>
                </a:solidFill>
              </a:rPr>
              <a:t> </a:t>
            </a:r>
            <a:r>
              <a:rPr lang="en-US" sz="1800" dirty="0"/>
              <a:t>– “</a:t>
            </a:r>
            <a:r>
              <a:rPr lang="en-US" sz="1800" b="1" dirty="0"/>
              <a:t>Demonstrate abilities to understand each patient’s experience of illness, adapt scientifically appropriate care to conform to that patient’s needs, and communicate in terms that each patient can understand”</a:t>
            </a:r>
            <a:endParaRPr lang="en-US" sz="1800" dirty="0"/>
          </a:p>
          <a:p>
            <a:pPr marL="0" indent="0">
              <a:buNone/>
            </a:pPr>
            <a:endParaRPr lang="en-US" sz="1200" b="1" dirty="0"/>
          </a:p>
          <a:p>
            <a:pPr marL="0" indent="0">
              <a:buNone/>
            </a:pPr>
            <a:r>
              <a:rPr lang="en-US" sz="1600" b="1" dirty="0"/>
              <a:t>There also are synergies to health law, communication skills,</a:t>
            </a:r>
            <a:r>
              <a:rPr lang="en-US" sz="1600" dirty="0"/>
              <a:t> </a:t>
            </a:r>
            <a:r>
              <a:rPr lang="en-US" sz="1600" b="1" dirty="0"/>
              <a:t>professionalism (as LCME requires</a:t>
            </a:r>
            <a:r>
              <a:rPr lang="en-US" sz="1600" b="1" dirty="0" smtClean="0"/>
              <a:t>).</a:t>
            </a:r>
            <a:endParaRPr lang="en-US" sz="1600" dirty="0"/>
          </a:p>
          <a:p>
            <a:pPr marL="0" indent="0">
              <a:buNone/>
            </a:pPr>
            <a:endParaRPr lang="en-US" sz="1600" dirty="0"/>
          </a:p>
          <a:p>
            <a:pPr marL="0" lvl="0" indent="0">
              <a:buNone/>
            </a:pPr>
            <a:r>
              <a:rPr lang="en-US" b="1" dirty="0" smtClean="0"/>
              <a:t> </a:t>
            </a:r>
          </a:p>
          <a:p>
            <a:pPr marL="0" lvl="0" indent="0">
              <a:buNone/>
            </a:pPr>
            <a:endParaRPr lang="en-US" dirty="0"/>
          </a:p>
        </p:txBody>
      </p:sp>
      <p:sp>
        <p:nvSpPr>
          <p:cNvPr id="2" name="Title 1"/>
          <p:cNvSpPr>
            <a:spLocks noGrp="1"/>
          </p:cNvSpPr>
          <p:nvPr>
            <p:ph type="title"/>
          </p:nvPr>
        </p:nvSpPr>
        <p:spPr/>
        <p:txBody>
          <a:bodyPr>
            <a:normAutofit/>
          </a:bodyPr>
          <a:lstStyle/>
          <a:p>
            <a:r>
              <a:rPr lang="en-US" dirty="0" smtClean="0"/>
              <a:t>Health  and Values Goals</a:t>
            </a:r>
            <a:endParaRPr lang="en-US" dirty="0"/>
          </a:p>
        </p:txBody>
      </p:sp>
    </p:spTree>
    <p:extLst>
      <p:ext uri="{BB962C8B-B14F-4D97-AF65-F5344CB8AC3E}">
        <p14:creationId xmlns:p14="http://schemas.microsoft.com/office/powerpoint/2010/main" val="14229058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83545"/>
            <a:ext cx="8518712" cy="5422055"/>
          </a:xfrm>
        </p:spPr>
        <p:txBody>
          <a:bodyPr/>
          <a:lstStyle/>
          <a:p>
            <a:pPr marL="0" indent="0">
              <a:buNone/>
            </a:pPr>
            <a:r>
              <a:rPr lang="en-US" dirty="0" smtClean="0"/>
              <a:t>What </a:t>
            </a:r>
            <a:r>
              <a:rPr lang="en-US" dirty="0"/>
              <a:t>Health and Values </a:t>
            </a:r>
            <a:r>
              <a:rPr lang="en-US" dirty="0" smtClean="0"/>
              <a:t>Program material</a:t>
            </a:r>
            <a:r>
              <a:rPr lang="en-US" dirty="0"/>
              <a:t> </a:t>
            </a:r>
            <a:r>
              <a:rPr lang="en-US" dirty="0" smtClean="0"/>
              <a:t>(healthcare </a:t>
            </a:r>
            <a:r>
              <a:rPr lang="en-US" dirty="0"/>
              <a:t>ethics, cultural awareness, health equity, resilience, compassionate </a:t>
            </a:r>
            <a:r>
              <a:rPr lang="en-US" dirty="0" smtClean="0"/>
              <a:t>care) </a:t>
            </a:r>
            <a:r>
              <a:rPr lang="en-US" dirty="0"/>
              <a:t>is presented in the </a:t>
            </a:r>
            <a:r>
              <a:rPr lang="en-US" dirty="0" smtClean="0"/>
              <a:t>course? </a:t>
            </a:r>
          </a:p>
          <a:p>
            <a:r>
              <a:rPr lang="en-US" sz="2400" dirty="0">
                <a:solidFill>
                  <a:srgbClr val="00B050"/>
                </a:solidFill>
              </a:rPr>
              <a:t>P</a:t>
            </a:r>
            <a:r>
              <a:rPr lang="en-US" sz="2400" dirty="0" smtClean="0">
                <a:solidFill>
                  <a:srgbClr val="00B050"/>
                </a:solidFill>
              </a:rPr>
              <a:t>rivacy and confidentiality of patient records</a:t>
            </a:r>
          </a:p>
          <a:p>
            <a:r>
              <a:rPr lang="en-US" sz="2400" dirty="0">
                <a:solidFill>
                  <a:srgbClr val="00B050"/>
                </a:solidFill>
              </a:rPr>
              <a:t>E</a:t>
            </a:r>
            <a:r>
              <a:rPr lang="en-US" sz="2400" dirty="0" smtClean="0">
                <a:solidFill>
                  <a:srgbClr val="00B050"/>
                </a:solidFill>
              </a:rPr>
              <a:t>thics of specimen integrity</a:t>
            </a:r>
          </a:p>
          <a:p>
            <a:r>
              <a:rPr lang="en-US" sz="2400" dirty="0" smtClean="0">
                <a:solidFill>
                  <a:srgbClr val="00B050"/>
                </a:solidFill>
              </a:rPr>
              <a:t>Consenting for autopsies</a:t>
            </a:r>
          </a:p>
          <a:p>
            <a:pPr marL="0" indent="0">
              <a:buNone/>
            </a:pPr>
            <a:endParaRPr lang="en-US" sz="800" dirty="0">
              <a:solidFill>
                <a:srgbClr val="00B050"/>
              </a:solidFill>
            </a:endParaRPr>
          </a:p>
          <a:p>
            <a:pPr marL="0" indent="0">
              <a:buNone/>
            </a:pPr>
            <a:r>
              <a:rPr lang="en-US" dirty="0"/>
              <a:t>Are the Health and Values topics noted in the course and session objectives? </a:t>
            </a:r>
          </a:p>
          <a:p>
            <a:r>
              <a:rPr lang="en-US" sz="2400" dirty="0" smtClean="0">
                <a:solidFill>
                  <a:srgbClr val="00B050"/>
                </a:solidFill>
              </a:rPr>
              <a:t>After discussions with Bill Nelson, specific objectives have been created</a:t>
            </a:r>
          </a:p>
          <a:p>
            <a:r>
              <a:rPr lang="en-US" sz="2400" dirty="0" smtClean="0">
                <a:solidFill>
                  <a:srgbClr val="00B050"/>
                </a:solidFill>
              </a:rPr>
              <a:t>The student rep felt that the material is there, but just not explicit in objectives.</a:t>
            </a:r>
            <a:endParaRPr lang="en-US" dirty="0" smtClean="0">
              <a:solidFill>
                <a:srgbClr val="00B050"/>
              </a:solidFill>
            </a:endParaRPr>
          </a:p>
        </p:txBody>
      </p:sp>
      <p:sp>
        <p:nvSpPr>
          <p:cNvPr id="4" name="Title 3"/>
          <p:cNvSpPr>
            <a:spLocks noGrp="1"/>
          </p:cNvSpPr>
          <p:nvPr>
            <p:ph type="title"/>
          </p:nvPr>
        </p:nvSpPr>
        <p:spPr/>
        <p:txBody>
          <a:bodyPr/>
          <a:lstStyle/>
          <a:p>
            <a:r>
              <a:rPr lang="en-US" dirty="0" smtClean="0">
                <a:solidFill>
                  <a:schemeClr val="bg1"/>
                </a:solidFill>
              </a:rPr>
              <a:t>Health and Values Content </a:t>
            </a:r>
            <a:endParaRPr lang="en-US" dirty="0"/>
          </a:p>
        </p:txBody>
      </p:sp>
    </p:spTree>
    <p:extLst>
      <p:ext uri="{BB962C8B-B14F-4D97-AF65-F5344CB8AC3E}">
        <p14:creationId xmlns:p14="http://schemas.microsoft.com/office/powerpoint/2010/main" val="18965248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pPr marL="0" indent="0">
              <a:buNone/>
            </a:pPr>
            <a:r>
              <a:rPr lang="en-US" dirty="0" smtClean="0"/>
              <a:t>What do the student evaluations indicate regarding Health and Values teaching?  </a:t>
            </a:r>
            <a:endParaRPr lang="en-US" dirty="0">
              <a:solidFill>
                <a:srgbClr val="FF0000"/>
              </a:solidFill>
            </a:endParaRPr>
          </a:p>
        </p:txBody>
      </p:sp>
      <p:sp>
        <p:nvSpPr>
          <p:cNvPr id="4" name="Title 3"/>
          <p:cNvSpPr>
            <a:spLocks noGrp="1"/>
          </p:cNvSpPr>
          <p:nvPr>
            <p:ph type="title"/>
          </p:nvPr>
        </p:nvSpPr>
        <p:spPr/>
        <p:txBody>
          <a:bodyPr/>
          <a:lstStyle/>
          <a:p>
            <a:r>
              <a:rPr lang="en-US" dirty="0" smtClean="0">
                <a:solidFill>
                  <a:schemeClr val="bg1"/>
                </a:solidFill>
              </a:rPr>
              <a:t>Health and Values Content </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8521" y="2213018"/>
            <a:ext cx="7719461" cy="4579680"/>
          </a:xfrm>
          <a:prstGeom prst="rect">
            <a:avLst/>
          </a:prstGeom>
        </p:spPr>
      </p:pic>
    </p:spTree>
    <p:extLst>
      <p:ext uri="{BB962C8B-B14F-4D97-AF65-F5344CB8AC3E}">
        <p14:creationId xmlns:p14="http://schemas.microsoft.com/office/powerpoint/2010/main" val="5183251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83545"/>
            <a:ext cx="8229600" cy="5425263"/>
          </a:xfrm>
        </p:spPr>
        <p:txBody>
          <a:bodyPr>
            <a:normAutofit fontScale="92500" lnSpcReduction="10000"/>
          </a:bodyPr>
          <a:lstStyle/>
          <a:p>
            <a:pPr marL="0" indent="0">
              <a:buNone/>
            </a:pPr>
            <a:r>
              <a:rPr lang="en-US" dirty="0" smtClean="0"/>
              <a:t>Student comments:</a:t>
            </a:r>
          </a:p>
          <a:p>
            <a:r>
              <a:rPr lang="en-US" dirty="0">
                <a:solidFill>
                  <a:srgbClr val="00B050"/>
                </a:solidFill>
              </a:rPr>
              <a:t>“A PBL could have been useful in better integrating these values</a:t>
            </a:r>
            <a:r>
              <a:rPr lang="en-US" dirty="0" smtClean="0">
                <a:solidFill>
                  <a:srgbClr val="00B050"/>
                </a:solidFill>
              </a:rPr>
              <a:t>.”</a:t>
            </a:r>
            <a:endParaRPr lang="en-US" dirty="0">
              <a:solidFill>
                <a:srgbClr val="00B050"/>
              </a:solidFill>
            </a:endParaRPr>
          </a:p>
          <a:p>
            <a:r>
              <a:rPr lang="en-US" dirty="0">
                <a:solidFill>
                  <a:srgbClr val="00B050"/>
                </a:solidFill>
              </a:rPr>
              <a:t>“It's pathology: slides, histology and molecular biology and wrapped in one. Pretty hard to have long ethical discussions at the basic science level we're seeing here (and hasn't been covered in another class or setting already</a:t>
            </a:r>
            <a:r>
              <a:rPr lang="en-US" dirty="0" smtClean="0">
                <a:solidFill>
                  <a:srgbClr val="00B050"/>
                </a:solidFill>
              </a:rPr>
              <a:t>).”</a:t>
            </a:r>
            <a:endParaRPr lang="en-US" dirty="0">
              <a:solidFill>
                <a:srgbClr val="00B050"/>
              </a:solidFill>
            </a:endParaRPr>
          </a:p>
          <a:p>
            <a:r>
              <a:rPr lang="en-US" dirty="0" smtClean="0">
                <a:solidFill>
                  <a:srgbClr val="00B050"/>
                </a:solidFill>
              </a:rPr>
              <a:t>“…the </a:t>
            </a:r>
            <a:r>
              <a:rPr lang="en-US" dirty="0">
                <a:solidFill>
                  <a:srgbClr val="00B050"/>
                </a:solidFill>
              </a:rPr>
              <a:t>instructors were excellent in incorporating ethical and clinical topics into their lectures. For instance, the CPC presented by Dr. </a:t>
            </a:r>
            <a:r>
              <a:rPr lang="en-US" dirty="0" err="1">
                <a:solidFill>
                  <a:srgbClr val="00B050"/>
                </a:solidFill>
              </a:rPr>
              <a:t>Tsongalis</a:t>
            </a:r>
            <a:r>
              <a:rPr lang="en-US" dirty="0">
                <a:solidFill>
                  <a:srgbClr val="00B050"/>
                </a:solidFill>
              </a:rPr>
              <a:t> touched on issues related to privacy and confidentiality, whereas the lecture on lab tests by Dr. </a:t>
            </a:r>
            <a:r>
              <a:rPr lang="en-US" dirty="0" err="1">
                <a:solidFill>
                  <a:srgbClr val="00B050"/>
                </a:solidFill>
              </a:rPr>
              <a:t>Cervinski</a:t>
            </a:r>
            <a:r>
              <a:rPr lang="en-US" dirty="0">
                <a:solidFill>
                  <a:srgbClr val="00B050"/>
                </a:solidFill>
              </a:rPr>
              <a:t> highlighted issues pertaining to clinical judgment and reliance on lab tests</a:t>
            </a:r>
            <a:r>
              <a:rPr lang="en-US" dirty="0" smtClean="0">
                <a:solidFill>
                  <a:srgbClr val="00B050"/>
                </a:solidFill>
              </a:rPr>
              <a:t>.”</a:t>
            </a:r>
            <a:endParaRPr lang="en-US" dirty="0">
              <a:solidFill>
                <a:srgbClr val="00B050"/>
              </a:solidFill>
            </a:endParaRPr>
          </a:p>
          <a:p>
            <a:pPr marL="0" indent="0">
              <a:buNone/>
            </a:pPr>
            <a:endParaRPr lang="en-US" dirty="0">
              <a:solidFill>
                <a:srgbClr val="FF0000"/>
              </a:solidFill>
            </a:endParaRPr>
          </a:p>
        </p:txBody>
      </p:sp>
      <p:sp>
        <p:nvSpPr>
          <p:cNvPr id="4" name="Title 3"/>
          <p:cNvSpPr>
            <a:spLocks noGrp="1"/>
          </p:cNvSpPr>
          <p:nvPr>
            <p:ph type="title"/>
          </p:nvPr>
        </p:nvSpPr>
        <p:spPr/>
        <p:txBody>
          <a:bodyPr/>
          <a:lstStyle/>
          <a:p>
            <a:r>
              <a:rPr lang="en-US" dirty="0" smtClean="0">
                <a:solidFill>
                  <a:schemeClr val="bg1"/>
                </a:solidFill>
              </a:rPr>
              <a:t>Health and Values Content </a:t>
            </a:r>
            <a:endParaRPr lang="en-US" dirty="0"/>
          </a:p>
        </p:txBody>
      </p:sp>
    </p:spTree>
    <p:extLst>
      <p:ext uri="{BB962C8B-B14F-4D97-AF65-F5344CB8AC3E}">
        <p14:creationId xmlns:p14="http://schemas.microsoft.com/office/powerpoint/2010/main" val="14255129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457200" y="1016000"/>
            <a:ext cx="8229600" cy="5592619"/>
          </a:xfrm>
        </p:spPr>
        <p:txBody>
          <a:bodyPr>
            <a:noAutofit/>
          </a:bodyPr>
          <a:lstStyle/>
          <a:p>
            <a:pPr marL="0" indent="0">
              <a:buNone/>
            </a:pPr>
            <a:r>
              <a:rPr lang="en-US" sz="1800" b="1" i="1" dirty="0" smtClean="0">
                <a:solidFill>
                  <a:srgbClr val="0070C0"/>
                </a:solidFill>
              </a:rPr>
              <a:t>Medical Science</a:t>
            </a:r>
            <a:endParaRPr lang="en-US" sz="1800" dirty="0"/>
          </a:p>
          <a:p>
            <a:pPr>
              <a:buFont typeface="+mj-lt"/>
              <a:buAutoNum type="arabicPeriod"/>
            </a:pPr>
            <a:r>
              <a:rPr lang="en-US" sz="1600" b="1" dirty="0" smtClean="0"/>
              <a:t>Describe core nutrition science concepts, such as nutritional </a:t>
            </a:r>
            <a:r>
              <a:rPr lang="en-US" sz="1600" b="1" dirty="0"/>
              <a:t>biochemistry and metabolism, digestion, endocrinology, and adverse effects of malnutrition on human health. </a:t>
            </a:r>
            <a:endParaRPr lang="en-US" sz="1600" b="1" dirty="0" smtClean="0"/>
          </a:p>
          <a:p>
            <a:pPr>
              <a:buFont typeface="+mj-lt"/>
              <a:buAutoNum type="arabicPeriod"/>
            </a:pPr>
            <a:r>
              <a:rPr lang="en-US" sz="1600" b="1" dirty="0" smtClean="0"/>
              <a:t>Explain the links between nutrition science and other sciences</a:t>
            </a:r>
            <a:r>
              <a:rPr lang="en-US" sz="1600" b="1" dirty="0"/>
              <a:t>, including those of the environment, exercise, toxicology, and pharmacology</a:t>
            </a:r>
            <a:r>
              <a:rPr lang="en-US" sz="1600" b="1" dirty="0" smtClean="0"/>
              <a:t>.</a:t>
            </a:r>
          </a:p>
          <a:p>
            <a:pPr>
              <a:buFont typeface="+mj-lt"/>
              <a:buAutoNum type="arabicPeriod"/>
            </a:pPr>
            <a:r>
              <a:rPr lang="en-US" sz="1600" b="1" dirty="0" smtClean="0"/>
              <a:t>Apply core nutrition science knowledge to understand and manage </a:t>
            </a:r>
            <a:r>
              <a:rPr lang="en-US" sz="1600" b="1" dirty="0"/>
              <a:t>human health and disease through the lifespan. </a:t>
            </a:r>
            <a:endParaRPr lang="en-US" sz="1600" dirty="0"/>
          </a:p>
          <a:p>
            <a:pPr marL="0" indent="0">
              <a:buNone/>
            </a:pPr>
            <a:r>
              <a:rPr lang="en-US" sz="1800" b="1" i="1" dirty="0" smtClean="0">
                <a:solidFill>
                  <a:srgbClr val="0070C0"/>
                </a:solidFill>
              </a:rPr>
              <a:t>Clinical Care</a:t>
            </a:r>
            <a:endParaRPr lang="en-US" sz="1800" dirty="0"/>
          </a:p>
          <a:p>
            <a:pPr>
              <a:buFont typeface="+mj-lt"/>
              <a:buAutoNum type="arabicPeriod"/>
            </a:pPr>
            <a:r>
              <a:rPr lang="en-US" sz="1600" b="1" dirty="0" smtClean="0"/>
              <a:t>Perform a nutrition assessment and accurately measure anthropometrics.</a:t>
            </a:r>
          </a:p>
          <a:p>
            <a:pPr>
              <a:buFont typeface="+mj-lt"/>
              <a:buAutoNum type="arabicPeriod"/>
            </a:pPr>
            <a:r>
              <a:rPr lang="en-US" sz="1600" b="1" dirty="0" smtClean="0"/>
              <a:t>Perform a complete nutritional exam to assess for presence of </a:t>
            </a:r>
            <a:r>
              <a:rPr lang="en-US" sz="1600" b="1" dirty="0"/>
              <a:t>malnutrition</a:t>
            </a:r>
            <a:r>
              <a:rPr lang="en-US" sz="1600" b="1" dirty="0" smtClean="0"/>
              <a:t>.</a:t>
            </a:r>
          </a:p>
          <a:p>
            <a:pPr>
              <a:buFont typeface="+mj-lt"/>
              <a:buAutoNum type="arabicPeriod"/>
            </a:pPr>
            <a:r>
              <a:rPr lang="en-US" sz="1600" b="1" dirty="0"/>
              <a:t>Interpret</a:t>
            </a:r>
            <a:r>
              <a:rPr lang="en-US" sz="1600" b="1" dirty="0" smtClean="0"/>
              <a:t>, develop, and implement a nutrition plan for treatment</a:t>
            </a:r>
            <a:r>
              <a:rPr lang="en-US" sz="1600" b="1" dirty="0"/>
              <a:t>, including nutritional additions or restrictions, culinary skill development, artificial nutrition support, and supplementation. </a:t>
            </a:r>
            <a:endParaRPr lang="en-US" sz="1600" dirty="0" smtClean="0"/>
          </a:p>
          <a:p>
            <a:pPr marL="0" indent="0">
              <a:buNone/>
            </a:pPr>
            <a:r>
              <a:rPr lang="en-US" sz="1800" b="1" i="1" dirty="0" smtClean="0">
                <a:solidFill>
                  <a:srgbClr val="0070C0"/>
                </a:solidFill>
              </a:rPr>
              <a:t>Population Health</a:t>
            </a:r>
          </a:p>
          <a:p>
            <a:pPr>
              <a:buFont typeface="+mj-lt"/>
              <a:buAutoNum type="arabicPeriod"/>
            </a:pPr>
            <a:r>
              <a:rPr lang="en-US" sz="1600" b="1" dirty="0" smtClean="0"/>
              <a:t>Explain the impact of nutrition on individual and population health </a:t>
            </a:r>
            <a:r>
              <a:rPr lang="en-US" sz="1600" b="1" dirty="0"/>
              <a:t>and </a:t>
            </a:r>
            <a:r>
              <a:rPr lang="en-US" sz="1600" b="1" dirty="0" smtClean="0"/>
              <a:t>disease.</a:t>
            </a:r>
          </a:p>
          <a:p>
            <a:pPr>
              <a:buFont typeface="+mj-lt"/>
              <a:buAutoNum type="arabicPeriod"/>
            </a:pPr>
            <a:r>
              <a:rPr lang="en-US" sz="1600" b="1" dirty="0" smtClean="0"/>
              <a:t>Assess the impact of social, environmental, behavioral, economic</a:t>
            </a:r>
            <a:r>
              <a:rPr lang="en-US" sz="1600" b="1" dirty="0"/>
              <a:t>, cultural, and personal factors on the nutritional health of individuals, and the incidence and burden of disease in populations</a:t>
            </a:r>
            <a:r>
              <a:rPr lang="en-US" sz="1600" b="1" dirty="0" smtClean="0"/>
              <a:t>.</a:t>
            </a:r>
          </a:p>
          <a:p>
            <a:pPr>
              <a:buFont typeface="+mj-lt"/>
              <a:buAutoNum type="arabicPeriod"/>
            </a:pPr>
            <a:r>
              <a:rPr lang="en-US" sz="1600" b="1" dirty="0" smtClean="0"/>
              <a:t>Explain and exemplify the physician’s role for promoting nutrition in </a:t>
            </a:r>
            <a:r>
              <a:rPr lang="en-US" sz="1600" b="1" dirty="0"/>
              <a:t>public health. </a:t>
            </a:r>
            <a:endParaRPr lang="en-US" sz="1600" b="1" i="1" dirty="0"/>
          </a:p>
          <a:p>
            <a:pPr marL="0" indent="0">
              <a:buNone/>
            </a:pPr>
            <a:endParaRPr lang="en-US" sz="1600" dirty="0"/>
          </a:p>
          <a:p>
            <a:pPr marL="0" lvl="0" indent="0">
              <a:buNone/>
            </a:pPr>
            <a:r>
              <a:rPr lang="en-US" b="1" dirty="0" smtClean="0"/>
              <a:t> </a:t>
            </a:r>
          </a:p>
          <a:p>
            <a:pPr marL="0" lvl="0" indent="0">
              <a:buNone/>
            </a:pPr>
            <a:endParaRPr lang="en-US" dirty="0"/>
          </a:p>
        </p:txBody>
      </p:sp>
      <p:sp>
        <p:nvSpPr>
          <p:cNvPr id="2" name="Title 1"/>
          <p:cNvSpPr>
            <a:spLocks noGrp="1"/>
          </p:cNvSpPr>
          <p:nvPr>
            <p:ph type="title"/>
          </p:nvPr>
        </p:nvSpPr>
        <p:spPr/>
        <p:txBody>
          <a:bodyPr>
            <a:normAutofit/>
          </a:bodyPr>
          <a:lstStyle/>
          <a:p>
            <a:r>
              <a:rPr lang="en-US" dirty="0" smtClean="0"/>
              <a:t>Nutrition Objectives</a:t>
            </a:r>
            <a:endParaRPr lang="en-US" dirty="0"/>
          </a:p>
        </p:txBody>
      </p:sp>
    </p:spTree>
    <p:extLst>
      <p:ext uri="{BB962C8B-B14F-4D97-AF65-F5344CB8AC3E}">
        <p14:creationId xmlns:p14="http://schemas.microsoft.com/office/powerpoint/2010/main" val="18784249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4294967295"/>
          </p:nvPr>
        </p:nvSpPr>
        <p:spPr>
          <a:xfrm>
            <a:off x="431800" y="508000"/>
            <a:ext cx="8229600" cy="6007100"/>
          </a:xfrm>
        </p:spPr>
        <p:txBody>
          <a:bodyPr>
            <a:noAutofit/>
          </a:bodyPr>
          <a:lstStyle/>
          <a:p>
            <a:pPr marL="0" indent="0">
              <a:buNone/>
            </a:pPr>
            <a:r>
              <a:rPr lang="en-US" sz="1800" b="1" i="1" dirty="0" smtClean="0">
                <a:solidFill>
                  <a:srgbClr val="0070C0"/>
                </a:solidFill>
              </a:rPr>
              <a:t>Communication Skills</a:t>
            </a:r>
            <a:r>
              <a:rPr lang="en-US" sz="1800" b="1" i="1" dirty="0" smtClean="0"/>
              <a:t> </a:t>
            </a:r>
          </a:p>
          <a:p>
            <a:pPr>
              <a:buFont typeface="+mj-lt"/>
              <a:buAutoNum type="arabicPeriod"/>
            </a:pPr>
            <a:r>
              <a:rPr lang="en-US" sz="1400" b="1" dirty="0" smtClean="0"/>
              <a:t>Demonstrate empathy for individuals’ concerns, and be respectful of </a:t>
            </a:r>
            <a:r>
              <a:rPr lang="en-US" sz="1400" b="1" dirty="0"/>
              <a:t>others’ perspectives and personal, cultural, and religious dietary restrictions and beliefs, and communicate nutrition advice respectfully and without judgment. </a:t>
            </a:r>
            <a:endParaRPr lang="en-US" sz="1400" b="1" dirty="0" smtClean="0"/>
          </a:p>
          <a:p>
            <a:pPr>
              <a:buFont typeface="+mj-lt"/>
              <a:buAutoNum type="arabicPeriod"/>
            </a:pPr>
            <a:r>
              <a:rPr lang="en-US" sz="1400" b="1" dirty="0" smtClean="0"/>
              <a:t>Promote positive behavioral change through nutrition-specific </a:t>
            </a:r>
            <a:r>
              <a:rPr lang="en-US" sz="1400" b="1" dirty="0"/>
              <a:t>motivational interviewing and cognitive behavioral therapy</a:t>
            </a:r>
            <a:r>
              <a:rPr lang="en-US" sz="1400" b="1" dirty="0" smtClean="0"/>
              <a:t>.</a:t>
            </a:r>
          </a:p>
          <a:p>
            <a:pPr>
              <a:buFont typeface="+mj-lt"/>
              <a:buAutoNum type="arabicPeriod"/>
            </a:pPr>
            <a:r>
              <a:rPr lang="en-US" sz="1400" b="1" dirty="0" smtClean="0"/>
              <a:t>Translate nutrition science concepts in to useful information to </a:t>
            </a:r>
            <a:r>
              <a:rPr lang="en-US" sz="1400" b="1" dirty="0"/>
              <a:t>educate patients, families, peers, and others</a:t>
            </a:r>
            <a:r>
              <a:rPr lang="en-US" sz="1400" b="1" dirty="0" smtClean="0"/>
              <a:t>.</a:t>
            </a:r>
            <a:endParaRPr lang="en-US" sz="1400" b="1" dirty="0"/>
          </a:p>
          <a:p>
            <a:pPr marL="0" indent="0">
              <a:buNone/>
            </a:pPr>
            <a:r>
              <a:rPr lang="en-US" sz="1800" b="1" i="1" dirty="0">
                <a:solidFill>
                  <a:srgbClr val="0070C0"/>
                </a:solidFill>
              </a:rPr>
              <a:t>Personal, Professional, and Leadership Development </a:t>
            </a:r>
          </a:p>
          <a:p>
            <a:pPr>
              <a:buFont typeface="+mj-lt"/>
              <a:buAutoNum type="arabicPeriod"/>
            </a:pPr>
            <a:r>
              <a:rPr lang="en-US" sz="1400" b="1" dirty="0" smtClean="0"/>
              <a:t>Engage in lifelong learning to improve one’s performance in the </a:t>
            </a:r>
            <a:r>
              <a:rPr lang="en-US" sz="1400" b="1" dirty="0"/>
              <a:t>application of nutrition science</a:t>
            </a:r>
            <a:r>
              <a:rPr lang="en-US" sz="1400" b="1" dirty="0" smtClean="0"/>
              <a:t>.</a:t>
            </a:r>
          </a:p>
          <a:p>
            <a:pPr>
              <a:buFont typeface="+mj-lt"/>
              <a:buAutoNum type="arabicPeriod"/>
            </a:pPr>
            <a:r>
              <a:rPr lang="en-US" sz="1400" b="1" dirty="0" smtClean="0"/>
              <a:t>Apply nutrition science and culinary competency to enhance </a:t>
            </a:r>
            <a:r>
              <a:rPr lang="en-US" sz="1400" b="1" dirty="0"/>
              <a:t>resiliency and physician self-care</a:t>
            </a:r>
            <a:r>
              <a:rPr lang="en-US" sz="1400" b="1" dirty="0" smtClean="0"/>
              <a:t>.</a:t>
            </a:r>
          </a:p>
          <a:p>
            <a:pPr>
              <a:buFont typeface="+mj-lt"/>
              <a:buAutoNum type="arabicPeriod"/>
            </a:pPr>
            <a:r>
              <a:rPr lang="en-US" sz="1400" b="1" dirty="0" smtClean="0"/>
              <a:t>Advocate for environments that promote healthy nutritional lifestyles </a:t>
            </a:r>
            <a:r>
              <a:rPr lang="en-US" sz="1400" b="1" dirty="0"/>
              <a:t>in the community, while removing any existing barriers. </a:t>
            </a:r>
            <a:endParaRPr lang="en-US" sz="1400" dirty="0"/>
          </a:p>
          <a:p>
            <a:pPr marL="0" indent="0">
              <a:buNone/>
            </a:pPr>
            <a:r>
              <a:rPr lang="en-US" sz="1800" b="1" i="1" dirty="0" smtClean="0">
                <a:solidFill>
                  <a:srgbClr val="0070C0"/>
                </a:solidFill>
              </a:rPr>
              <a:t>Evaluation and Improvement</a:t>
            </a:r>
            <a:endParaRPr lang="en-US" sz="1800" b="1" i="1" dirty="0">
              <a:solidFill>
                <a:srgbClr val="0070C0"/>
              </a:solidFill>
            </a:endParaRPr>
          </a:p>
          <a:p>
            <a:pPr>
              <a:buFont typeface="+mj-lt"/>
              <a:buAutoNum type="arabicPeriod"/>
            </a:pPr>
            <a:r>
              <a:rPr lang="en-US" sz="1400" b="1" dirty="0" smtClean="0"/>
              <a:t>Identify and utilize healthcare and community resources to provide </a:t>
            </a:r>
            <a:r>
              <a:rPr lang="en-US" sz="1400" b="1" dirty="0"/>
              <a:t>nutrition care and improve patient outcomes and patient satisfaction</a:t>
            </a:r>
            <a:r>
              <a:rPr lang="en-US" sz="1400" b="1" dirty="0" smtClean="0"/>
              <a:t>.</a:t>
            </a:r>
          </a:p>
          <a:p>
            <a:pPr>
              <a:buFont typeface="+mj-lt"/>
              <a:buAutoNum type="arabicPeriod"/>
            </a:pPr>
            <a:r>
              <a:rPr lang="en-US" sz="1400" b="1" dirty="0" smtClean="0"/>
              <a:t>Identify credible, evidence-based sources of nutrition information </a:t>
            </a:r>
            <a:r>
              <a:rPr lang="en-US" sz="1400" b="1" dirty="0"/>
              <a:t>and apply knowledge gained from the literature to clinical care, teaching, research, and population health. </a:t>
            </a:r>
            <a:endParaRPr lang="en-US" sz="1400" dirty="0"/>
          </a:p>
          <a:p>
            <a:pPr marL="0" indent="0">
              <a:buNone/>
            </a:pPr>
            <a:r>
              <a:rPr lang="en-US" sz="1800" b="1" i="1" dirty="0" smtClean="0">
                <a:solidFill>
                  <a:srgbClr val="0070C0"/>
                </a:solidFill>
              </a:rPr>
              <a:t>Collaboration and Teamwork</a:t>
            </a:r>
            <a:endParaRPr lang="en-US" sz="1800" b="1" i="1" dirty="0">
              <a:solidFill>
                <a:srgbClr val="0070C0"/>
              </a:solidFill>
            </a:endParaRPr>
          </a:p>
          <a:p>
            <a:pPr>
              <a:buFont typeface="+mj-lt"/>
              <a:buAutoNum type="arabicPeriod"/>
            </a:pPr>
            <a:r>
              <a:rPr lang="en-US" sz="1400" b="1" dirty="0"/>
              <a:t>Recognize and capitalize on different roles and strengths of team members, including the clinical dietitian, to develop and address shared goals, and foster a working relationship with all team members built on mutual respect and trust. </a:t>
            </a:r>
          </a:p>
          <a:p>
            <a:pPr>
              <a:buFont typeface="+mj-lt"/>
              <a:buAutoNum type="arabicPeriod"/>
            </a:pPr>
            <a:r>
              <a:rPr lang="en-US" sz="1400" b="1" dirty="0"/>
              <a:t>Demonstrate the ability to share and allocate responsibilities among team members. </a:t>
            </a:r>
            <a:endParaRPr lang="en-US" sz="1400" dirty="0"/>
          </a:p>
          <a:p>
            <a:pPr marL="0" indent="0">
              <a:buNone/>
            </a:pPr>
            <a:endParaRPr lang="en-US" sz="1600" dirty="0"/>
          </a:p>
          <a:p>
            <a:pPr marL="0" lvl="0" indent="0">
              <a:buNone/>
            </a:pPr>
            <a:endParaRPr lang="en-US" b="1" dirty="0" smtClean="0"/>
          </a:p>
          <a:p>
            <a:pPr marL="0" lvl="0" indent="0">
              <a:buNone/>
            </a:pPr>
            <a:endParaRPr lang="en-US" dirty="0"/>
          </a:p>
        </p:txBody>
      </p:sp>
    </p:spTree>
    <p:extLst>
      <p:ext uri="{BB962C8B-B14F-4D97-AF65-F5344CB8AC3E}">
        <p14:creationId xmlns:p14="http://schemas.microsoft.com/office/powerpoint/2010/main" val="14400725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pPr marL="0" indent="0">
              <a:buNone/>
            </a:pPr>
            <a:r>
              <a:rPr lang="en-US" sz="2400" dirty="0" smtClean="0"/>
              <a:t>Course Objectives</a:t>
            </a:r>
          </a:p>
          <a:p>
            <a:r>
              <a:rPr lang="en-US" sz="2200" dirty="0" smtClean="0"/>
              <a:t>Ms</a:t>
            </a:r>
            <a:r>
              <a:rPr lang="en-US" sz="2200" dirty="0"/>
              <a:t>. Gagnon and I will be reviewing the course objectives over the next month.  Our goal is to reduce them by one third and where appropriate combine them.  The list of course objectives on Canvas represents an older list of objectives that was transposed to Canvas evidently prior to our correcting the typos, etc., in </a:t>
            </a:r>
            <a:r>
              <a:rPr lang="en-US" sz="2200" dirty="0" err="1"/>
              <a:t>Ilios</a:t>
            </a:r>
            <a:r>
              <a:rPr lang="en-US" sz="2200" dirty="0"/>
              <a:t>.  We will make the corrections and post the revised list of objectives on Canvas before the end of this year. Additionally, course objectives that are not being assessed will either be removed or </a:t>
            </a:r>
            <a:r>
              <a:rPr lang="en-US" sz="2200" dirty="0" smtClean="0"/>
              <a:t>revised.</a:t>
            </a:r>
            <a:endParaRPr lang="en-US" sz="2200" dirty="0"/>
          </a:p>
          <a:p>
            <a:pPr marL="0" indent="0">
              <a:buNone/>
            </a:pPr>
            <a:r>
              <a:rPr lang="en-US" sz="2200" dirty="0" smtClean="0">
                <a:solidFill>
                  <a:srgbClr val="00B050"/>
                </a:solidFill>
              </a:rPr>
              <a:t>[Course objectives were reduced from 36 to 28, however the number is still too high and some objectives are vague or seem more appropriate for session objectives, e.g. “Diagram the coagulation cascade and discuss clotting and bleeding disorders.”]</a:t>
            </a:r>
          </a:p>
        </p:txBody>
      </p:sp>
      <p:sp>
        <p:nvSpPr>
          <p:cNvPr id="2" name="Title 1"/>
          <p:cNvSpPr>
            <a:spLocks noGrp="1"/>
          </p:cNvSpPr>
          <p:nvPr>
            <p:ph type="title"/>
          </p:nvPr>
        </p:nvSpPr>
        <p:spPr/>
        <p:txBody>
          <a:bodyPr/>
          <a:lstStyle/>
          <a:p>
            <a:pPr algn="ctr"/>
            <a:r>
              <a:rPr lang="en-US" dirty="0" smtClean="0">
                <a:solidFill>
                  <a:schemeClr val="bg1"/>
                </a:solidFill>
              </a:rPr>
              <a:t>Action Plan from Prior Review</a:t>
            </a:r>
            <a:endParaRPr lang="en-US" dirty="0">
              <a:solidFill>
                <a:schemeClr val="bg1"/>
              </a:solidFill>
            </a:endParaRPr>
          </a:p>
        </p:txBody>
      </p:sp>
    </p:spTree>
    <p:extLst>
      <p:ext uri="{BB962C8B-B14F-4D97-AF65-F5344CB8AC3E}">
        <p14:creationId xmlns:p14="http://schemas.microsoft.com/office/powerpoint/2010/main" val="1360591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83545"/>
            <a:ext cx="8518712" cy="5151121"/>
          </a:xfrm>
        </p:spPr>
        <p:txBody>
          <a:bodyPr/>
          <a:lstStyle/>
          <a:p>
            <a:pPr marL="0" indent="0">
              <a:buNone/>
            </a:pPr>
            <a:r>
              <a:rPr lang="en-US" dirty="0" smtClean="0"/>
              <a:t>What nutrition content is </a:t>
            </a:r>
            <a:r>
              <a:rPr lang="en-US" dirty="0"/>
              <a:t>presented in the </a:t>
            </a:r>
            <a:r>
              <a:rPr lang="en-US" dirty="0" smtClean="0"/>
              <a:t>course? </a:t>
            </a:r>
          </a:p>
          <a:p>
            <a:r>
              <a:rPr lang="en-US" sz="2400" dirty="0" smtClean="0">
                <a:solidFill>
                  <a:srgbClr val="00B050"/>
                </a:solidFill>
              </a:rPr>
              <a:t>N/A [Nutrition thread director didn’t feel that content was relevant for this course]</a:t>
            </a:r>
            <a:endParaRPr lang="en-US" sz="800" dirty="0">
              <a:solidFill>
                <a:srgbClr val="00B050"/>
              </a:solidFill>
            </a:endParaRPr>
          </a:p>
          <a:p>
            <a:pPr marL="0" indent="0">
              <a:buNone/>
            </a:pPr>
            <a:r>
              <a:rPr lang="en-US" dirty="0"/>
              <a:t>Are </a:t>
            </a:r>
            <a:r>
              <a:rPr lang="en-US" dirty="0" smtClean="0"/>
              <a:t>nutrition </a:t>
            </a:r>
            <a:r>
              <a:rPr lang="en-US" dirty="0"/>
              <a:t>topics noted in the course and session objectives? </a:t>
            </a:r>
          </a:p>
          <a:p>
            <a:r>
              <a:rPr lang="en-US" sz="2400" dirty="0" smtClean="0">
                <a:solidFill>
                  <a:srgbClr val="00B050"/>
                </a:solidFill>
              </a:rPr>
              <a:t>N/A</a:t>
            </a:r>
            <a:endParaRPr lang="en-US" dirty="0" smtClean="0">
              <a:solidFill>
                <a:srgbClr val="00B050"/>
              </a:solidFill>
            </a:endParaRPr>
          </a:p>
        </p:txBody>
      </p:sp>
      <p:sp>
        <p:nvSpPr>
          <p:cNvPr id="4" name="Title 3"/>
          <p:cNvSpPr>
            <a:spLocks noGrp="1"/>
          </p:cNvSpPr>
          <p:nvPr>
            <p:ph type="title"/>
          </p:nvPr>
        </p:nvSpPr>
        <p:spPr/>
        <p:txBody>
          <a:bodyPr/>
          <a:lstStyle/>
          <a:p>
            <a:r>
              <a:rPr lang="en-US" dirty="0" smtClean="0">
                <a:solidFill>
                  <a:schemeClr val="bg1"/>
                </a:solidFill>
              </a:rPr>
              <a:t>Nutrition Content </a:t>
            </a:r>
            <a:endParaRPr lang="en-US" dirty="0"/>
          </a:p>
        </p:txBody>
      </p:sp>
    </p:spTree>
    <p:extLst>
      <p:ext uri="{BB962C8B-B14F-4D97-AF65-F5344CB8AC3E}">
        <p14:creationId xmlns:p14="http://schemas.microsoft.com/office/powerpoint/2010/main" val="14000351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solidFill>
                  <a:srgbClr val="FDF177"/>
                </a:solidFill>
              </a:rPr>
              <a:t>Summary regarding Objectives</a:t>
            </a:r>
            <a:endParaRPr lang="en-US" i="1" dirty="0">
              <a:solidFill>
                <a:srgbClr val="FDF177"/>
              </a:solidFill>
            </a:endParaRPr>
          </a:p>
        </p:txBody>
      </p:sp>
      <p:sp>
        <p:nvSpPr>
          <p:cNvPr id="4" name="Text Placeholder 3"/>
          <p:cNvSpPr>
            <a:spLocks noGrp="1"/>
          </p:cNvSpPr>
          <p:nvPr>
            <p:ph type="body" idx="1"/>
          </p:nvPr>
        </p:nvSpPr>
        <p:spPr/>
        <p:txBody>
          <a:bodyPr/>
          <a:lstStyle/>
          <a:p>
            <a:r>
              <a:rPr lang="en-US" dirty="0" smtClean="0"/>
              <a:t>There are too many course objectives for the course and some use verbs that are difficult to assess; some objectives do not have session objectives that map to them</a:t>
            </a:r>
          </a:p>
          <a:p>
            <a:r>
              <a:rPr lang="en-US" dirty="0" smtClean="0"/>
              <a:t>Session objectives on Canvas do not match with Oasis</a:t>
            </a:r>
          </a:p>
          <a:p>
            <a:r>
              <a:rPr lang="en-US" dirty="0" smtClean="0"/>
              <a:t>Redundancy exists between the Pathology Course and the Immunology/Virology/Microbiology courses</a:t>
            </a:r>
          </a:p>
          <a:p>
            <a:r>
              <a:rPr lang="en-US" dirty="0" smtClean="0"/>
              <a:t>Health and Values content is present in the course but not explicit in the objectives</a:t>
            </a:r>
            <a:endParaRPr lang="en-US" dirty="0"/>
          </a:p>
        </p:txBody>
      </p:sp>
    </p:spTree>
    <p:extLst>
      <p:ext uri="{BB962C8B-B14F-4D97-AF65-F5344CB8AC3E}">
        <p14:creationId xmlns:p14="http://schemas.microsoft.com/office/powerpoint/2010/main" val="7698677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Lecture 29 hrs. (62%)</a:t>
            </a:r>
          </a:p>
          <a:p>
            <a:r>
              <a:rPr lang="en-US" dirty="0"/>
              <a:t>Laboratory </a:t>
            </a:r>
            <a:r>
              <a:rPr lang="en-US" dirty="0" smtClean="0"/>
              <a:t>7.5 </a:t>
            </a:r>
            <a:r>
              <a:rPr lang="en-US" dirty="0"/>
              <a:t>hrs. </a:t>
            </a:r>
            <a:r>
              <a:rPr lang="en-US" dirty="0" smtClean="0"/>
              <a:t>(16%)</a:t>
            </a:r>
            <a:endParaRPr lang="en-US" dirty="0"/>
          </a:p>
          <a:p>
            <a:r>
              <a:rPr lang="en-US" dirty="0" smtClean="0"/>
              <a:t>Case-Based Instruction/Learning </a:t>
            </a:r>
            <a:r>
              <a:rPr lang="en-US" dirty="0"/>
              <a:t>6</a:t>
            </a:r>
            <a:r>
              <a:rPr lang="en-US" dirty="0" smtClean="0"/>
              <a:t> hrs. (13%)</a:t>
            </a:r>
          </a:p>
          <a:p>
            <a:r>
              <a:rPr lang="en-US" dirty="0" smtClean="0"/>
              <a:t>Assessment 4.5 hrs. (9%)</a:t>
            </a:r>
          </a:p>
          <a:p>
            <a:pPr marL="0" indent="0">
              <a:buNone/>
            </a:pPr>
            <a:endParaRPr lang="en-US" sz="2400" dirty="0"/>
          </a:p>
        </p:txBody>
      </p:sp>
      <p:sp>
        <p:nvSpPr>
          <p:cNvPr id="4" name="Title 3"/>
          <p:cNvSpPr>
            <a:spLocks noGrp="1"/>
          </p:cNvSpPr>
          <p:nvPr>
            <p:ph type="title"/>
          </p:nvPr>
        </p:nvSpPr>
        <p:spPr/>
        <p:txBody>
          <a:bodyPr/>
          <a:lstStyle/>
          <a:p>
            <a:r>
              <a:rPr lang="en-US" dirty="0" smtClean="0">
                <a:solidFill>
                  <a:schemeClr val="bg1"/>
                </a:solidFill>
              </a:rPr>
              <a:t>Course Learning Opportunities</a:t>
            </a:r>
            <a:endParaRPr lang="en-US" dirty="0"/>
          </a:p>
        </p:txBody>
      </p:sp>
    </p:spTree>
    <p:extLst>
      <p:ext uri="{BB962C8B-B14F-4D97-AF65-F5344CB8AC3E}">
        <p14:creationId xmlns:p14="http://schemas.microsoft.com/office/powerpoint/2010/main" val="19725079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fontScale="92500" lnSpcReduction="10000"/>
          </a:bodyPr>
          <a:lstStyle/>
          <a:p>
            <a:r>
              <a:rPr lang="en-US" dirty="0" smtClean="0"/>
              <a:t>The percentage of lectures in the prior review was 60.2%, and it was 62% for AY 16-17. The increase was partially due to a reduction in lab hours, however the percentage is still higher than MEC guidelines</a:t>
            </a:r>
          </a:p>
          <a:p>
            <a:r>
              <a:rPr lang="en-US" dirty="0" smtClean="0"/>
              <a:t>Format and quality of lectures varied significantly – substantial number of lecturers (14) led to a lack of awareness about what content other faculty were teaching </a:t>
            </a:r>
          </a:p>
          <a:p>
            <a:r>
              <a:rPr lang="en-US" dirty="0" smtClean="0"/>
              <a:t>Small group sessions, which were previously described as not effective, were eliminated</a:t>
            </a:r>
          </a:p>
          <a:p>
            <a:r>
              <a:rPr lang="en-US" dirty="0" smtClean="0"/>
              <a:t>Lab sessions were well-received by students; students enjoyed opportunities to interact with faculty in smaller groups</a:t>
            </a:r>
          </a:p>
          <a:p>
            <a:endParaRPr lang="en-US" dirty="0" smtClean="0"/>
          </a:p>
          <a:p>
            <a:endParaRPr lang="en-US" dirty="0"/>
          </a:p>
        </p:txBody>
      </p:sp>
      <p:sp>
        <p:nvSpPr>
          <p:cNvPr id="2" name="Title 1"/>
          <p:cNvSpPr>
            <a:spLocks noGrp="1"/>
          </p:cNvSpPr>
          <p:nvPr>
            <p:ph type="title"/>
          </p:nvPr>
        </p:nvSpPr>
        <p:spPr/>
        <p:txBody>
          <a:bodyPr/>
          <a:lstStyle/>
          <a:p>
            <a:pPr algn="ctr"/>
            <a:r>
              <a:rPr lang="en-US" dirty="0" smtClean="0">
                <a:solidFill>
                  <a:schemeClr val="bg1"/>
                </a:solidFill>
              </a:rPr>
              <a:t>Course Learning Opportunities</a:t>
            </a:r>
            <a:endParaRPr lang="en-US" dirty="0">
              <a:solidFill>
                <a:schemeClr val="bg1"/>
              </a:solidFill>
            </a:endParaRPr>
          </a:p>
        </p:txBody>
      </p:sp>
    </p:spTree>
    <p:extLst>
      <p:ext uri="{BB962C8B-B14F-4D97-AF65-F5344CB8AC3E}">
        <p14:creationId xmlns:p14="http://schemas.microsoft.com/office/powerpoint/2010/main" val="6692847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solidFill>
                  <a:srgbClr val="FDF177"/>
                </a:solidFill>
              </a:rPr>
              <a:t>Summary regarding Pedagogy</a:t>
            </a:r>
            <a:endParaRPr lang="en-US" i="1" dirty="0">
              <a:solidFill>
                <a:srgbClr val="FDF177"/>
              </a:solidFill>
            </a:endParaRPr>
          </a:p>
        </p:txBody>
      </p:sp>
      <p:sp>
        <p:nvSpPr>
          <p:cNvPr id="4" name="Text Placeholder 3"/>
          <p:cNvSpPr>
            <a:spLocks noGrp="1"/>
          </p:cNvSpPr>
          <p:nvPr>
            <p:ph type="body" idx="1"/>
          </p:nvPr>
        </p:nvSpPr>
        <p:spPr/>
        <p:txBody>
          <a:bodyPr/>
          <a:lstStyle/>
          <a:p>
            <a:r>
              <a:rPr lang="en-US" dirty="0" smtClean="0"/>
              <a:t>The percentage of </a:t>
            </a:r>
            <a:r>
              <a:rPr lang="en-US" dirty="0"/>
              <a:t>traditional lectures </a:t>
            </a:r>
            <a:r>
              <a:rPr lang="en-US" dirty="0" smtClean="0"/>
              <a:t>surpasses Geisel’s </a:t>
            </a:r>
            <a:r>
              <a:rPr lang="en-US" dirty="0"/>
              <a:t>recommended target of 40-50% of contact </a:t>
            </a:r>
            <a:r>
              <a:rPr lang="en-US" dirty="0" smtClean="0"/>
              <a:t>hours</a:t>
            </a:r>
          </a:p>
          <a:p>
            <a:r>
              <a:rPr lang="en-US" dirty="0" smtClean="0"/>
              <a:t>Coordination among faculty is lacking with regard to delivering course content</a:t>
            </a:r>
          </a:p>
          <a:p>
            <a:r>
              <a:rPr lang="en-US" dirty="0" smtClean="0"/>
              <a:t>Lab exercises are a valuable portion of the course that contribute to student learning</a:t>
            </a:r>
            <a:endParaRPr lang="en-US" dirty="0"/>
          </a:p>
        </p:txBody>
      </p:sp>
    </p:spTree>
    <p:extLst>
      <p:ext uri="{BB962C8B-B14F-4D97-AF65-F5344CB8AC3E}">
        <p14:creationId xmlns:p14="http://schemas.microsoft.com/office/powerpoint/2010/main" val="14022037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Written Quizzes: 3 (40% of final grade)</a:t>
            </a:r>
          </a:p>
          <a:p>
            <a:pPr lvl="1"/>
            <a:r>
              <a:rPr lang="en-US" sz="1800" dirty="0" smtClean="0"/>
              <a:t>Lowest quiz weighted half as much as the other two</a:t>
            </a:r>
          </a:p>
          <a:p>
            <a:r>
              <a:rPr lang="en-US" dirty="0"/>
              <a:t>Lab: 20% of final grade</a:t>
            </a:r>
          </a:p>
          <a:p>
            <a:pPr lvl="1"/>
            <a:r>
              <a:rPr lang="en-US" sz="1800" dirty="0" smtClean="0"/>
              <a:t>prelab </a:t>
            </a:r>
            <a:r>
              <a:rPr lang="en-US" sz="1800" dirty="0"/>
              <a:t>“readiness” </a:t>
            </a:r>
            <a:r>
              <a:rPr lang="en-US" sz="1800" dirty="0" smtClean="0"/>
              <a:t>quizzes and in-lab exercises both contribute to grade</a:t>
            </a:r>
            <a:endParaRPr lang="en-US" sz="1800" dirty="0"/>
          </a:p>
          <a:p>
            <a:r>
              <a:rPr lang="en-US" dirty="0" smtClean="0"/>
              <a:t>Final Exam: 40% of final grade</a:t>
            </a:r>
          </a:p>
          <a:p>
            <a:r>
              <a:rPr lang="en-US" dirty="0" smtClean="0"/>
              <a:t>According to a statement in the syllabus, attendance and participating factor in to the final grade: </a:t>
            </a:r>
            <a:r>
              <a:rPr lang="en-US" sz="2000" dirty="0" smtClean="0"/>
              <a:t>“A </a:t>
            </a:r>
            <a:r>
              <a:rPr lang="en-US" sz="2000" dirty="0"/>
              <a:t>grade of PASS will be submitted to the registrar if attendance and participation are adequate and the final numerical grade ≥70%. A grade of FAIL will be submitted to the registrar if attendance or participation is inadequate or the final numerical grade is &lt;70</a:t>
            </a:r>
            <a:r>
              <a:rPr lang="en-US" sz="2000" dirty="0" smtClean="0"/>
              <a:t>%.” </a:t>
            </a:r>
            <a:endParaRPr lang="en-US" sz="2000" dirty="0"/>
          </a:p>
        </p:txBody>
      </p:sp>
      <p:sp>
        <p:nvSpPr>
          <p:cNvPr id="2" name="Title 1"/>
          <p:cNvSpPr>
            <a:spLocks noGrp="1"/>
          </p:cNvSpPr>
          <p:nvPr>
            <p:ph type="title"/>
          </p:nvPr>
        </p:nvSpPr>
        <p:spPr/>
        <p:txBody>
          <a:bodyPr/>
          <a:lstStyle/>
          <a:p>
            <a:pPr algn="ctr"/>
            <a:r>
              <a:rPr lang="en-US" dirty="0" smtClean="0">
                <a:solidFill>
                  <a:schemeClr val="bg1"/>
                </a:solidFill>
              </a:rPr>
              <a:t>Assessment</a:t>
            </a:r>
            <a:endParaRPr lang="en-US" dirty="0">
              <a:solidFill>
                <a:schemeClr val="bg1"/>
              </a:solidFill>
            </a:endParaRPr>
          </a:p>
        </p:txBody>
      </p:sp>
    </p:spTree>
    <p:extLst>
      <p:ext uri="{BB962C8B-B14F-4D97-AF65-F5344CB8AC3E}">
        <p14:creationId xmlns:p14="http://schemas.microsoft.com/office/powerpoint/2010/main" val="18937644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Student comments about the assessments (see slide 34) indicate that the content on assessments did not match the content covered in the course</a:t>
            </a:r>
          </a:p>
          <a:p>
            <a:r>
              <a:rPr lang="en-US" dirty="0" smtClean="0"/>
              <a:t>It is not clear how attendance and participation are assessed or applied with regard to passing the course (in other words, how do students know they have met the criteria to pass?)</a:t>
            </a:r>
            <a:endParaRPr lang="en-US" dirty="0">
              <a:solidFill>
                <a:srgbClr val="00B050"/>
              </a:solidFill>
            </a:endParaRPr>
          </a:p>
        </p:txBody>
      </p:sp>
      <p:sp>
        <p:nvSpPr>
          <p:cNvPr id="4" name="Title 3"/>
          <p:cNvSpPr>
            <a:spLocks noGrp="1"/>
          </p:cNvSpPr>
          <p:nvPr>
            <p:ph type="title"/>
          </p:nvPr>
        </p:nvSpPr>
        <p:spPr/>
        <p:txBody>
          <a:bodyPr/>
          <a:lstStyle/>
          <a:p>
            <a:r>
              <a:rPr lang="en-US" dirty="0" smtClean="0">
                <a:solidFill>
                  <a:schemeClr val="bg1"/>
                </a:solidFill>
              </a:rPr>
              <a:t>Assessment</a:t>
            </a:r>
            <a:endParaRPr lang="en-US" dirty="0"/>
          </a:p>
        </p:txBody>
      </p:sp>
    </p:spTree>
    <p:extLst>
      <p:ext uri="{BB962C8B-B14F-4D97-AF65-F5344CB8AC3E}">
        <p14:creationId xmlns:p14="http://schemas.microsoft.com/office/powerpoint/2010/main" val="6051595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a:t>O</a:t>
            </a:r>
            <a:r>
              <a:rPr lang="en-US" dirty="0" smtClean="0"/>
              <a:t>bjective #1 is not likely assessed (“Describe </a:t>
            </a:r>
            <a:r>
              <a:rPr lang="en-US" dirty="0"/>
              <a:t>the general field of pathology and discuss its relation to other medical disciplines and regulatory bodies</a:t>
            </a:r>
            <a:r>
              <a:rPr lang="en-US" dirty="0" smtClean="0"/>
              <a:t>.”), but it is felt to be important by the course faculty</a:t>
            </a:r>
          </a:p>
          <a:p>
            <a:r>
              <a:rPr lang="en-US" dirty="0" smtClean="0"/>
              <a:t>Objectives #2-27 are assessed with quizzes, exams and laboratory exercises</a:t>
            </a:r>
          </a:p>
          <a:p>
            <a:r>
              <a:rPr lang="en-US" dirty="0" smtClean="0"/>
              <a:t>Objective #28 (“Communicate effectively and collegially with colleagues and faculty in small group exercises and labs.”) is assessed by faculty observations during laboratories, however students do not currently receive feedback on this objective</a:t>
            </a:r>
            <a:endParaRPr lang="en-US" dirty="0">
              <a:solidFill>
                <a:srgbClr val="00B050"/>
              </a:solidFill>
            </a:endParaRPr>
          </a:p>
        </p:txBody>
      </p:sp>
      <p:sp>
        <p:nvSpPr>
          <p:cNvPr id="4" name="Title 3"/>
          <p:cNvSpPr>
            <a:spLocks noGrp="1"/>
          </p:cNvSpPr>
          <p:nvPr>
            <p:ph type="title"/>
          </p:nvPr>
        </p:nvSpPr>
        <p:spPr/>
        <p:txBody>
          <a:bodyPr/>
          <a:lstStyle/>
          <a:p>
            <a:r>
              <a:rPr lang="en-US" dirty="0" smtClean="0">
                <a:solidFill>
                  <a:schemeClr val="bg1"/>
                </a:solidFill>
              </a:rPr>
              <a:t>Assessment for Course Objectives</a:t>
            </a:r>
            <a:endParaRPr lang="en-US" dirty="0"/>
          </a:p>
        </p:txBody>
      </p:sp>
    </p:spTree>
    <p:extLst>
      <p:ext uri="{BB962C8B-B14F-4D97-AF65-F5344CB8AC3E}">
        <p14:creationId xmlns:p14="http://schemas.microsoft.com/office/powerpoint/2010/main" val="6334134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solidFill>
                  <a:srgbClr val="FDF177"/>
                </a:solidFill>
              </a:rPr>
              <a:t>Summary regarding Assessment</a:t>
            </a:r>
            <a:endParaRPr lang="en-US" i="1" dirty="0">
              <a:solidFill>
                <a:srgbClr val="FDF177"/>
              </a:solidFill>
            </a:endParaRPr>
          </a:p>
        </p:txBody>
      </p:sp>
      <p:sp>
        <p:nvSpPr>
          <p:cNvPr id="5" name="Text Placeholder 4"/>
          <p:cNvSpPr>
            <a:spLocks noGrp="1"/>
          </p:cNvSpPr>
          <p:nvPr>
            <p:ph type="body" idx="1"/>
          </p:nvPr>
        </p:nvSpPr>
        <p:spPr/>
        <p:txBody>
          <a:bodyPr/>
          <a:lstStyle/>
          <a:p>
            <a:r>
              <a:rPr lang="en-US" dirty="0"/>
              <a:t>S</a:t>
            </a:r>
            <a:r>
              <a:rPr lang="en-US" dirty="0" smtClean="0"/>
              <a:t>tudents’ perceptions regarding assessments in the course indicate that the content assessed does not match the content discussed in the course</a:t>
            </a:r>
          </a:p>
          <a:p>
            <a:r>
              <a:rPr lang="en-US" dirty="0" smtClean="0"/>
              <a:t>Most course objectives are assessed by quizzes, exams and laboratory exercises; feedback is not currently provided regarding communication skills </a:t>
            </a:r>
          </a:p>
          <a:p>
            <a:r>
              <a:rPr lang="en-US" dirty="0" smtClean="0"/>
              <a:t>Expectations regarding attendance and participation, a component of the course grade, are not clearly defined in the syllabus</a:t>
            </a:r>
            <a:endParaRPr lang="en-US" dirty="0"/>
          </a:p>
        </p:txBody>
      </p:sp>
    </p:spTree>
    <p:extLst>
      <p:ext uri="{BB962C8B-B14F-4D97-AF65-F5344CB8AC3E}">
        <p14:creationId xmlns:p14="http://schemas.microsoft.com/office/powerpoint/2010/main" val="6722346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500" dirty="0" smtClean="0">
                <a:solidFill>
                  <a:schemeClr val="bg1"/>
                </a:solidFill>
              </a:rPr>
              <a:t>Measures of Quality – Graduation Questionnaire</a:t>
            </a:r>
            <a:endParaRPr lang="en-US" sz="3500" dirty="0">
              <a:solidFill>
                <a:schemeClr val="bg1"/>
              </a:solidFill>
            </a:endParaRPr>
          </a:p>
        </p:txBody>
      </p:sp>
      <p:pic>
        <p:nvPicPr>
          <p:cNvPr id="3" name="Picture 2"/>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1983155"/>
            <a:ext cx="9144000" cy="3176337"/>
          </a:xfrm>
          <a:prstGeom prst="rect">
            <a:avLst/>
          </a:prstGeom>
        </p:spPr>
      </p:pic>
      <p:sp>
        <p:nvSpPr>
          <p:cNvPr id="5" name="TextBox 4"/>
          <p:cNvSpPr txBox="1"/>
          <p:nvPr/>
        </p:nvSpPr>
        <p:spPr>
          <a:xfrm>
            <a:off x="0" y="6217134"/>
            <a:ext cx="5709255" cy="461665"/>
          </a:xfrm>
          <a:prstGeom prst="rect">
            <a:avLst/>
          </a:prstGeom>
          <a:noFill/>
        </p:spPr>
        <p:txBody>
          <a:bodyPr wrap="none" rtlCol="0">
            <a:spAutoFit/>
          </a:bodyPr>
          <a:lstStyle/>
          <a:p>
            <a:r>
              <a:rPr lang="en-US" sz="2400" i="1" dirty="0" smtClean="0"/>
              <a:t>Data from AAMC Graduation Questionnaire</a:t>
            </a:r>
            <a:endParaRPr lang="en-US" sz="2400" i="1" dirty="0"/>
          </a:p>
        </p:txBody>
      </p:sp>
    </p:spTree>
    <p:extLst>
      <p:ext uri="{BB962C8B-B14F-4D97-AF65-F5344CB8AC3E}">
        <p14:creationId xmlns:p14="http://schemas.microsoft.com/office/powerpoint/2010/main" val="1788600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83545"/>
            <a:ext cx="8229600" cy="5458631"/>
          </a:xfrm>
        </p:spPr>
        <p:txBody>
          <a:bodyPr/>
          <a:lstStyle/>
          <a:p>
            <a:pPr marL="0" indent="0">
              <a:buNone/>
            </a:pPr>
            <a:r>
              <a:rPr lang="en-US" sz="2000" dirty="0" smtClean="0"/>
              <a:t>Redundancy and Coordination with Microbiology</a:t>
            </a:r>
          </a:p>
          <a:p>
            <a:r>
              <a:rPr lang="en-US" sz="2000" dirty="0" smtClean="0"/>
              <a:t>I </a:t>
            </a:r>
            <a:r>
              <a:rPr lang="en-US" sz="2000" dirty="0"/>
              <a:t>have contacted all four of these course directors with a request that we meet in the next few weeks to review potential areas of unnecessary repetition.  While some repetition on certain topics is needed, there may be areas where it is unintended and nor important.  We will identify these areas.  It may be necessary to get the input of the MEC to determine which course is preferable for the presentation of the overlapping material.  Once this has been resolved, adjustments will be made to our General Pathology course for the spring of 2016. </a:t>
            </a:r>
            <a:endParaRPr lang="en-US" sz="2000" dirty="0" smtClean="0"/>
          </a:p>
          <a:p>
            <a:r>
              <a:rPr lang="en-US" sz="2000" dirty="0"/>
              <a:t>This parallel material </a:t>
            </a:r>
            <a:r>
              <a:rPr lang="en-US" sz="2000" dirty="0" smtClean="0"/>
              <a:t>[with micro course] will </a:t>
            </a:r>
            <a:r>
              <a:rPr lang="en-US" sz="2000" dirty="0"/>
              <a:t>be reviewed with Drs. </a:t>
            </a:r>
            <a:r>
              <a:rPr lang="en-US" sz="2000" dirty="0" err="1"/>
              <a:t>Sundstrom</a:t>
            </a:r>
            <a:r>
              <a:rPr lang="en-US" sz="2000" dirty="0"/>
              <a:t> and Schwartzman.  The position of “Infectious Diseases” in the flow of the Pathology curriculum is logical as the concepts they elucidate require what has been previously taught in prior sections.  It may be possible to modify schedules between the two courses so there is more synergy.  This will have to be examined and alterations made, if possible. </a:t>
            </a:r>
            <a:endParaRPr lang="en-US" sz="2000" dirty="0" smtClean="0"/>
          </a:p>
          <a:p>
            <a:pPr marL="0" indent="0">
              <a:buNone/>
            </a:pPr>
            <a:r>
              <a:rPr lang="en-US" sz="2000" dirty="0" smtClean="0">
                <a:solidFill>
                  <a:srgbClr val="00B050"/>
                </a:solidFill>
              </a:rPr>
              <a:t>[</a:t>
            </a:r>
            <a:r>
              <a:rPr lang="en-US" sz="2000" dirty="0">
                <a:solidFill>
                  <a:srgbClr val="00B050"/>
                </a:solidFill>
              </a:rPr>
              <a:t>R</a:t>
            </a:r>
            <a:r>
              <a:rPr lang="en-US" sz="2000" dirty="0" smtClean="0">
                <a:solidFill>
                  <a:srgbClr val="00B050"/>
                </a:solidFill>
              </a:rPr>
              <a:t>edundancy was dealt with in part by eliminating course hours – a reduction from 63 to 47]</a:t>
            </a:r>
            <a:endParaRPr lang="en-US" sz="2000" dirty="0">
              <a:solidFill>
                <a:srgbClr val="00B050"/>
              </a:solidFill>
            </a:endParaRPr>
          </a:p>
        </p:txBody>
      </p:sp>
      <p:sp>
        <p:nvSpPr>
          <p:cNvPr id="2" name="Title 1"/>
          <p:cNvSpPr>
            <a:spLocks noGrp="1"/>
          </p:cNvSpPr>
          <p:nvPr>
            <p:ph type="title"/>
          </p:nvPr>
        </p:nvSpPr>
        <p:spPr/>
        <p:txBody>
          <a:bodyPr/>
          <a:lstStyle/>
          <a:p>
            <a:pPr algn="ctr"/>
            <a:r>
              <a:rPr lang="en-US" dirty="0" smtClean="0">
                <a:solidFill>
                  <a:schemeClr val="bg1"/>
                </a:solidFill>
              </a:rPr>
              <a:t>Action Plan from Prior Review</a:t>
            </a:r>
            <a:endParaRPr lang="en-US" dirty="0">
              <a:solidFill>
                <a:schemeClr val="bg1"/>
              </a:solidFill>
            </a:endParaRPr>
          </a:p>
        </p:txBody>
      </p:sp>
    </p:spTree>
    <p:extLst>
      <p:ext uri="{BB962C8B-B14F-4D97-AF65-F5344CB8AC3E}">
        <p14:creationId xmlns:p14="http://schemas.microsoft.com/office/powerpoint/2010/main" val="15199802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066173380"/>
              </p:ext>
            </p:extLst>
          </p:nvPr>
        </p:nvGraphicFramePr>
        <p:xfrm>
          <a:off x="406400" y="1083733"/>
          <a:ext cx="8214659" cy="4461756"/>
        </p:xfrm>
        <a:graphic>
          <a:graphicData uri="http://schemas.openxmlformats.org/drawingml/2006/table">
            <a:tbl>
              <a:tblPr bandRow="1">
                <a:tableStyleId>{5C22544A-7EE6-4342-B048-85BDC9FD1C3A}</a:tableStyleId>
              </a:tblPr>
              <a:tblGrid>
                <a:gridCol w="3828626"/>
                <a:gridCol w="968952"/>
                <a:gridCol w="968952"/>
                <a:gridCol w="968952"/>
                <a:gridCol w="1479177"/>
              </a:tblGrid>
              <a:tr h="72633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b="1" dirty="0" smtClean="0"/>
                        <a:t>TRADITIONAL CORE DISCIPLINES</a:t>
                      </a:r>
                    </a:p>
                  </a:txBody>
                  <a:tcPr anchor="b">
                    <a:noFill/>
                  </a:tcPr>
                </a:tc>
                <a:tc>
                  <a:txBody>
                    <a:bodyPr/>
                    <a:lstStyle/>
                    <a:p>
                      <a:pPr algn="ctr"/>
                      <a:r>
                        <a:rPr lang="en-US" dirty="0" smtClean="0">
                          <a:solidFill>
                            <a:srgbClr val="FFFFFF"/>
                          </a:solidFill>
                        </a:rPr>
                        <a:t>2014*</a:t>
                      </a:r>
                      <a:endParaRPr lang="en-US" b="0" dirty="0">
                        <a:solidFill>
                          <a:srgbClr val="FFFFFF"/>
                        </a:solidFill>
                      </a:endParaRPr>
                    </a:p>
                  </a:txBody>
                  <a:tcPr anchor="ctr">
                    <a:solidFill>
                      <a:schemeClr val="accent1">
                        <a:lumMod val="90000"/>
                        <a:lumOff val="10000"/>
                      </a:schemeClr>
                    </a:solidFill>
                  </a:tcPr>
                </a:tc>
                <a:tc>
                  <a:txBody>
                    <a:bodyPr/>
                    <a:lstStyle/>
                    <a:p>
                      <a:pPr algn="ctr"/>
                      <a:r>
                        <a:rPr lang="en-US" dirty="0" smtClean="0">
                          <a:solidFill>
                            <a:srgbClr val="FFFFFF"/>
                          </a:solidFill>
                        </a:rPr>
                        <a:t>2015*</a:t>
                      </a:r>
                      <a:endParaRPr lang="en-US" b="0" dirty="0">
                        <a:solidFill>
                          <a:srgbClr val="FFFFFF"/>
                        </a:solidFill>
                      </a:endParaRPr>
                    </a:p>
                  </a:txBody>
                  <a:tcPr anchor="ctr">
                    <a:solidFill>
                      <a:schemeClr val="accent1">
                        <a:lumMod val="90000"/>
                        <a:lumOff val="10000"/>
                      </a:schemeClr>
                    </a:solidFill>
                  </a:tcPr>
                </a:tc>
                <a:tc>
                  <a:txBody>
                    <a:bodyPr/>
                    <a:lstStyle/>
                    <a:p>
                      <a:pPr algn="ctr"/>
                      <a:r>
                        <a:rPr lang="en-US" dirty="0" smtClean="0">
                          <a:solidFill>
                            <a:srgbClr val="FFFFFF"/>
                          </a:solidFill>
                        </a:rPr>
                        <a:t>2016*</a:t>
                      </a:r>
                      <a:endParaRPr lang="en-US" b="0" dirty="0">
                        <a:solidFill>
                          <a:srgbClr val="FFFFFF"/>
                        </a:solidFill>
                      </a:endParaRPr>
                    </a:p>
                  </a:txBody>
                  <a:tcPr anchor="ctr">
                    <a:solidFill>
                      <a:schemeClr val="accent1">
                        <a:lumMod val="90000"/>
                        <a:lumOff val="10000"/>
                      </a:schemeClr>
                    </a:solidFill>
                  </a:tcPr>
                </a:tc>
                <a:tc>
                  <a:txBody>
                    <a:bodyPr/>
                    <a:lstStyle/>
                    <a:p>
                      <a:pPr algn="ctr"/>
                      <a:r>
                        <a:rPr lang="en-US" dirty="0" smtClean="0">
                          <a:solidFill>
                            <a:srgbClr val="FFFFFF"/>
                          </a:solidFill>
                        </a:rPr>
                        <a:t>Means 14-16</a:t>
                      </a:r>
                      <a:endParaRPr lang="en-US" b="1" dirty="0">
                        <a:solidFill>
                          <a:srgbClr val="FFFFFF"/>
                        </a:solidFill>
                      </a:endParaRPr>
                    </a:p>
                  </a:txBody>
                  <a:tcPr anchor="ctr">
                    <a:solidFill>
                      <a:schemeClr val="accent1">
                        <a:lumMod val="90000"/>
                        <a:lumOff val="10000"/>
                      </a:schemeClr>
                    </a:solidFill>
                  </a:tcPr>
                </a:tc>
              </a:tr>
              <a:tr h="415047">
                <a:tc>
                  <a:txBody>
                    <a:bodyPr/>
                    <a:lstStyle/>
                    <a:p>
                      <a:r>
                        <a:rPr lang="en-US" dirty="0" smtClean="0"/>
                        <a:t>Biochemistry</a:t>
                      </a:r>
                      <a:endParaRPr lang="en-US" dirty="0"/>
                    </a:p>
                  </a:txBody>
                  <a:tcPr anchor="ctr"/>
                </a:tc>
                <a:tc>
                  <a:txBody>
                    <a:bodyPr/>
                    <a:lstStyle/>
                    <a:p>
                      <a:pPr algn="ctr"/>
                      <a:r>
                        <a:rPr lang="en-US" dirty="0" smtClean="0">
                          <a:solidFill>
                            <a:schemeClr val="tx1"/>
                          </a:solidFill>
                        </a:rPr>
                        <a:t>0.22</a:t>
                      </a:r>
                      <a:endParaRPr lang="en-US" dirty="0">
                        <a:solidFill>
                          <a:schemeClr val="tx1"/>
                        </a:solidFill>
                      </a:endParaRPr>
                    </a:p>
                  </a:txBody>
                  <a:tcPr anchor="ctr"/>
                </a:tc>
                <a:tc>
                  <a:txBody>
                    <a:bodyPr/>
                    <a:lstStyle/>
                    <a:p>
                      <a:pPr algn="ctr"/>
                      <a:r>
                        <a:rPr lang="en-US" dirty="0" smtClean="0">
                          <a:solidFill>
                            <a:schemeClr val="tx1"/>
                          </a:solidFill>
                        </a:rPr>
                        <a:t>0.03</a:t>
                      </a:r>
                      <a:endParaRPr lang="en-US" dirty="0">
                        <a:solidFill>
                          <a:schemeClr val="tx1"/>
                        </a:solidFill>
                      </a:endParaRPr>
                    </a:p>
                  </a:txBody>
                  <a:tcPr anchor="ctr"/>
                </a:tc>
                <a:tc>
                  <a:txBody>
                    <a:bodyPr/>
                    <a:lstStyle/>
                    <a:p>
                      <a:pPr algn="ctr"/>
                      <a:r>
                        <a:rPr lang="en-US" dirty="0" smtClean="0">
                          <a:solidFill>
                            <a:schemeClr val="tx1"/>
                          </a:solidFill>
                        </a:rPr>
                        <a:t>-0.04</a:t>
                      </a:r>
                      <a:endParaRPr lang="en-US" dirty="0">
                        <a:solidFill>
                          <a:schemeClr val="tx1"/>
                        </a:solidFill>
                      </a:endParaRPr>
                    </a:p>
                  </a:txBody>
                  <a:tcPr anchor="ctr">
                    <a:solidFill>
                      <a:srgbClr val="E7E9E8"/>
                    </a:solidFill>
                  </a:tcPr>
                </a:tc>
                <a:tc>
                  <a:txBody>
                    <a:bodyPr/>
                    <a:lstStyle/>
                    <a:p>
                      <a:pPr algn="ctr"/>
                      <a:r>
                        <a:rPr lang="en-US" dirty="0" smtClean="0"/>
                        <a:t>0.07</a:t>
                      </a:r>
                      <a:endParaRPr lang="en-US" dirty="0"/>
                    </a:p>
                  </a:txBody>
                  <a:tcPr anchor="ctr"/>
                </a:tc>
              </a:tr>
              <a:tr h="415047">
                <a:tc>
                  <a:txBody>
                    <a:bodyPr/>
                    <a:lstStyle/>
                    <a:p>
                      <a:r>
                        <a:rPr lang="en-US" dirty="0" smtClean="0"/>
                        <a:t>Biostatistics</a:t>
                      </a:r>
                      <a:endParaRPr lang="en-US" dirty="0"/>
                    </a:p>
                  </a:txBody>
                  <a:tcPr anchor="ctr"/>
                </a:tc>
                <a:tc>
                  <a:txBody>
                    <a:bodyPr/>
                    <a:lstStyle/>
                    <a:p>
                      <a:pPr algn="ctr"/>
                      <a:r>
                        <a:rPr lang="en-US" dirty="0" smtClean="0">
                          <a:solidFill>
                            <a:schemeClr val="tx1"/>
                          </a:solidFill>
                        </a:rPr>
                        <a:t>0.08</a:t>
                      </a:r>
                      <a:endParaRPr lang="en-US" dirty="0">
                        <a:solidFill>
                          <a:schemeClr val="tx1"/>
                        </a:solidFill>
                      </a:endParaRPr>
                    </a:p>
                  </a:txBody>
                  <a:tcPr anchor="ctr"/>
                </a:tc>
                <a:tc>
                  <a:txBody>
                    <a:bodyPr/>
                    <a:lstStyle/>
                    <a:p>
                      <a:pPr algn="ctr"/>
                      <a:r>
                        <a:rPr lang="en-US" dirty="0" smtClean="0">
                          <a:solidFill>
                            <a:schemeClr val="tx1"/>
                          </a:solidFill>
                        </a:rPr>
                        <a:t>0.29</a:t>
                      </a:r>
                      <a:endParaRPr lang="en-US" dirty="0">
                        <a:solidFill>
                          <a:schemeClr val="tx1"/>
                        </a:solidFill>
                      </a:endParaRPr>
                    </a:p>
                  </a:txBody>
                  <a:tcPr anchor="ctr"/>
                </a:tc>
                <a:tc>
                  <a:txBody>
                    <a:bodyPr/>
                    <a:lstStyle/>
                    <a:p>
                      <a:pPr algn="ctr"/>
                      <a:r>
                        <a:rPr lang="en-US" dirty="0" smtClean="0">
                          <a:solidFill>
                            <a:schemeClr val="tx1"/>
                          </a:solidFill>
                        </a:rPr>
                        <a:t>N/A</a:t>
                      </a:r>
                      <a:endParaRPr lang="en-US" dirty="0">
                        <a:solidFill>
                          <a:schemeClr val="tx1"/>
                        </a:solidFill>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0.185 (14-15)</a:t>
                      </a:r>
                    </a:p>
                  </a:txBody>
                  <a:tcPr anchor="ctr"/>
                </a:tc>
              </a:tr>
              <a:tr h="415047">
                <a:tc>
                  <a:txBody>
                    <a:bodyPr/>
                    <a:lstStyle/>
                    <a:p>
                      <a:r>
                        <a:rPr lang="en-US" dirty="0" smtClean="0"/>
                        <a:t>Genetics</a:t>
                      </a:r>
                      <a:endParaRPr lang="en-US" dirty="0"/>
                    </a:p>
                  </a:txBody>
                  <a:tcPr anchor="ctr"/>
                </a:tc>
                <a:tc>
                  <a:txBody>
                    <a:bodyPr/>
                    <a:lstStyle/>
                    <a:p>
                      <a:pPr algn="ctr"/>
                      <a:r>
                        <a:rPr lang="en-US" dirty="0" smtClean="0">
                          <a:solidFill>
                            <a:schemeClr val="tx1"/>
                          </a:solidFill>
                        </a:rPr>
                        <a:t>0.28</a:t>
                      </a:r>
                      <a:endParaRPr lang="en-US" dirty="0">
                        <a:solidFill>
                          <a:schemeClr val="tx1"/>
                        </a:solidFill>
                      </a:endParaRPr>
                    </a:p>
                  </a:txBody>
                  <a:tcPr anchor="ctr"/>
                </a:tc>
                <a:tc>
                  <a:txBody>
                    <a:bodyPr/>
                    <a:lstStyle/>
                    <a:p>
                      <a:pPr algn="ctr"/>
                      <a:r>
                        <a:rPr lang="en-US" dirty="0" smtClean="0">
                          <a:solidFill>
                            <a:schemeClr val="tx1"/>
                          </a:solidFill>
                        </a:rPr>
                        <a:t>0.09</a:t>
                      </a:r>
                      <a:endParaRPr lang="en-US" dirty="0">
                        <a:solidFill>
                          <a:schemeClr val="tx1"/>
                        </a:solidFill>
                      </a:endParaRPr>
                    </a:p>
                  </a:txBody>
                  <a:tcPr anchor="ctr"/>
                </a:tc>
                <a:tc>
                  <a:txBody>
                    <a:bodyPr/>
                    <a:lstStyle/>
                    <a:p>
                      <a:pPr algn="ctr"/>
                      <a:r>
                        <a:rPr lang="en-US" dirty="0" smtClean="0">
                          <a:solidFill>
                            <a:schemeClr val="tx1"/>
                          </a:solidFill>
                        </a:rPr>
                        <a:t>-0.36</a:t>
                      </a:r>
                      <a:endParaRPr lang="en-US" dirty="0">
                        <a:solidFill>
                          <a:schemeClr val="tx1"/>
                        </a:solidFill>
                      </a:endParaRPr>
                    </a:p>
                  </a:txBody>
                  <a:tcPr anchor="ctr"/>
                </a:tc>
                <a:tc>
                  <a:txBody>
                    <a:bodyPr/>
                    <a:lstStyle/>
                    <a:p>
                      <a:pPr algn="ctr"/>
                      <a:r>
                        <a:rPr lang="en-US" dirty="0" smtClean="0"/>
                        <a:t>0.003</a:t>
                      </a:r>
                      <a:endParaRPr lang="en-US" dirty="0"/>
                    </a:p>
                  </a:txBody>
                  <a:tcPr anchor="ctr"/>
                </a:tc>
              </a:tr>
              <a:tr h="415047">
                <a:tc>
                  <a:txBody>
                    <a:bodyPr/>
                    <a:lstStyle/>
                    <a:p>
                      <a:r>
                        <a:rPr lang="en-US" dirty="0" smtClean="0"/>
                        <a:t>Gross Anatomy/Embryology</a:t>
                      </a:r>
                      <a:endParaRPr lang="en-US" dirty="0"/>
                    </a:p>
                  </a:txBody>
                  <a:tcPr anchor="ctr"/>
                </a:tc>
                <a:tc>
                  <a:txBody>
                    <a:bodyPr/>
                    <a:lstStyle/>
                    <a:p>
                      <a:pPr algn="ctr"/>
                      <a:r>
                        <a:rPr lang="en-US" dirty="0" smtClean="0">
                          <a:solidFill>
                            <a:schemeClr val="tx1"/>
                          </a:solidFill>
                        </a:rPr>
                        <a:t>0.14</a:t>
                      </a:r>
                      <a:endParaRPr lang="en-US" dirty="0">
                        <a:solidFill>
                          <a:schemeClr val="tx1"/>
                        </a:solidFill>
                      </a:endParaRPr>
                    </a:p>
                  </a:txBody>
                  <a:tcPr anchor="ctr"/>
                </a:tc>
                <a:tc>
                  <a:txBody>
                    <a:bodyPr/>
                    <a:lstStyle/>
                    <a:p>
                      <a:pPr algn="ctr"/>
                      <a:r>
                        <a:rPr lang="en-US" dirty="0" smtClean="0">
                          <a:solidFill>
                            <a:schemeClr val="tx1"/>
                          </a:solidFill>
                        </a:rPr>
                        <a:t>0.16</a:t>
                      </a:r>
                      <a:endParaRPr lang="en-US" dirty="0">
                        <a:solidFill>
                          <a:schemeClr val="tx1"/>
                        </a:solidFill>
                      </a:endParaRPr>
                    </a:p>
                  </a:txBody>
                  <a:tcPr anchor="ctr"/>
                </a:tc>
                <a:tc>
                  <a:txBody>
                    <a:bodyPr/>
                    <a:lstStyle/>
                    <a:p>
                      <a:pPr algn="ctr"/>
                      <a:r>
                        <a:rPr lang="en-US" dirty="0" smtClean="0">
                          <a:solidFill>
                            <a:schemeClr val="tx1"/>
                          </a:solidFill>
                        </a:rPr>
                        <a:t>-0.12</a:t>
                      </a:r>
                      <a:endParaRPr lang="en-US" dirty="0">
                        <a:solidFill>
                          <a:schemeClr val="tx1"/>
                        </a:solidFill>
                      </a:endParaRPr>
                    </a:p>
                  </a:txBody>
                  <a:tcPr anchor="ctr"/>
                </a:tc>
                <a:tc>
                  <a:txBody>
                    <a:bodyPr/>
                    <a:lstStyle/>
                    <a:p>
                      <a:pPr algn="ctr"/>
                      <a:r>
                        <a:rPr lang="en-US" dirty="0" smtClean="0">
                          <a:solidFill>
                            <a:schemeClr val="tx1"/>
                          </a:solidFill>
                        </a:rPr>
                        <a:t>0.06</a:t>
                      </a:r>
                      <a:endParaRPr lang="en-US" dirty="0">
                        <a:solidFill>
                          <a:schemeClr val="tx1"/>
                        </a:solidFill>
                      </a:endParaRPr>
                    </a:p>
                  </a:txBody>
                  <a:tcPr anchor="ctr"/>
                </a:tc>
              </a:tr>
              <a:tr h="415047">
                <a:tc>
                  <a:txBody>
                    <a:bodyPr/>
                    <a:lstStyle/>
                    <a:p>
                      <a:r>
                        <a:rPr lang="en-US" dirty="0" smtClean="0"/>
                        <a:t>Histology/Cell Biology</a:t>
                      </a:r>
                      <a:endParaRPr lang="en-US" dirty="0"/>
                    </a:p>
                  </a:txBody>
                  <a:tcPr anchor="ctr"/>
                </a:tc>
                <a:tc>
                  <a:txBody>
                    <a:bodyPr/>
                    <a:lstStyle/>
                    <a:p>
                      <a:pPr algn="ctr"/>
                      <a:r>
                        <a:rPr lang="en-US" dirty="0" smtClean="0">
                          <a:solidFill>
                            <a:schemeClr val="tx1"/>
                          </a:solidFill>
                        </a:rPr>
                        <a:t>0.23</a:t>
                      </a:r>
                      <a:endParaRPr lang="en-US" dirty="0">
                        <a:solidFill>
                          <a:schemeClr val="tx1"/>
                        </a:solidFill>
                      </a:endParaRPr>
                    </a:p>
                  </a:txBody>
                  <a:tcPr anchor="ctr"/>
                </a:tc>
                <a:tc>
                  <a:txBody>
                    <a:bodyPr/>
                    <a:lstStyle/>
                    <a:p>
                      <a:pPr algn="ctr"/>
                      <a:r>
                        <a:rPr lang="en-US" dirty="0" smtClean="0">
                          <a:solidFill>
                            <a:schemeClr val="tx1"/>
                          </a:solidFill>
                        </a:rPr>
                        <a:t>0.07</a:t>
                      </a:r>
                      <a:endParaRPr lang="en-US" dirty="0">
                        <a:solidFill>
                          <a:schemeClr val="tx1"/>
                        </a:solidFill>
                      </a:endParaRPr>
                    </a:p>
                  </a:txBody>
                  <a:tcPr anchor="ctr"/>
                </a:tc>
                <a:tc>
                  <a:txBody>
                    <a:bodyPr/>
                    <a:lstStyle/>
                    <a:p>
                      <a:pPr algn="ctr"/>
                      <a:r>
                        <a:rPr lang="en-US" dirty="0" smtClean="0">
                          <a:solidFill>
                            <a:schemeClr val="tx1"/>
                          </a:solidFill>
                        </a:rPr>
                        <a:t>-0.09</a:t>
                      </a:r>
                      <a:endParaRPr lang="en-US" dirty="0">
                        <a:solidFill>
                          <a:schemeClr val="tx1"/>
                        </a:solidFill>
                      </a:endParaRPr>
                    </a:p>
                  </a:txBody>
                  <a:tcPr anchor="ctr"/>
                </a:tc>
                <a:tc>
                  <a:txBody>
                    <a:bodyPr/>
                    <a:lstStyle/>
                    <a:p>
                      <a:pPr algn="ctr"/>
                      <a:r>
                        <a:rPr lang="en-US" dirty="0" smtClean="0"/>
                        <a:t>0.07</a:t>
                      </a:r>
                      <a:endParaRPr lang="en-US" dirty="0"/>
                    </a:p>
                  </a:txBody>
                  <a:tcPr anchor="ctr"/>
                </a:tc>
              </a:tr>
              <a:tr h="415047">
                <a:tc>
                  <a:txBody>
                    <a:bodyPr/>
                    <a:lstStyle/>
                    <a:p>
                      <a:r>
                        <a:rPr lang="en-US" dirty="0" smtClean="0">
                          <a:solidFill>
                            <a:schemeClr val="tx1"/>
                          </a:solidFill>
                        </a:rPr>
                        <a:t>Microbiology/Immunology</a:t>
                      </a:r>
                      <a:endParaRPr lang="en-US" dirty="0">
                        <a:solidFill>
                          <a:schemeClr val="tx1"/>
                        </a:solidFill>
                      </a:endParaRPr>
                    </a:p>
                  </a:txBody>
                  <a:tcPr anchor="ctr"/>
                </a:tc>
                <a:tc>
                  <a:txBody>
                    <a:bodyPr/>
                    <a:lstStyle/>
                    <a:p>
                      <a:pPr algn="ctr"/>
                      <a:r>
                        <a:rPr lang="en-US" dirty="0" smtClean="0">
                          <a:solidFill>
                            <a:schemeClr val="tx1"/>
                          </a:solidFill>
                        </a:rPr>
                        <a:t>0.39</a:t>
                      </a:r>
                      <a:endParaRPr lang="en-US" dirty="0">
                        <a:solidFill>
                          <a:schemeClr val="tx1"/>
                        </a:solidFill>
                      </a:endParaRPr>
                    </a:p>
                  </a:txBody>
                  <a:tcPr anchor="ctr"/>
                </a:tc>
                <a:tc>
                  <a:txBody>
                    <a:bodyPr/>
                    <a:lstStyle/>
                    <a:p>
                      <a:pPr algn="ctr"/>
                      <a:r>
                        <a:rPr lang="en-US" dirty="0" smtClean="0">
                          <a:solidFill>
                            <a:schemeClr val="tx1"/>
                          </a:solidFill>
                        </a:rPr>
                        <a:t>0.02</a:t>
                      </a:r>
                      <a:endParaRPr lang="en-US" dirty="0">
                        <a:solidFill>
                          <a:schemeClr val="tx1"/>
                        </a:solidFill>
                      </a:endParaRPr>
                    </a:p>
                  </a:txBody>
                  <a:tcPr anchor="ctr"/>
                </a:tc>
                <a:tc>
                  <a:txBody>
                    <a:bodyPr/>
                    <a:lstStyle/>
                    <a:p>
                      <a:pPr algn="ctr"/>
                      <a:r>
                        <a:rPr lang="en-US" dirty="0" smtClean="0">
                          <a:solidFill>
                            <a:schemeClr val="tx1"/>
                          </a:solidFill>
                        </a:rPr>
                        <a:t>-0.01</a:t>
                      </a:r>
                      <a:endParaRPr lang="en-US" dirty="0">
                        <a:solidFill>
                          <a:schemeClr val="tx1"/>
                        </a:solidFill>
                      </a:endParaRPr>
                    </a:p>
                  </a:txBody>
                  <a:tcPr anchor="ctr"/>
                </a:tc>
                <a:tc>
                  <a:txBody>
                    <a:bodyPr/>
                    <a:lstStyle/>
                    <a:p>
                      <a:pPr algn="ctr"/>
                      <a:r>
                        <a:rPr lang="en-US" dirty="0" smtClean="0">
                          <a:solidFill>
                            <a:schemeClr val="tx1"/>
                          </a:solidFill>
                        </a:rPr>
                        <a:t>0.13</a:t>
                      </a:r>
                      <a:endParaRPr lang="en-US" dirty="0">
                        <a:solidFill>
                          <a:schemeClr val="tx1"/>
                        </a:solidFill>
                      </a:endParaRPr>
                    </a:p>
                  </a:txBody>
                  <a:tcPr anchor="ctr"/>
                </a:tc>
              </a:tr>
              <a:tr h="415047">
                <a:tc>
                  <a:txBody>
                    <a:bodyPr/>
                    <a:lstStyle/>
                    <a:p>
                      <a:r>
                        <a:rPr lang="en-US" dirty="0" smtClean="0"/>
                        <a:t>Pathology</a:t>
                      </a:r>
                      <a:endParaRPr lang="en-US" dirty="0"/>
                    </a:p>
                  </a:txBody>
                  <a:tcPr anchor="ctr"/>
                </a:tc>
                <a:tc>
                  <a:txBody>
                    <a:bodyPr/>
                    <a:lstStyle/>
                    <a:p>
                      <a:pPr algn="ctr"/>
                      <a:r>
                        <a:rPr lang="en-US" dirty="0" smtClean="0">
                          <a:solidFill>
                            <a:srgbClr val="FF0000"/>
                          </a:solidFill>
                        </a:rPr>
                        <a:t>0.20</a:t>
                      </a:r>
                      <a:endParaRPr lang="en-US" dirty="0">
                        <a:solidFill>
                          <a:srgbClr val="FF0000"/>
                        </a:solidFill>
                      </a:endParaRPr>
                    </a:p>
                  </a:txBody>
                  <a:tcPr anchor="ctr"/>
                </a:tc>
                <a:tc>
                  <a:txBody>
                    <a:bodyPr/>
                    <a:lstStyle/>
                    <a:p>
                      <a:pPr algn="ctr"/>
                      <a:r>
                        <a:rPr lang="en-US" dirty="0" smtClean="0">
                          <a:solidFill>
                            <a:srgbClr val="FF0000"/>
                          </a:solidFill>
                        </a:rPr>
                        <a:t>0.12</a:t>
                      </a:r>
                      <a:endParaRPr lang="en-US" dirty="0">
                        <a:solidFill>
                          <a:srgbClr val="FF0000"/>
                        </a:solidFill>
                      </a:endParaRPr>
                    </a:p>
                  </a:txBody>
                  <a:tcPr anchor="ctr"/>
                </a:tc>
                <a:tc>
                  <a:txBody>
                    <a:bodyPr/>
                    <a:lstStyle/>
                    <a:p>
                      <a:pPr algn="ctr"/>
                      <a:r>
                        <a:rPr lang="en-US" dirty="0" smtClean="0">
                          <a:solidFill>
                            <a:srgbClr val="FF0000"/>
                          </a:solidFill>
                        </a:rPr>
                        <a:t>-0.10</a:t>
                      </a:r>
                      <a:endParaRPr lang="en-US" dirty="0">
                        <a:solidFill>
                          <a:srgbClr val="FF0000"/>
                        </a:solidFill>
                      </a:endParaRPr>
                    </a:p>
                  </a:txBody>
                  <a:tcPr anchor="ctr"/>
                </a:tc>
                <a:tc>
                  <a:txBody>
                    <a:bodyPr/>
                    <a:lstStyle/>
                    <a:p>
                      <a:pPr algn="ctr"/>
                      <a:r>
                        <a:rPr lang="en-US" dirty="0" smtClean="0">
                          <a:solidFill>
                            <a:srgbClr val="FF0000"/>
                          </a:solidFill>
                        </a:rPr>
                        <a:t>0.07</a:t>
                      </a:r>
                      <a:endParaRPr lang="en-US" dirty="0">
                        <a:solidFill>
                          <a:srgbClr val="FF0000"/>
                        </a:solidFill>
                      </a:endParaRPr>
                    </a:p>
                  </a:txBody>
                  <a:tcPr anchor="ctr"/>
                </a:tc>
              </a:tr>
              <a:tr h="415047">
                <a:tc>
                  <a:txBody>
                    <a:bodyPr/>
                    <a:lstStyle/>
                    <a:p>
                      <a:r>
                        <a:rPr lang="en-US" dirty="0" smtClean="0"/>
                        <a:t>Pharmacology</a:t>
                      </a:r>
                      <a:endParaRPr lang="en-US" dirty="0"/>
                    </a:p>
                  </a:txBody>
                  <a:tcPr anchor="ctr"/>
                </a:tc>
                <a:tc>
                  <a:txBody>
                    <a:bodyPr/>
                    <a:lstStyle/>
                    <a:p>
                      <a:pPr algn="ctr"/>
                      <a:r>
                        <a:rPr lang="en-US" dirty="0" smtClean="0">
                          <a:solidFill>
                            <a:schemeClr val="tx1"/>
                          </a:solidFill>
                        </a:rPr>
                        <a:t>0.12</a:t>
                      </a:r>
                      <a:endParaRPr lang="en-US" dirty="0">
                        <a:solidFill>
                          <a:schemeClr val="tx1"/>
                        </a:solidFill>
                      </a:endParaRPr>
                    </a:p>
                  </a:txBody>
                  <a:tcPr anchor="ctr"/>
                </a:tc>
                <a:tc>
                  <a:txBody>
                    <a:bodyPr/>
                    <a:lstStyle/>
                    <a:p>
                      <a:pPr algn="ctr"/>
                      <a:r>
                        <a:rPr lang="en-US" dirty="0" smtClean="0">
                          <a:solidFill>
                            <a:schemeClr val="tx1"/>
                          </a:solidFill>
                        </a:rPr>
                        <a:t>-0.02</a:t>
                      </a:r>
                      <a:endParaRPr lang="en-US" dirty="0">
                        <a:solidFill>
                          <a:schemeClr val="tx1"/>
                        </a:solidFill>
                      </a:endParaRPr>
                    </a:p>
                  </a:txBody>
                  <a:tcPr anchor="ctr"/>
                </a:tc>
                <a:tc>
                  <a:txBody>
                    <a:bodyPr/>
                    <a:lstStyle/>
                    <a:p>
                      <a:pPr algn="ctr"/>
                      <a:r>
                        <a:rPr lang="en-US" dirty="0" smtClean="0">
                          <a:solidFill>
                            <a:schemeClr val="tx1"/>
                          </a:solidFill>
                        </a:rPr>
                        <a:t>0.0</a:t>
                      </a:r>
                      <a:endParaRPr lang="en-US" dirty="0">
                        <a:solidFill>
                          <a:schemeClr val="tx1"/>
                        </a:solidFill>
                      </a:endParaRPr>
                    </a:p>
                  </a:txBody>
                  <a:tcPr anchor="ctr"/>
                </a:tc>
                <a:tc>
                  <a:txBody>
                    <a:bodyPr/>
                    <a:lstStyle/>
                    <a:p>
                      <a:pPr algn="ctr"/>
                      <a:r>
                        <a:rPr lang="en-US" dirty="0" smtClean="0"/>
                        <a:t>0.03</a:t>
                      </a:r>
                      <a:endParaRPr lang="en-US" dirty="0"/>
                    </a:p>
                  </a:txBody>
                  <a:tcPr anchor="ctr"/>
                </a:tc>
              </a:tr>
              <a:tr h="415047">
                <a:tc>
                  <a:txBody>
                    <a:bodyPr/>
                    <a:lstStyle/>
                    <a:p>
                      <a:r>
                        <a:rPr lang="en-US" dirty="0" smtClean="0">
                          <a:solidFill>
                            <a:srgbClr val="000000"/>
                          </a:solidFill>
                        </a:rPr>
                        <a:t>Physiology</a:t>
                      </a:r>
                      <a:endParaRPr lang="en-US" dirty="0">
                        <a:solidFill>
                          <a:srgbClr val="000000"/>
                        </a:solidFill>
                      </a:endParaRPr>
                    </a:p>
                  </a:txBody>
                  <a:tcPr anchor="ctr"/>
                </a:tc>
                <a:tc>
                  <a:txBody>
                    <a:bodyPr/>
                    <a:lstStyle/>
                    <a:p>
                      <a:pPr algn="ctr"/>
                      <a:r>
                        <a:rPr lang="en-US" dirty="0" smtClean="0">
                          <a:solidFill>
                            <a:srgbClr val="000000"/>
                          </a:solidFill>
                        </a:rPr>
                        <a:t>0.25</a:t>
                      </a:r>
                      <a:endParaRPr lang="en-US" dirty="0">
                        <a:solidFill>
                          <a:srgbClr val="000000"/>
                        </a:solidFill>
                      </a:endParaRPr>
                    </a:p>
                  </a:txBody>
                  <a:tcPr anchor="ctr"/>
                </a:tc>
                <a:tc>
                  <a:txBody>
                    <a:bodyPr/>
                    <a:lstStyle/>
                    <a:p>
                      <a:pPr algn="ctr"/>
                      <a:r>
                        <a:rPr lang="en-US" dirty="0" smtClean="0">
                          <a:solidFill>
                            <a:srgbClr val="000000"/>
                          </a:solidFill>
                        </a:rPr>
                        <a:t>0.11</a:t>
                      </a:r>
                      <a:endParaRPr lang="en-US" dirty="0">
                        <a:solidFill>
                          <a:srgbClr val="000000"/>
                        </a:solidFill>
                      </a:endParaRPr>
                    </a:p>
                  </a:txBody>
                  <a:tcPr anchor="ctr"/>
                </a:tc>
                <a:tc>
                  <a:txBody>
                    <a:bodyPr/>
                    <a:lstStyle/>
                    <a:p>
                      <a:pPr algn="ctr"/>
                      <a:r>
                        <a:rPr lang="en-US" dirty="0" smtClean="0">
                          <a:solidFill>
                            <a:srgbClr val="000000"/>
                          </a:solidFill>
                        </a:rPr>
                        <a:t>0.06</a:t>
                      </a:r>
                      <a:endParaRPr lang="en-US" dirty="0">
                        <a:solidFill>
                          <a:srgbClr val="000000"/>
                        </a:solidFill>
                      </a:endParaRPr>
                    </a:p>
                  </a:txBody>
                  <a:tcPr anchor="ctr"/>
                </a:tc>
                <a:tc>
                  <a:txBody>
                    <a:bodyPr/>
                    <a:lstStyle/>
                    <a:p>
                      <a:pPr algn="ctr"/>
                      <a:r>
                        <a:rPr lang="en-US" dirty="0" smtClean="0">
                          <a:solidFill>
                            <a:srgbClr val="000000"/>
                          </a:solidFill>
                        </a:rPr>
                        <a:t>0.14</a:t>
                      </a:r>
                      <a:endParaRPr lang="en-US" dirty="0">
                        <a:solidFill>
                          <a:srgbClr val="000000"/>
                        </a:solidFill>
                      </a:endParaRPr>
                    </a:p>
                  </a:txBody>
                  <a:tcPr anchor="ctr"/>
                </a:tc>
              </a:tr>
            </a:tbl>
          </a:graphicData>
        </a:graphic>
      </p:graphicFrame>
      <p:sp>
        <p:nvSpPr>
          <p:cNvPr id="2" name="Title 1"/>
          <p:cNvSpPr>
            <a:spLocks noGrp="1"/>
          </p:cNvSpPr>
          <p:nvPr>
            <p:ph type="title"/>
          </p:nvPr>
        </p:nvSpPr>
        <p:spPr/>
        <p:txBody>
          <a:bodyPr/>
          <a:lstStyle/>
          <a:p>
            <a:pPr algn="ctr"/>
            <a:r>
              <a:rPr lang="en-US" smtClean="0">
                <a:solidFill>
                  <a:schemeClr val="bg1"/>
                </a:solidFill>
              </a:rPr>
              <a:t>Measures of Quality – Step I</a:t>
            </a:r>
            <a:endParaRPr lang="en-US" dirty="0">
              <a:solidFill>
                <a:schemeClr val="bg1"/>
              </a:solidFill>
            </a:endParaRPr>
          </a:p>
        </p:txBody>
      </p:sp>
      <p:sp>
        <p:nvSpPr>
          <p:cNvPr id="4" name="TextBox 3"/>
          <p:cNvSpPr txBox="1"/>
          <p:nvPr/>
        </p:nvSpPr>
        <p:spPr>
          <a:xfrm>
            <a:off x="321738" y="5960538"/>
            <a:ext cx="8708133" cy="369332"/>
          </a:xfrm>
          <a:prstGeom prst="rect">
            <a:avLst/>
          </a:prstGeom>
          <a:noFill/>
        </p:spPr>
        <p:txBody>
          <a:bodyPr wrap="none" rtlCol="0">
            <a:spAutoFit/>
          </a:bodyPr>
          <a:lstStyle/>
          <a:p>
            <a:r>
              <a:rPr lang="en-US" dirty="0" smtClean="0"/>
              <a:t>*</a:t>
            </a:r>
            <a:r>
              <a:rPr lang="en-US" i="1" dirty="0" smtClean="0"/>
              <a:t>values reported for core disciplines are SD above the US/Can mean for Geisel mean scores</a:t>
            </a:r>
            <a:endParaRPr lang="en-US" i="1" dirty="0"/>
          </a:p>
        </p:txBody>
      </p:sp>
    </p:spTree>
    <p:extLst>
      <p:ext uri="{BB962C8B-B14F-4D97-AF65-F5344CB8AC3E}">
        <p14:creationId xmlns:p14="http://schemas.microsoft.com/office/powerpoint/2010/main" val="15284308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744401877"/>
              </p:ext>
            </p:extLst>
          </p:nvPr>
        </p:nvGraphicFramePr>
        <p:xfrm>
          <a:off x="373852" y="1067585"/>
          <a:ext cx="8412480" cy="5412855"/>
        </p:xfrm>
        <a:graphic>
          <a:graphicData uri="http://schemas.openxmlformats.org/drawingml/2006/table">
            <a:tbl>
              <a:tblPr bandRow="1">
                <a:tableStyleId>{5C22544A-7EE6-4342-B048-85BDC9FD1C3A}</a:tableStyleId>
              </a:tblPr>
              <a:tblGrid>
                <a:gridCol w="4408242"/>
                <a:gridCol w="1334746"/>
                <a:gridCol w="1334746"/>
                <a:gridCol w="1334746"/>
              </a:tblGrid>
              <a:tr h="36597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Year 1 courses</a:t>
                      </a:r>
                    </a:p>
                  </a:txBody>
                  <a:tcPr anchor="b">
                    <a:noFill/>
                  </a:tcPr>
                </a:tc>
                <a:tc>
                  <a:txBody>
                    <a:bodyPr/>
                    <a:lstStyle/>
                    <a:p>
                      <a:pPr algn="ctr"/>
                      <a:r>
                        <a:rPr lang="en-US" sz="1400" b="1" dirty="0" smtClean="0">
                          <a:solidFill>
                            <a:schemeClr val="bg1"/>
                          </a:solidFill>
                        </a:rPr>
                        <a:t>Overall quality AY 14-15</a:t>
                      </a:r>
                      <a:endParaRPr lang="en-US" sz="1400" b="1" dirty="0">
                        <a:solidFill>
                          <a:schemeClr val="bg1"/>
                        </a:solidFill>
                      </a:endParaRPr>
                    </a:p>
                  </a:txBody>
                  <a:tcPr anchor="ctr">
                    <a:solidFill>
                      <a:schemeClr val="accent1">
                        <a:lumMod val="90000"/>
                        <a:lumOff val="1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rPr>
                        <a:t>Overall quality AY 15-16</a:t>
                      </a:r>
                    </a:p>
                  </a:txBody>
                  <a:tcPr anchor="ctr">
                    <a:solidFill>
                      <a:schemeClr val="accent1">
                        <a:lumMod val="90000"/>
                        <a:lumOff val="1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rPr>
                        <a:t>Overall quality AY 16-17</a:t>
                      </a:r>
                    </a:p>
                  </a:txBody>
                  <a:tcPr anchor="ctr">
                    <a:solidFill>
                      <a:schemeClr val="accent1">
                        <a:lumMod val="90000"/>
                        <a:lumOff val="10000"/>
                      </a:schemeClr>
                    </a:solidFill>
                  </a:tcPr>
                </a:tc>
              </a:tr>
              <a:tr h="326313">
                <a:tc>
                  <a:txBody>
                    <a:bodyPr/>
                    <a:lstStyle/>
                    <a:p>
                      <a:pPr algn="l" fontAlgn="ctr"/>
                      <a:r>
                        <a:rPr lang="en-US" sz="1500" b="0" i="0" u="none" strike="noStrike" dirty="0" smtClean="0">
                          <a:solidFill>
                            <a:srgbClr val="000000"/>
                          </a:solidFill>
                          <a:effectLst/>
                          <a:latin typeface="Calibri"/>
                          <a:cs typeface="Calibri"/>
                        </a:rPr>
                        <a:t>  Basic</a:t>
                      </a:r>
                      <a:r>
                        <a:rPr lang="en-US" sz="1500" b="0" i="0" u="none" strike="noStrike" baseline="0" dirty="0" smtClean="0">
                          <a:solidFill>
                            <a:srgbClr val="000000"/>
                          </a:solidFill>
                          <a:effectLst/>
                          <a:latin typeface="Calibri"/>
                          <a:cs typeface="Calibri"/>
                        </a:rPr>
                        <a:t> Science of Microbial Disease</a:t>
                      </a:r>
                      <a:endParaRPr lang="en-US" sz="1500" b="0" i="0" u="none" strike="noStrike" dirty="0">
                        <a:solidFill>
                          <a:srgbClr val="000000"/>
                        </a:solidFill>
                        <a:effectLst/>
                        <a:latin typeface="Calibri"/>
                        <a:cs typeface="Calibri"/>
                      </a:endParaRPr>
                    </a:p>
                  </a:txBody>
                  <a:tcPr marL="12700" marR="12700" marT="12700" marB="0" anchor="ctr"/>
                </a:tc>
                <a:tc>
                  <a:txBody>
                    <a:bodyPr/>
                    <a:lstStyle/>
                    <a:p>
                      <a:pPr algn="ctr"/>
                      <a:r>
                        <a:rPr lang="en-US" sz="1500" dirty="0" smtClean="0">
                          <a:solidFill>
                            <a:schemeClr val="tx1"/>
                          </a:solidFill>
                        </a:rPr>
                        <a:t>3.94</a:t>
                      </a:r>
                      <a:endParaRPr lang="en-US" sz="1500" dirty="0">
                        <a:solidFill>
                          <a:schemeClr val="tx1"/>
                        </a:solidFill>
                      </a:endParaRPr>
                    </a:p>
                  </a:txBody>
                  <a:tcPr anchor="ctr"/>
                </a:tc>
                <a:tc>
                  <a:txBody>
                    <a:bodyPr/>
                    <a:lstStyle/>
                    <a:p>
                      <a:pPr algn="ctr"/>
                      <a:r>
                        <a:rPr lang="en-US" sz="1500" dirty="0" smtClean="0">
                          <a:solidFill>
                            <a:schemeClr val="tx1"/>
                          </a:solidFill>
                        </a:rPr>
                        <a:t>4.10</a:t>
                      </a:r>
                      <a:endParaRPr lang="en-US" sz="1500" dirty="0">
                        <a:solidFill>
                          <a:schemeClr val="tx1"/>
                        </a:solidFill>
                      </a:endParaRPr>
                    </a:p>
                  </a:txBody>
                  <a:tcPr anchor="ctr"/>
                </a:tc>
                <a:tc>
                  <a:txBody>
                    <a:bodyPr/>
                    <a:lstStyle/>
                    <a:p>
                      <a:pPr algn="ctr"/>
                      <a:r>
                        <a:rPr lang="en-US" sz="1500" dirty="0" smtClean="0">
                          <a:solidFill>
                            <a:schemeClr val="tx1"/>
                          </a:solidFill>
                        </a:rPr>
                        <a:t>4.73</a:t>
                      </a:r>
                      <a:endParaRPr lang="en-US" sz="1500" dirty="0">
                        <a:solidFill>
                          <a:schemeClr val="tx1"/>
                        </a:solidFill>
                      </a:endParaRPr>
                    </a:p>
                  </a:txBody>
                  <a:tcPr anchor="ctr"/>
                </a:tc>
              </a:tr>
              <a:tr h="326313">
                <a:tc>
                  <a:txBody>
                    <a:bodyPr/>
                    <a:lstStyle/>
                    <a:p>
                      <a:pPr algn="l" fontAlgn="ctr"/>
                      <a:r>
                        <a:rPr lang="en-US" sz="1500" b="0" i="0" u="none" strike="noStrike" dirty="0">
                          <a:solidFill>
                            <a:schemeClr val="tx1"/>
                          </a:solidFill>
                          <a:effectLst/>
                          <a:latin typeface="Calibri"/>
                          <a:cs typeface="Calibri"/>
                        </a:rPr>
                        <a:t>  </a:t>
                      </a:r>
                      <a:r>
                        <a:rPr lang="en-US" sz="1500" b="0" i="0" u="none" strike="noStrike" dirty="0" smtClean="0">
                          <a:solidFill>
                            <a:schemeClr val="tx1"/>
                          </a:solidFill>
                          <a:effectLst/>
                          <a:latin typeface="Calibri"/>
                          <a:cs typeface="Calibri"/>
                        </a:rPr>
                        <a:t>Biochemical </a:t>
                      </a:r>
                      <a:r>
                        <a:rPr lang="en-US" sz="1500" b="0" i="0" u="none" strike="noStrike" dirty="0">
                          <a:solidFill>
                            <a:schemeClr val="tx1"/>
                          </a:solidFill>
                          <a:effectLst/>
                          <a:latin typeface="Calibri"/>
                          <a:cs typeface="Calibri"/>
                        </a:rPr>
                        <a:t>and Genetic Basis of Medicine  </a:t>
                      </a:r>
                    </a:p>
                  </a:txBody>
                  <a:tcPr marL="12700" marR="12700" marT="12700" marB="0" anchor="ctr"/>
                </a:tc>
                <a:tc>
                  <a:txBody>
                    <a:bodyPr/>
                    <a:lstStyle/>
                    <a:p>
                      <a:pPr algn="ctr"/>
                      <a:r>
                        <a:rPr lang="en-US" sz="1500" dirty="0" smtClean="0">
                          <a:solidFill>
                            <a:schemeClr val="tx1"/>
                          </a:solidFill>
                        </a:rPr>
                        <a:t>4.34</a:t>
                      </a:r>
                      <a:endParaRPr lang="en-US" sz="1500" dirty="0">
                        <a:solidFill>
                          <a:schemeClr val="tx1"/>
                        </a:solidFill>
                      </a:endParaRPr>
                    </a:p>
                  </a:txBody>
                  <a:tcPr anchor="ctr"/>
                </a:tc>
                <a:tc>
                  <a:txBody>
                    <a:bodyPr/>
                    <a:lstStyle/>
                    <a:p>
                      <a:pPr algn="ctr"/>
                      <a:r>
                        <a:rPr lang="en-US" sz="1500" dirty="0" smtClean="0">
                          <a:solidFill>
                            <a:schemeClr val="tx1"/>
                          </a:solidFill>
                        </a:rPr>
                        <a:t>4.40</a:t>
                      </a:r>
                      <a:endParaRPr lang="en-US" sz="1500" dirty="0">
                        <a:solidFill>
                          <a:schemeClr val="tx1"/>
                        </a:solidFill>
                      </a:endParaRPr>
                    </a:p>
                  </a:txBody>
                  <a:tcPr anchor="ctr"/>
                </a:tc>
                <a:tc>
                  <a:txBody>
                    <a:bodyPr/>
                    <a:lstStyle/>
                    <a:p>
                      <a:pPr algn="ctr"/>
                      <a:r>
                        <a:rPr lang="en-US" sz="1500" dirty="0" smtClean="0">
                          <a:solidFill>
                            <a:schemeClr val="tx1"/>
                          </a:solidFill>
                        </a:rPr>
                        <a:t>4.54</a:t>
                      </a:r>
                      <a:endParaRPr lang="en-US" sz="1500" dirty="0">
                        <a:solidFill>
                          <a:schemeClr val="tx1"/>
                        </a:solidFill>
                      </a:endParaRPr>
                    </a:p>
                  </a:txBody>
                  <a:tcPr anchor="ctr"/>
                </a:tc>
              </a:tr>
              <a:tr h="326313">
                <a:tc>
                  <a:txBody>
                    <a:bodyPr/>
                    <a:lstStyle/>
                    <a:p>
                      <a:pPr algn="l" fontAlgn="ctr"/>
                      <a:r>
                        <a:rPr lang="en-US" sz="1500" b="0" i="0" u="none" strike="noStrike" dirty="0">
                          <a:solidFill>
                            <a:schemeClr val="tx1"/>
                          </a:solidFill>
                          <a:effectLst/>
                          <a:latin typeface="Calibri"/>
                          <a:cs typeface="Calibri"/>
                        </a:rPr>
                        <a:t>  </a:t>
                      </a:r>
                      <a:r>
                        <a:rPr lang="en-US" sz="1500" b="0" i="0" u="none" strike="noStrike" dirty="0" smtClean="0">
                          <a:solidFill>
                            <a:schemeClr val="tx1"/>
                          </a:solidFill>
                          <a:effectLst/>
                          <a:latin typeface="Calibri"/>
                          <a:cs typeface="Calibri"/>
                        </a:rPr>
                        <a:t>Cells,</a:t>
                      </a:r>
                      <a:r>
                        <a:rPr lang="en-US" sz="1500" b="0" i="0" u="none" strike="noStrike" baseline="0" dirty="0" smtClean="0">
                          <a:solidFill>
                            <a:schemeClr val="tx1"/>
                          </a:solidFill>
                          <a:effectLst/>
                          <a:latin typeface="Calibri"/>
                          <a:cs typeface="Calibri"/>
                        </a:rPr>
                        <a:t> Tissues and Organs</a:t>
                      </a:r>
                      <a:r>
                        <a:rPr lang="en-US" sz="1500" b="0" i="0" u="none" strike="noStrike" dirty="0" smtClean="0">
                          <a:solidFill>
                            <a:schemeClr val="tx1"/>
                          </a:solidFill>
                          <a:effectLst/>
                          <a:latin typeface="Calibri"/>
                          <a:cs typeface="Calibri"/>
                        </a:rPr>
                        <a:t> </a:t>
                      </a:r>
                      <a:endParaRPr lang="en-US" sz="1500" b="0" i="0" u="none" strike="noStrike" dirty="0">
                        <a:solidFill>
                          <a:schemeClr val="tx1"/>
                        </a:solidFill>
                        <a:effectLst/>
                        <a:latin typeface="Calibri"/>
                        <a:cs typeface="Calibri"/>
                      </a:endParaRPr>
                    </a:p>
                  </a:txBody>
                  <a:tcPr marL="12700" marR="12700" marT="12700" marB="0" anchor="ctr"/>
                </a:tc>
                <a:tc>
                  <a:txBody>
                    <a:bodyPr/>
                    <a:lstStyle/>
                    <a:p>
                      <a:pPr algn="ctr"/>
                      <a:r>
                        <a:rPr lang="en-US" sz="1500" dirty="0" smtClean="0">
                          <a:solidFill>
                            <a:schemeClr val="tx1"/>
                          </a:solidFill>
                        </a:rPr>
                        <a:t>4.07</a:t>
                      </a:r>
                      <a:endParaRPr lang="en-US" sz="1500" dirty="0">
                        <a:solidFill>
                          <a:schemeClr val="tx1"/>
                        </a:solidFill>
                      </a:endParaRPr>
                    </a:p>
                  </a:txBody>
                  <a:tcPr anchor="ctr"/>
                </a:tc>
                <a:tc>
                  <a:txBody>
                    <a:bodyPr/>
                    <a:lstStyle/>
                    <a:p>
                      <a:pPr algn="ctr"/>
                      <a:r>
                        <a:rPr lang="en-US" sz="1500" dirty="0" smtClean="0">
                          <a:solidFill>
                            <a:schemeClr val="tx1"/>
                          </a:solidFill>
                        </a:rPr>
                        <a:t>4.06</a:t>
                      </a:r>
                      <a:endParaRPr lang="en-US" sz="1500" dirty="0">
                        <a:solidFill>
                          <a:schemeClr val="tx1"/>
                        </a:solidFill>
                      </a:endParaRPr>
                    </a:p>
                  </a:txBody>
                  <a:tcPr anchor="ctr"/>
                </a:tc>
                <a:tc>
                  <a:txBody>
                    <a:bodyPr/>
                    <a:lstStyle/>
                    <a:p>
                      <a:pPr algn="ctr"/>
                      <a:r>
                        <a:rPr lang="en-US" sz="1500" dirty="0" smtClean="0">
                          <a:solidFill>
                            <a:schemeClr val="tx1"/>
                          </a:solidFill>
                        </a:rPr>
                        <a:t>4.21</a:t>
                      </a:r>
                      <a:endParaRPr lang="en-US" sz="1500" dirty="0">
                        <a:solidFill>
                          <a:schemeClr val="tx1"/>
                        </a:solidFill>
                      </a:endParaRPr>
                    </a:p>
                  </a:txBody>
                  <a:tcPr anchor="ctr"/>
                </a:tc>
              </a:tr>
              <a:tr h="326313">
                <a:tc>
                  <a:txBody>
                    <a:bodyPr/>
                    <a:lstStyle/>
                    <a:p>
                      <a:pPr algn="l" fontAlgn="ctr"/>
                      <a:r>
                        <a:rPr lang="en-US" sz="1500" b="0" i="0" u="none" strike="noStrike" dirty="0">
                          <a:solidFill>
                            <a:schemeClr val="tx1"/>
                          </a:solidFill>
                          <a:effectLst/>
                          <a:latin typeface="Calibri"/>
                          <a:cs typeface="Calibri"/>
                        </a:rPr>
                        <a:t>  </a:t>
                      </a:r>
                      <a:r>
                        <a:rPr lang="en-US" sz="1500" b="0" i="0" u="none" strike="noStrike" dirty="0" smtClean="0">
                          <a:solidFill>
                            <a:schemeClr val="tx1"/>
                          </a:solidFill>
                          <a:effectLst/>
                          <a:latin typeface="Calibri"/>
                          <a:cs typeface="Calibri"/>
                        </a:rPr>
                        <a:t>Human </a:t>
                      </a:r>
                      <a:r>
                        <a:rPr lang="en-US" sz="1500" b="0" i="0" u="none" strike="noStrike" dirty="0">
                          <a:solidFill>
                            <a:schemeClr val="tx1"/>
                          </a:solidFill>
                          <a:effectLst/>
                          <a:latin typeface="Calibri"/>
                          <a:cs typeface="Calibri"/>
                        </a:rPr>
                        <a:t>Anatomy and Embryology I  </a:t>
                      </a:r>
                    </a:p>
                  </a:txBody>
                  <a:tcPr marL="12700" marR="12700" marT="12700" marB="0" anchor="ctr"/>
                </a:tc>
                <a:tc>
                  <a:txBody>
                    <a:bodyPr/>
                    <a:lstStyle/>
                    <a:p>
                      <a:pPr algn="ctr"/>
                      <a:r>
                        <a:rPr lang="en-US" sz="1500" dirty="0" smtClean="0">
                          <a:solidFill>
                            <a:schemeClr val="tx1"/>
                          </a:solidFill>
                        </a:rPr>
                        <a:t>4.35</a:t>
                      </a:r>
                      <a:endParaRPr lang="en-US" sz="1500" dirty="0">
                        <a:solidFill>
                          <a:schemeClr val="tx1"/>
                        </a:solidFill>
                      </a:endParaRPr>
                    </a:p>
                  </a:txBody>
                  <a:tcPr anchor="ctr"/>
                </a:tc>
                <a:tc>
                  <a:txBody>
                    <a:bodyPr/>
                    <a:lstStyle/>
                    <a:p>
                      <a:pPr algn="ctr"/>
                      <a:r>
                        <a:rPr lang="en-US" sz="1500" dirty="0" smtClean="0">
                          <a:solidFill>
                            <a:schemeClr val="tx1"/>
                          </a:solidFill>
                        </a:rPr>
                        <a:t>4.04</a:t>
                      </a:r>
                      <a:endParaRPr lang="en-US" sz="1500" dirty="0">
                        <a:solidFill>
                          <a:schemeClr val="tx1"/>
                        </a:solidFill>
                      </a:endParaRPr>
                    </a:p>
                  </a:txBody>
                  <a:tcPr anchor="ctr"/>
                </a:tc>
                <a:tc>
                  <a:txBody>
                    <a:bodyPr/>
                    <a:lstStyle/>
                    <a:p>
                      <a:pPr algn="ctr"/>
                      <a:r>
                        <a:rPr lang="en-US" sz="1500" dirty="0" smtClean="0">
                          <a:solidFill>
                            <a:schemeClr val="tx1"/>
                          </a:solidFill>
                        </a:rPr>
                        <a:t>4.61</a:t>
                      </a:r>
                      <a:endParaRPr lang="en-US" sz="1500" dirty="0">
                        <a:solidFill>
                          <a:schemeClr val="tx1"/>
                        </a:solidFill>
                      </a:endParaRPr>
                    </a:p>
                  </a:txBody>
                  <a:tcPr anchor="ctr"/>
                </a:tc>
              </a:tr>
              <a:tr h="326313">
                <a:tc>
                  <a:txBody>
                    <a:bodyPr/>
                    <a:lstStyle/>
                    <a:p>
                      <a:pPr algn="l" fontAlgn="ctr"/>
                      <a:r>
                        <a:rPr lang="en-US" sz="1500" b="0" i="0" u="none" strike="noStrike" dirty="0">
                          <a:solidFill>
                            <a:schemeClr val="tx1"/>
                          </a:solidFill>
                          <a:effectLst/>
                          <a:latin typeface="Calibri"/>
                          <a:cs typeface="Calibri"/>
                        </a:rPr>
                        <a:t>  </a:t>
                      </a:r>
                      <a:r>
                        <a:rPr lang="en-US" sz="1500" b="0" i="0" u="none" strike="noStrike" dirty="0" smtClean="0">
                          <a:solidFill>
                            <a:schemeClr val="tx1"/>
                          </a:solidFill>
                          <a:effectLst/>
                          <a:latin typeface="Calibri"/>
                          <a:cs typeface="Calibri"/>
                        </a:rPr>
                        <a:t>Human </a:t>
                      </a:r>
                      <a:r>
                        <a:rPr lang="en-US" sz="1500" b="0" i="0" u="none" strike="noStrike" dirty="0">
                          <a:solidFill>
                            <a:schemeClr val="tx1"/>
                          </a:solidFill>
                          <a:effectLst/>
                          <a:latin typeface="Calibri"/>
                          <a:cs typeface="Calibri"/>
                        </a:rPr>
                        <a:t>Anatomy and Embryology II  </a:t>
                      </a:r>
                    </a:p>
                  </a:txBody>
                  <a:tcPr marL="12700" marR="12700" marT="12700" marB="0" anchor="ctr"/>
                </a:tc>
                <a:tc>
                  <a:txBody>
                    <a:bodyPr/>
                    <a:lstStyle/>
                    <a:p>
                      <a:pPr algn="ctr"/>
                      <a:r>
                        <a:rPr lang="en-US" sz="1500" dirty="0" smtClean="0">
                          <a:solidFill>
                            <a:schemeClr val="tx1"/>
                          </a:solidFill>
                        </a:rPr>
                        <a:t>4.57</a:t>
                      </a:r>
                      <a:endParaRPr lang="en-US" sz="1500" dirty="0">
                        <a:solidFill>
                          <a:schemeClr val="tx1"/>
                        </a:solidFill>
                      </a:endParaRPr>
                    </a:p>
                  </a:txBody>
                  <a:tcPr anchor="ctr"/>
                </a:tc>
                <a:tc>
                  <a:txBody>
                    <a:bodyPr/>
                    <a:lstStyle/>
                    <a:p>
                      <a:pPr algn="ctr"/>
                      <a:r>
                        <a:rPr lang="en-US" sz="1500" dirty="0" smtClean="0">
                          <a:solidFill>
                            <a:schemeClr val="tx1"/>
                          </a:solidFill>
                        </a:rPr>
                        <a:t>4.43</a:t>
                      </a:r>
                      <a:endParaRPr lang="en-US" sz="1500" dirty="0">
                        <a:solidFill>
                          <a:schemeClr val="tx1"/>
                        </a:solidFill>
                      </a:endParaRPr>
                    </a:p>
                  </a:txBody>
                  <a:tcPr anchor="ctr"/>
                </a:tc>
                <a:tc>
                  <a:txBody>
                    <a:bodyPr/>
                    <a:lstStyle/>
                    <a:p>
                      <a:pPr algn="ctr"/>
                      <a:r>
                        <a:rPr lang="en-US" sz="1500" dirty="0" smtClean="0">
                          <a:solidFill>
                            <a:schemeClr val="tx1"/>
                          </a:solidFill>
                        </a:rPr>
                        <a:t>4.74</a:t>
                      </a:r>
                      <a:endParaRPr lang="en-US" sz="1500" dirty="0">
                        <a:solidFill>
                          <a:schemeClr val="tx1"/>
                        </a:solidFill>
                      </a:endParaRPr>
                    </a:p>
                  </a:txBody>
                  <a:tcPr anchor="ctr"/>
                </a:tc>
              </a:tr>
              <a:tr h="326313">
                <a:tc>
                  <a:txBody>
                    <a:bodyPr/>
                    <a:lstStyle/>
                    <a:p>
                      <a:r>
                        <a:rPr lang="en-US" sz="1500" b="0" i="0" u="none" strike="noStrike" dirty="0" smtClean="0">
                          <a:solidFill>
                            <a:srgbClr val="000000"/>
                          </a:solidFill>
                          <a:effectLst/>
                          <a:latin typeface="Calibri"/>
                          <a:cs typeface="Calibri"/>
                        </a:rPr>
                        <a:t>  Immunology and Virology</a:t>
                      </a:r>
                      <a:endParaRPr lang="en-US" sz="1500" dirty="0">
                        <a:latin typeface="Calibri"/>
                        <a:cs typeface="Calibri"/>
                      </a:endParaRPr>
                    </a:p>
                  </a:txBody>
                  <a:tcPr marL="12700" marR="12700" marT="12700" marB="0" anchor="ctr"/>
                </a:tc>
                <a:tc>
                  <a:txBody>
                    <a:bodyPr/>
                    <a:lstStyle/>
                    <a:p>
                      <a:pPr algn="ctr"/>
                      <a:r>
                        <a:rPr lang="en-US" sz="1500" dirty="0" smtClean="0">
                          <a:solidFill>
                            <a:schemeClr val="tx1"/>
                          </a:solidFill>
                        </a:rPr>
                        <a:t>3.67/3.77</a:t>
                      </a:r>
                      <a:endParaRPr lang="en-US" sz="1500" dirty="0">
                        <a:solidFill>
                          <a:schemeClr val="tx1"/>
                        </a:solidFill>
                      </a:endParaRPr>
                    </a:p>
                  </a:txBody>
                  <a:tcPr anchor="ctr"/>
                </a:tc>
                <a:tc>
                  <a:txBody>
                    <a:bodyPr/>
                    <a:lstStyle/>
                    <a:p>
                      <a:pPr algn="ctr"/>
                      <a:r>
                        <a:rPr lang="en-US" sz="1500" dirty="0" smtClean="0">
                          <a:solidFill>
                            <a:schemeClr val="tx1"/>
                          </a:solidFill>
                        </a:rPr>
                        <a:t>3.94/3.83</a:t>
                      </a:r>
                      <a:endParaRPr lang="en-US" sz="1500" dirty="0">
                        <a:solidFill>
                          <a:schemeClr val="tx1"/>
                        </a:solidFill>
                      </a:endParaRPr>
                    </a:p>
                  </a:txBody>
                  <a:tcPr anchor="ctr"/>
                </a:tc>
                <a:tc>
                  <a:txBody>
                    <a:bodyPr/>
                    <a:lstStyle/>
                    <a:p>
                      <a:pPr algn="ctr"/>
                      <a:r>
                        <a:rPr lang="en-US" sz="1500" dirty="0" smtClean="0">
                          <a:solidFill>
                            <a:schemeClr val="tx1"/>
                          </a:solidFill>
                        </a:rPr>
                        <a:t>4.70</a:t>
                      </a:r>
                      <a:endParaRPr lang="en-US" sz="1500" dirty="0">
                        <a:solidFill>
                          <a:schemeClr val="tx1"/>
                        </a:solidFill>
                      </a:endParaRPr>
                    </a:p>
                  </a:txBody>
                  <a:tcPr anchor="ctr"/>
                </a:tc>
              </a:tr>
              <a:tr h="326313">
                <a:tc>
                  <a:txBody>
                    <a:bodyPr/>
                    <a:lstStyle/>
                    <a:p>
                      <a:pPr algn="l" fontAlgn="ctr"/>
                      <a:r>
                        <a:rPr lang="en-US" sz="1500" b="0" i="0" u="none" strike="noStrike" dirty="0">
                          <a:solidFill>
                            <a:schemeClr val="tx1"/>
                          </a:solidFill>
                          <a:effectLst/>
                          <a:latin typeface="Calibri"/>
                          <a:cs typeface="Calibri"/>
                        </a:rPr>
                        <a:t>  </a:t>
                      </a:r>
                      <a:r>
                        <a:rPr lang="en-US" sz="1500" b="0" i="0" u="none" strike="noStrike" dirty="0" smtClean="0">
                          <a:solidFill>
                            <a:schemeClr val="tx1"/>
                          </a:solidFill>
                          <a:effectLst/>
                          <a:latin typeface="Calibri"/>
                          <a:cs typeface="Calibri"/>
                        </a:rPr>
                        <a:t>Metabolic </a:t>
                      </a:r>
                      <a:r>
                        <a:rPr lang="en-US" sz="1500" b="0" i="0" u="none" strike="noStrike" dirty="0">
                          <a:solidFill>
                            <a:schemeClr val="tx1"/>
                          </a:solidFill>
                          <a:effectLst/>
                          <a:latin typeface="Calibri"/>
                          <a:cs typeface="Calibri"/>
                        </a:rPr>
                        <a:t>Basis of Disease  </a:t>
                      </a:r>
                    </a:p>
                  </a:txBody>
                  <a:tcPr marL="12700" marR="12700" marT="12700" marB="0" anchor="ctr"/>
                </a:tc>
                <a:tc>
                  <a:txBody>
                    <a:bodyPr/>
                    <a:lstStyle/>
                    <a:p>
                      <a:pPr algn="ctr"/>
                      <a:r>
                        <a:rPr lang="en-US" sz="1500" dirty="0" smtClean="0">
                          <a:solidFill>
                            <a:schemeClr val="tx1"/>
                          </a:solidFill>
                        </a:rPr>
                        <a:t>4.35</a:t>
                      </a:r>
                      <a:endParaRPr lang="en-US" sz="1500" dirty="0">
                        <a:solidFill>
                          <a:schemeClr val="tx1"/>
                        </a:solidFill>
                      </a:endParaRPr>
                    </a:p>
                  </a:txBody>
                  <a:tcPr anchor="ctr"/>
                </a:tc>
                <a:tc>
                  <a:txBody>
                    <a:bodyPr/>
                    <a:lstStyle/>
                    <a:p>
                      <a:pPr algn="ctr"/>
                      <a:r>
                        <a:rPr lang="en-US" sz="1500" dirty="0" smtClean="0">
                          <a:solidFill>
                            <a:schemeClr val="tx1"/>
                          </a:solidFill>
                        </a:rPr>
                        <a:t>4.48</a:t>
                      </a:r>
                      <a:endParaRPr lang="en-US" sz="1500" dirty="0">
                        <a:solidFill>
                          <a:schemeClr val="tx1"/>
                        </a:solidFill>
                      </a:endParaRPr>
                    </a:p>
                  </a:txBody>
                  <a:tcPr anchor="ctr"/>
                </a:tc>
                <a:tc>
                  <a:txBody>
                    <a:bodyPr/>
                    <a:lstStyle/>
                    <a:p>
                      <a:pPr algn="ctr"/>
                      <a:r>
                        <a:rPr lang="en-US" sz="1500" dirty="0" smtClean="0">
                          <a:solidFill>
                            <a:schemeClr val="tx1"/>
                          </a:solidFill>
                        </a:rPr>
                        <a:t>4.25</a:t>
                      </a:r>
                      <a:endParaRPr lang="en-US" sz="1500" dirty="0">
                        <a:solidFill>
                          <a:schemeClr val="tx1"/>
                        </a:solidFill>
                      </a:endParaRPr>
                    </a:p>
                  </a:txBody>
                  <a:tcPr anchor="ctr"/>
                </a:tc>
              </a:tr>
              <a:tr h="326313">
                <a:tc>
                  <a:txBody>
                    <a:bodyPr/>
                    <a:lstStyle/>
                    <a:p>
                      <a:pPr algn="l" fontAlgn="ctr"/>
                      <a:r>
                        <a:rPr lang="en-US" sz="1500" b="0" i="0" u="none" strike="noStrike" dirty="0">
                          <a:solidFill>
                            <a:srgbClr val="000000"/>
                          </a:solidFill>
                          <a:effectLst/>
                          <a:latin typeface="Calibri"/>
                          <a:cs typeface="Calibri"/>
                        </a:rPr>
                        <a:t>  </a:t>
                      </a:r>
                      <a:r>
                        <a:rPr lang="en-US" sz="1500" b="0" i="0" u="none" strike="noStrike" dirty="0" smtClean="0">
                          <a:solidFill>
                            <a:srgbClr val="000000"/>
                          </a:solidFill>
                          <a:effectLst/>
                          <a:latin typeface="Calibri"/>
                          <a:cs typeface="Calibri"/>
                        </a:rPr>
                        <a:t>Neuroscience</a:t>
                      </a:r>
                      <a:endParaRPr lang="en-US" sz="1500" b="0" i="0" u="none" strike="noStrike" dirty="0">
                        <a:solidFill>
                          <a:srgbClr val="000000"/>
                        </a:solidFill>
                        <a:effectLst/>
                        <a:latin typeface="Calibri"/>
                        <a:cs typeface="Calibri"/>
                      </a:endParaRPr>
                    </a:p>
                  </a:txBody>
                  <a:tcPr marL="12700" marR="12700" marT="12700" marB="0" anchor="ctr"/>
                </a:tc>
                <a:tc>
                  <a:txBody>
                    <a:bodyPr/>
                    <a:lstStyle/>
                    <a:p>
                      <a:pPr algn="ctr"/>
                      <a:r>
                        <a:rPr lang="en-US" sz="1500" dirty="0" smtClean="0">
                          <a:solidFill>
                            <a:schemeClr val="tx1"/>
                          </a:solidFill>
                        </a:rPr>
                        <a:t>3.59</a:t>
                      </a:r>
                      <a:endParaRPr lang="en-US" sz="1500" dirty="0">
                        <a:solidFill>
                          <a:schemeClr val="tx1"/>
                        </a:solidFill>
                      </a:endParaRPr>
                    </a:p>
                  </a:txBody>
                  <a:tcPr anchor="ctr"/>
                </a:tc>
                <a:tc>
                  <a:txBody>
                    <a:bodyPr/>
                    <a:lstStyle/>
                    <a:p>
                      <a:pPr algn="ctr"/>
                      <a:r>
                        <a:rPr lang="en-US" sz="1500" dirty="0" smtClean="0">
                          <a:solidFill>
                            <a:schemeClr val="tx1"/>
                          </a:solidFill>
                        </a:rPr>
                        <a:t>3.32</a:t>
                      </a:r>
                      <a:endParaRPr lang="en-US" sz="1500" dirty="0">
                        <a:solidFill>
                          <a:schemeClr val="tx1"/>
                        </a:solidFill>
                      </a:endParaRPr>
                    </a:p>
                  </a:txBody>
                  <a:tcPr anchor="ctr"/>
                </a:tc>
                <a:tc>
                  <a:txBody>
                    <a:bodyPr/>
                    <a:lstStyle/>
                    <a:p>
                      <a:pPr algn="ctr"/>
                      <a:r>
                        <a:rPr lang="en-US" sz="1500" dirty="0" smtClean="0">
                          <a:solidFill>
                            <a:schemeClr val="tx1"/>
                          </a:solidFill>
                        </a:rPr>
                        <a:t>2.93</a:t>
                      </a:r>
                      <a:endParaRPr lang="en-US" sz="1500" dirty="0">
                        <a:solidFill>
                          <a:schemeClr val="tx1"/>
                        </a:solidFill>
                      </a:endParaRPr>
                    </a:p>
                  </a:txBody>
                  <a:tcPr anchor="ctr"/>
                </a:tc>
              </a:tr>
              <a:tr h="326313">
                <a:tc>
                  <a:txBody>
                    <a:bodyPr/>
                    <a:lstStyle/>
                    <a:p>
                      <a:pPr algn="l" fontAlgn="ctr"/>
                      <a:r>
                        <a:rPr lang="en-US" sz="1500" b="0" i="0" u="none" strike="noStrike" baseline="0" dirty="0" smtClean="0">
                          <a:solidFill>
                            <a:srgbClr val="000000"/>
                          </a:solidFill>
                          <a:effectLst/>
                          <a:latin typeface="+mn-lt"/>
                          <a:cs typeface="Calibri"/>
                        </a:rPr>
                        <a:t>  On Doctoring</a:t>
                      </a:r>
                      <a:endParaRPr lang="en-US" sz="1500" b="0" i="0" u="none" strike="noStrike" dirty="0">
                        <a:solidFill>
                          <a:srgbClr val="000000"/>
                        </a:solidFill>
                        <a:effectLst/>
                        <a:latin typeface="+mn-lt"/>
                        <a:cs typeface="Calibri"/>
                      </a:endParaRPr>
                    </a:p>
                  </a:txBody>
                  <a:tcPr marL="12700" marR="12700" marT="12700" marB="0" anchor="ctr"/>
                </a:tc>
                <a:tc>
                  <a:txBody>
                    <a:bodyPr/>
                    <a:lstStyle/>
                    <a:p>
                      <a:pPr algn="ctr"/>
                      <a:r>
                        <a:rPr lang="en-US" sz="1500" dirty="0" smtClean="0">
                          <a:solidFill>
                            <a:schemeClr val="tx1"/>
                          </a:solidFill>
                        </a:rPr>
                        <a:t>3.74</a:t>
                      </a:r>
                      <a:endParaRPr lang="en-US" sz="1500" dirty="0">
                        <a:solidFill>
                          <a:schemeClr val="tx1"/>
                        </a:solidFill>
                      </a:endParaRPr>
                    </a:p>
                  </a:txBody>
                  <a:tcPr anchor="ctr"/>
                </a:tc>
                <a:tc>
                  <a:txBody>
                    <a:bodyPr/>
                    <a:lstStyle/>
                    <a:p>
                      <a:pPr algn="ctr"/>
                      <a:r>
                        <a:rPr lang="en-US" sz="1500" dirty="0" smtClean="0">
                          <a:solidFill>
                            <a:schemeClr val="tx1"/>
                          </a:solidFill>
                        </a:rPr>
                        <a:t>4.10</a:t>
                      </a:r>
                      <a:endParaRPr lang="en-US" sz="1500" dirty="0">
                        <a:solidFill>
                          <a:schemeClr val="tx1"/>
                        </a:solidFill>
                      </a:endParaRPr>
                    </a:p>
                  </a:txBody>
                  <a:tcPr anchor="ctr"/>
                </a:tc>
                <a:tc>
                  <a:txBody>
                    <a:bodyPr/>
                    <a:lstStyle/>
                    <a:p>
                      <a:pPr algn="ctr"/>
                      <a:r>
                        <a:rPr lang="en-US" sz="1500" dirty="0" smtClean="0">
                          <a:solidFill>
                            <a:schemeClr val="tx1"/>
                          </a:solidFill>
                        </a:rPr>
                        <a:t>4.07</a:t>
                      </a:r>
                      <a:endParaRPr lang="en-US" sz="1500" dirty="0">
                        <a:solidFill>
                          <a:schemeClr val="tx1"/>
                        </a:solidFill>
                      </a:endParaRPr>
                    </a:p>
                  </a:txBody>
                  <a:tcPr anchor="ctr"/>
                </a:tc>
              </a:tr>
              <a:tr h="326313">
                <a:tc>
                  <a:txBody>
                    <a:bodyPr/>
                    <a:lstStyle/>
                    <a:p>
                      <a:pPr algn="l" fontAlgn="ctr"/>
                      <a:r>
                        <a:rPr lang="en-US" sz="1500" b="0" i="0" u="none" strike="noStrike" dirty="0" smtClean="0">
                          <a:solidFill>
                            <a:srgbClr val="000000"/>
                          </a:solidFill>
                          <a:effectLst/>
                          <a:latin typeface="+mn-lt"/>
                          <a:cs typeface="Calibri"/>
                        </a:rPr>
                        <a:t>  Pathology</a:t>
                      </a:r>
                      <a:endParaRPr lang="en-US" sz="1500" b="0" i="0" u="none" strike="noStrike" dirty="0">
                        <a:solidFill>
                          <a:srgbClr val="000000"/>
                        </a:solidFill>
                        <a:effectLst/>
                        <a:latin typeface="+mn-lt"/>
                        <a:cs typeface="Calibri"/>
                      </a:endParaRPr>
                    </a:p>
                  </a:txBody>
                  <a:tcPr marL="12700" marR="12700" marT="12700" marB="0" anchor="ctr"/>
                </a:tc>
                <a:tc>
                  <a:txBody>
                    <a:bodyPr/>
                    <a:lstStyle/>
                    <a:p>
                      <a:pPr algn="ctr"/>
                      <a:r>
                        <a:rPr lang="en-US" sz="1500" dirty="0" smtClean="0">
                          <a:solidFill>
                            <a:srgbClr val="FF0000"/>
                          </a:solidFill>
                        </a:rPr>
                        <a:t>3.22</a:t>
                      </a:r>
                      <a:endParaRPr lang="en-US" sz="1500" dirty="0">
                        <a:solidFill>
                          <a:srgbClr val="FF0000"/>
                        </a:solidFill>
                      </a:endParaRPr>
                    </a:p>
                  </a:txBody>
                  <a:tcPr anchor="ctr"/>
                </a:tc>
                <a:tc>
                  <a:txBody>
                    <a:bodyPr/>
                    <a:lstStyle/>
                    <a:p>
                      <a:pPr algn="ctr"/>
                      <a:r>
                        <a:rPr lang="en-US" sz="1500" dirty="0" smtClean="0">
                          <a:solidFill>
                            <a:srgbClr val="FF0000"/>
                          </a:solidFill>
                        </a:rPr>
                        <a:t>3.06</a:t>
                      </a:r>
                      <a:endParaRPr lang="en-US" sz="1500" dirty="0">
                        <a:solidFill>
                          <a:srgbClr val="FF0000"/>
                        </a:solidFill>
                      </a:endParaRPr>
                    </a:p>
                  </a:txBody>
                  <a:tcPr anchor="ctr"/>
                </a:tc>
                <a:tc>
                  <a:txBody>
                    <a:bodyPr/>
                    <a:lstStyle/>
                    <a:p>
                      <a:pPr algn="ctr"/>
                      <a:r>
                        <a:rPr lang="en-US" sz="1500" dirty="0" smtClean="0">
                          <a:solidFill>
                            <a:srgbClr val="FF0000"/>
                          </a:solidFill>
                        </a:rPr>
                        <a:t>2.61</a:t>
                      </a:r>
                      <a:endParaRPr lang="en-US" sz="1500" dirty="0">
                        <a:solidFill>
                          <a:srgbClr val="FF0000"/>
                        </a:solidFill>
                      </a:endParaRPr>
                    </a:p>
                  </a:txBody>
                  <a:tcPr anchor="ctr"/>
                </a:tc>
              </a:tr>
              <a:tr h="326313">
                <a:tc>
                  <a:txBody>
                    <a:bodyPr/>
                    <a:lstStyle/>
                    <a:p>
                      <a:pPr algn="l" fontAlgn="ctr"/>
                      <a:r>
                        <a:rPr lang="en-US" sz="1500" b="0" i="0" u="none" strike="noStrike" dirty="0">
                          <a:solidFill>
                            <a:schemeClr val="tx1"/>
                          </a:solidFill>
                          <a:effectLst/>
                          <a:latin typeface="Calibri"/>
                          <a:cs typeface="Calibri"/>
                        </a:rPr>
                        <a:t>  </a:t>
                      </a:r>
                      <a:r>
                        <a:rPr lang="en-US" sz="1500" b="0" i="0" u="none" strike="noStrike" dirty="0" smtClean="0">
                          <a:solidFill>
                            <a:schemeClr val="tx1"/>
                          </a:solidFill>
                          <a:effectLst/>
                          <a:latin typeface="+mn-lt"/>
                          <a:cs typeface="Calibri"/>
                        </a:rPr>
                        <a:t>Patients and Populations</a:t>
                      </a:r>
                      <a:endParaRPr lang="en-US" sz="1500" b="0" i="0" u="none" strike="noStrike" dirty="0">
                        <a:solidFill>
                          <a:schemeClr val="tx1"/>
                        </a:solidFill>
                        <a:effectLst/>
                        <a:latin typeface="+mn-lt"/>
                        <a:cs typeface="Calibri"/>
                      </a:endParaRPr>
                    </a:p>
                  </a:txBody>
                  <a:tcPr marL="12700" marR="12700" marT="12700" marB="0" anchor="ctr"/>
                </a:tc>
                <a:tc>
                  <a:txBody>
                    <a:bodyPr/>
                    <a:lstStyle/>
                    <a:p>
                      <a:pPr algn="ctr"/>
                      <a:r>
                        <a:rPr lang="en-US" sz="1500" dirty="0" smtClean="0">
                          <a:solidFill>
                            <a:schemeClr val="tx1"/>
                          </a:solidFill>
                        </a:rPr>
                        <a:t>N/A</a:t>
                      </a:r>
                      <a:endParaRPr lang="en-US" sz="1500" dirty="0">
                        <a:solidFill>
                          <a:schemeClr val="tx1"/>
                        </a:solidFill>
                      </a:endParaRPr>
                    </a:p>
                  </a:txBody>
                  <a:tcPr anchor="ctr"/>
                </a:tc>
                <a:tc>
                  <a:txBody>
                    <a:bodyPr/>
                    <a:lstStyle/>
                    <a:p>
                      <a:pPr algn="ctr"/>
                      <a:r>
                        <a:rPr lang="en-US" sz="1500" dirty="0" smtClean="0">
                          <a:solidFill>
                            <a:schemeClr val="tx1"/>
                          </a:solidFill>
                        </a:rPr>
                        <a:t>2.77</a:t>
                      </a:r>
                      <a:endParaRPr lang="en-US" sz="1500" dirty="0">
                        <a:solidFill>
                          <a:schemeClr val="tx1"/>
                        </a:solidFill>
                      </a:endParaRPr>
                    </a:p>
                  </a:txBody>
                  <a:tcPr anchor="ctr"/>
                </a:tc>
                <a:tc>
                  <a:txBody>
                    <a:bodyPr/>
                    <a:lstStyle/>
                    <a:p>
                      <a:pPr algn="ctr"/>
                      <a:r>
                        <a:rPr lang="en-US" sz="1500" dirty="0" smtClean="0">
                          <a:solidFill>
                            <a:schemeClr val="tx1"/>
                          </a:solidFill>
                        </a:rPr>
                        <a:t>2.79</a:t>
                      </a:r>
                      <a:endParaRPr lang="en-US" sz="1500" dirty="0">
                        <a:solidFill>
                          <a:schemeClr val="tx1"/>
                        </a:solidFill>
                      </a:endParaRPr>
                    </a:p>
                  </a:txBody>
                  <a:tcPr anchor="ctr"/>
                </a:tc>
              </a:tr>
              <a:tr h="326313">
                <a:tc>
                  <a:txBody>
                    <a:bodyPr/>
                    <a:lstStyle/>
                    <a:p>
                      <a:pPr algn="l" fontAlgn="ctr"/>
                      <a:r>
                        <a:rPr lang="en-US" sz="1500" b="0" i="0" u="none" strike="noStrike" dirty="0">
                          <a:solidFill>
                            <a:schemeClr val="tx1"/>
                          </a:solidFill>
                          <a:effectLst/>
                          <a:latin typeface="Calibri"/>
                          <a:cs typeface="Calibri"/>
                        </a:rPr>
                        <a:t>  </a:t>
                      </a:r>
                      <a:r>
                        <a:rPr lang="en-US" sz="1500" b="0" i="0" u="none" strike="noStrike" dirty="0" smtClean="0">
                          <a:solidFill>
                            <a:schemeClr val="tx1"/>
                          </a:solidFill>
                          <a:effectLst/>
                          <a:latin typeface="+mn-lt"/>
                          <a:cs typeface="Calibri"/>
                        </a:rPr>
                        <a:t>Physiology-Cardiovascular </a:t>
                      </a:r>
                      <a:endParaRPr lang="en-US" sz="1500" b="0" i="0" u="none" strike="noStrike" dirty="0">
                        <a:solidFill>
                          <a:schemeClr val="tx1"/>
                        </a:solidFill>
                        <a:effectLst/>
                        <a:latin typeface="+mn-lt"/>
                        <a:cs typeface="Calibri"/>
                      </a:endParaRPr>
                    </a:p>
                  </a:txBody>
                  <a:tcPr marL="12700" marR="12700" marT="12700" marB="0" anchor="ctr"/>
                </a:tc>
                <a:tc>
                  <a:txBody>
                    <a:bodyPr/>
                    <a:lstStyle/>
                    <a:p>
                      <a:pPr algn="ctr"/>
                      <a:r>
                        <a:rPr lang="en-US" sz="1500" dirty="0" smtClean="0">
                          <a:solidFill>
                            <a:schemeClr val="tx1"/>
                          </a:solidFill>
                        </a:rPr>
                        <a:t>3.23</a:t>
                      </a:r>
                      <a:endParaRPr lang="en-US" sz="1500" dirty="0">
                        <a:solidFill>
                          <a:schemeClr val="tx1"/>
                        </a:solidFill>
                      </a:endParaRPr>
                    </a:p>
                  </a:txBody>
                  <a:tcPr anchor="ctr"/>
                </a:tc>
                <a:tc>
                  <a:txBody>
                    <a:bodyPr/>
                    <a:lstStyle/>
                    <a:p>
                      <a:pPr algn="ctr"/>
                      <a:r>
                        <a:rPr lang="en-US" sz="1500" dirty="0" smtClean="0">
                          <a:solidFill>
                            <a:schemeClr val="tx1"/>
                          </a:solidFill>
                        </a:rPr>
                        <a:t>3.41</a:t>
                      </a:r>
                      <a:endParaRPr lang="en-US" sz="1500" dirty="0">
                        <a:solidFill>
                          <a:schemeClr val="tx1"/>
                        </a:solidFill>
                      </a:endParaRPr>
                    </a:p>
                  </a:txBody>
                  <a:tcPr anchor="ctr"/>
                </a:tc>
                <a:tc>
                  <a:txBody>
                    <a:bodyPr/>
                    <a:lstStyle/>
                    <a:p>
                      <a:pPr algn="ctr"/>
                      <a:r>
                        <a:rPr lang="en-US" sz="1500" dirty="0" smtClean="0">
                          <a:solidFill>
                            <a:schemeClr val="tx1"/>
                          </a:solidFill>
                        </a:rPr>
                        <a:t>3.88</a:t>
                      </a:r>
                      <a:endParaRPr lang="en-US" sz="1500" dirty="0">
                        <a:solidFill>
                          <a:schemeClr val="tx1"/>
                        </a:solidFill>
                      </a:endParaRPr>
                    </a:p>
                  </a:txBody>
                  <a:tcPr anchor="ctr"/>
                </a:tc>
              </a:tr>
              <a:tr h="326313">
                <a:tc>
                  <a:txBody>
                    <a:bodyPr/>
                    <a:lstStyle/>
                    <a:p>
                      <a:pPr algn="l" fontAlgn="ctr"/>
                      <a:r>
                        <a:rPr lang="en-US" sz="1500" b="0" i="0" u="none" strike="noStrike" dirty="0">
                          <a:solidFill>
                            <a:schemeClr val="tx1"/>
                          </a:solidFill>
                          <a:effectLst/>
                          <a:latin typeface="Calibri"/>
                          <a:cs typeface="Calibri"/>
                        </a:rPr>
                        <a:t>  </a:t>
                      </a:r>
                      <a:r>
                        <a:rPr lang="en-US" sz="1500" b="0" i="0" u="none" strike="noStrike" dirty="0" smtClean="0">
                          <a:solidFill>
                            <a:schemeClr val="tx1"/>
                          </a:solidFill>
                          <a:effectLst/>
                          <a:latin typeface="Calibri"/>
                          <a:cs typeface="Calibri"/>
                        </a:rPr>
                        <a:t>Physiology</a:t>
                      </a:r>
                      <a:r>
                        <a:rPr lang="en-US" sz="1500" b="0" i="0" u="none" strike="noStrike" dirty="0">
                          <a:solidFill>
                            <a:schemeClr val="tx1"/>
                          </a:solidFill>
                          <a:effectLst/>
                          <a:latin typeface="Calibri"/>
                          <a:cs typeface="Calibri"/>
                        </a:rPr>
                        <a:t>-Endocrine  </a:t>
                      </a:r>
                    </a:p>
                  </a:txBody>
                  <a:tcPr marL="12700" marR="12700" marT="12700" marB="0" anchor="ctr"/>
                </a:tc>
                <a:tc>
                  <a:txBody>
                    <a:bodyPr/>
                    <a:lstStyle/>
                    <a:p>
                      <a:pPr algn="ctr"/>
                      <a:r>
                        <a:rPr lang="en-US" sz="1500" dirty="0" smtClean="0">
                          <a:solidFill>
                            <a:schemeClr val="tx1"/>
                          </a:solidFill>
                        </a:rPr>
                        <a:t>3.76</a:t>
                      </a:r>
                      <a:endParaRPr lang="en-US" sz="1500" dirty="0">
                        <a:solidFill>
                          <a:schemeClr val="tx1"/>
                        </a:solidFill>
                      </a:endParaRPr>
                    </a:p>
                  </a:txBody>
                  <a:tcPr anchor="ctr"/>
                </a:tc>
                <a:tc>
                  <a:txBody>
                    <a:bodyPr/>
                    <a:lstStyle/>
                    <a:p>
                      <a:pPr algn="ctr"/>
                      <a:r>
                        <a:rPr lang="en-US" sz="1500" dirty="0" smtClean="0">
                          <a:solidFill>
                            <a:schemeClr val="tx1"/>
                          </a:solidFill>
                        </a:rPr>
                        <a:t>3.52</a:t>
                      </a:r>
                      <a:endParaRPr lang="en-US" sz="1500" dirty="0">
                        <a:solidFill>
                          <a:schemeClr val="tx1"/>
                        </a:solidFill>
                      </a:endParaRPr>
                    </a:p>
                  </a:txBody>
                  <a:tcPr anchor="ctr"/>
                </a:tc>
                <a:tc>
                  <a:txBody>
                    <a:bodyPr/>
                    <a:lstStyle/>
                    <a:p>
                      <a:pPr algn="ctr"/>
                      <a:r>
                        <a:rPr lang="en-US" sz="1500" dirty="0" smtClean="0">
                          <a:solidFill>
                            <a:schemeClr val="tx1"/>
                          </a:solidFill>
                        </a:rPr>
                        <a:t>3.63</a:t>
                      </a:r>
                      <a:endParaRPr lang="en-US" sz="1500" dirty="0">
                        <a:solidFill>
                          <a:schemeClr val="tx1"/>
                        </a:solidFill>
                      </a:endParaRPr>
                    </a:p>
                  </a:txBody>
                  <a:tcPr anchor="ctr"/>
                </a:tc>
              </a:tr>
              <a:tr h="326313">
                <a:tc>
                  <a:txBody>
                    <a:bodyPr/>
                    <a:lstStyle/>
                    <a:p>
                      <a:pPr algn="l" fontAlgn="ctr"/>
                      <a:r>
                        <a:rPr lang="en-US" sz="1500" b="0" i="0" u="none" strike="noStrike" dirty="0">
                          <a:solidFill>
                            <a:schemeClr val="tx1"/>
                          </a:solidFill>
                          <a:effectLst/>
                          <a:latin typeface="Calibri"/>
                          <a:cs typeface="Calibri"/>
                        </a:rPr>
                        <a:t>  </a:t>
                      </a:r>
                      <a:r>
                        <a:rPr lang="en-US" sz="1500" b="0" i="0" u="none" strike="noStrike" dirty="0" smtClean="0">
                          <a:solidFill>
                            <a:schemeClr val="tx1"/>
                          </a:solidFill>
                          <a:effectLst/>
                          <a:latin typeface="Calibri"/>
                          <a:cs typeface="Calibri"/>
                        </a:rPr>
                        <a:t>Physiology</a:t>
                      </a:r>
                      <a:r>
                        <a:rPr lang="en-US" sz="1500" b="0" i="0" u="none" strike="noStrike" dirty="0">
                          <a:solidFill>
                            <a:schemeClr val="tx1"/>
                          </a:solidFill>
                          <a:effectLst/>
                          <a:latin typeface="Calibri"/>
                          <a:cs typeface="Calibri"/>
                        </a:rPr>
                        <a:t>-Renal  </a:t>
                      </a:r>
                    </a:p>
                  </a:txBody>
                  <a:tcPr marL="12700" marR="12700" marT="12700" marB="0" anchor="ctr"/>
                </a:tc>
                <a:tc>
                  <a:txBody>
                    <a:bodyPr/>
                    <a:lstStyle/>
                    <a:p>
                      <a:pPr algn="ctr"/>
                      <a:r>
                        <a:rPr lang="en-US" sz="1500" dirty="0" smtClean="0">
                          <a:solidFill>
                            <a:schemeClr val="tx1"/>
                          </a:solidFill>
                        </a:rPr>
                        <a:t>4.19</a:t>
                      </a:r>
                      <a:endParaRPr lang="en-US" sz="1500" dirty="0">
                        <a:solidFill>
                          <a:schemeClr val="tx1"/>
                        </a:solidFill>
                      </a:endParaRPr>
                    </a:p>
                  </a:txBody>
                  <a:tcPr anchor="ctr"/>
                </a:tc>
                <a:tc>
                  <a:txBody>
                    <a:bodyPr/>
                    <a:lstStyle/>
                    <a:p>
                      <a:pPr algn="ctr"/>
                      <a:r>
                        <a:rPr lang="en-US" sz="1500" dirty="0" smtClean="0">
                          <a:solidFill>
                            <a:schemeClr val="tx1"/>
                          </a:solidFill>
                        </a:rPr>
                        <a:t>3.63</a:t>
                      </a:r>
                      <a:endParaRPr lang="en-US" sz="1500" dirty="0">
                        <a:solidFill>
                          <a:schemeClr val="tx1"/>
                        </a:solidFill>
                      </a:endParaRPr>
                    </a:p>
                  </a:txBody>
                  <a:tcPr anchor="ctr"/>
                </a:tc>
                <a:tc>
                  <a:txBody>
                    <a:bodyPr/>
                    <a:lstStyle/>
                    <a:p>
                      <a:pPr algn="ctr"/>
                      <a:r>
                        <a:rPr lang="en-US" sz="1500" dirty="0" smtClean="0">
                          <a:solidFill>
                            <a:schemeClr val="tx1"/>
                          </a:solidFill>
                        </a:rPr>
                        <a:t>3.46</a:t>
                      </a:r>
                      <a:endParaRPr lang="en-US" sz="1500" dirty="0">
                        <a:solidFill>
                          <a:schemeClr val="tx1"/>
                        </a:solidFill>
                      </a:endParaRPr>
                    </a:p>
                  </a:txBody>
                  <a:tcPr anchor="ctr"/>
                </a:tc>
              </a:tr>
              <a:tr h="326313">
                <a:tc>
                  <a:txBody>
                    <a:bodyPr/>
                    <a:lstStyle/>
                    <a:p>
                      <a:pPr algn="l" fontAlgn="ctr"/>
                      <a:r>
                        <a:rPr lang="en-US" sz="1500" b="0" i="0" u="none" strike="noStrike" dirty="0">
                          <a:solidFill>
                            <a:schemeClr val="tx1"/>
                          </a:solidFill>
                          <a:effectLst/>
                          <a:latin typeface="Calibri"/>
                          <a:cs typeface="Calibri"/>
                        </a:rPr>
                        <a:t>  </a:t>
                      </a:r>
                      <a:r>
                        <a:rPr lang="en-US" sz="1500" b="0" i="0" u="none" strike="noStrike" dirty="0" smtClean="0">
                          <a:solidFill>
                            <a:schemeClr val="tx1"/>
                          </a:solidFill>
                          <a:effectLst/>
                          <a:latin typeface="Calibri"/>
                          <a:cs typeface="Calibri"/>
                        </a:rPr>
                        <a:t>Physiology</a:t>
                      </a:r>
                      <a:r>
                        <a:rPr lang="en-US" sz="1500" b="0" i="0" u="none" strike="noStrike" dirty="0">
                          <a:solidFill>
                            <a:schemeClr val="tx1"/>
                          </a:solidFill>
                          <a:effectLst/>
                          <a:latin typeface="Calibri"/>
                          <a:cs typeface="Calibri"/>
                        </a:rPr>
                        <a:t>-Respiration  </a:t>
                      </a:r>
                    </a:p>
                  </a:txBody>
                  <a:tcPr marL="12700" marR="12700" marT="12700" marB="0" anchor="ctr"/>
                </a:tc>
                <a:tc>
                  <a:txBody>
                    <a:bodyPr/>
                    <a:lstStyle/>
                    <a:p>
                      <a:pPr algn="ctr"/>
                      <a:r>
                        <a:rPr lang="en-US" sz="1500" dirty="0" smtClean="0">
                          <a:solidFill>
                            <a:schemeClr val="tx1"/>
                          </a:solidFill>
                        </a:rPr>
                        <a:t>3.34</a:t>
                      </a:r>
                      <a:endParaRPr lang="en-US" sz="1500" dirty="0">
                        <a:solidFill>
                          <a:schemeClr val="tx1"/>
                        </a:solidFill>
                      </a:endParaRPr>
                    </a:p>
                  </a:txBody>
                  <a:tcPr anchor="ctr"/>
                </a:tc>
                <a:tc>
                  <a:txBody>
                    <a:bodyPr/>
                    <a:lstStyle/>
                    <a:p>
                      <a:pPr algn="ctr"/>
                      <a:r>
                        <a:rPr lang="en-US" sz="1500" dirty="0" smtClean="0">
                          <a:solidFill>
                            <a:schemeClr val="tx1"/>
                          </a:solidFill>
                        </a:rPr>
                        <a:t>3.41</a:t>
                      </a:r>
                      <a:endParaRPr lang="en-US" sz="1500" dirty="0">
                        <a:solidFill>
                          <a:schemeClr val="tx1"/>
                        </a:solidFill>
                      </a:endParaRPr>
                    </a:p>
                  </a:txBody>
                  <a:tcPr anchor="ctr"/>
                </a:tc>
                <a:tc>
                  <a:txBody>
                    <a:bodyPr/>
                    <a:lstStyle/>
                    <a:p>
                      <a:pPr algn="ctr"/>
                      <a:r>
                        <a:rPr lang="en-US" sz="1500" dirty="0" smtClean="0">
                          <a:solidFill>
                            <a:schemeClr val="tx1"/>
                          </a:solidFill>
                        </a:rPr>
                        <a:t>3.80</a:t>
                      </a:r>
                      <a:endParaRPr lang="en-US" sz="1500" dirty="0">
                        <a:solidFill>
                          <a:schemeClr val="tx1"/>
                        </a:solidFill>
                      </a:endParaRPr>
                    </a:p>
                  </a:txBody>
                  <a:tcPr anchor="ctr"/>
                </a:tc>
              </a:tr>
            </a:tbl>
          </a:graphicData>
        </a:graphic>
      </p:graphicFrame>
      <p:sp>
        <p:nvSpPr>
          <p:cNvPr id="6" name="Text Placeholder 2"/>
          <p:cNvSpPr txBox="1">
            <a:spLocks/>
          </p:cNvSpPr>
          <p:nvPr/>
        </p:nvSpPr>
        <p:spPr bwMode="auto">
          <a:xfrm>
            <a:off x="760961" y="6512808"/>
            <a:ext cx="5603031" cy="3640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2800" kern="1200">
                <a:solidFill>
                  <a:schemeClr val="tx1"/>
                </a:solidFill>
                <a:latin typeface="Calibri"/>
                <a:ea typeface="Garamond" pitchFamily="18" charset="0"/>
                <a:cs typeface="Garamond"/>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Calibri"/>
                <a:ea typeface="Garamond" pitchFamily="18" charset="0"/>
                <a:cs typeface="Garamond"/>
              </a:defRPr>
            </a:lvl2pPr>
            <a:lvl3pPr marL="11430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3pPr>
            <a:lvl4pPr marL="16002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4pPr>
            <a:lvl5pPr marL="20574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i="1" dirty="0" smtClean="0"/>
              <a:t>scale [1=poor; 2=fair; 3=good; 4=very good; 5=excellent]</a:t>
            </a:r>
          </a:p>
          <a:p>
            <a:pPr marL="0" indent="0">
              <a:buNone/>
            </a:pPr>
            <a:endParaRPr lang="en-US" sz="800" i="1" dirty="0" smtClean="0"/>
          </a:p>
          <a:p>
            <a:pPr marL="0" indent="0">
              <a:buNone/>
            </a:pPr>
            <a:endParaRPr lang="en-US" sz="1000" dirty="0" smtClean="0"/>
          </a:p>
        </p:txBody>
      </p:sp>
      <p:sp>
        <p:nvSpPr>
          <p:cNvPr id="10" name="Title 9"/>
          <p:cNvSpPr>
            <a:spLocks noGrp="1"/>
          </p:cNvSpPr>
          <p:nvPr>
            <p:ph type="title"/>
          </p:nvPr>
        </p:nvSpPr>
        <p:spPr/>
        <p:txBody>
          <a:bodyPr/>
          <a:lstStyle/>
          <a:p>
            <a:r>
              <a:rPr lang="en-US" dirty="0"/>
              <a:t>Measures of Quality – Course </a:t>
            </a:r>
            <a:r>
              <a:rPr lang="en-US" dirty="0" smtClean="0"/>
              <a:t>Evaluation</a:t>
            </a:r>
            <a:endParaRPr lang="en-US" dirty="0"/>
          </a:p>
        </p:txBody>
      </p:sp>
      <p:sp>
        <p:nvSpPr>
          <p:cNvPr id="5" name="Title 1"/>
          <p:cNvSpPr txBox="1">
            <a:spLocks/>
          </p:cNvSpPr>
          <p:nvPr/>
        </p:nvSpPr>
        <p:spPr bwMode="auto">
          <a:xfrm>
            <a:off x="0" y="0"/>
            <a:ext cx="9144000" cy="889000"/>
          </a:xfrm>
          <a:prstGeom prst="rect">
            <a:avLst/>
          </a:prstGeom>
          <a:solidFill>
            <a:schemeClr val="tx2"/>
          </a:solidFill>
          <a:ln>
            <a:noFill/>
          </a:ln>
          <a:extLst/>
        </p:spPr>
        <p:txBody>
          <a:bodyPr vert="horz" wrap="square" lIns="91440" tIns="45720" rIns="91440" bIns="45720" numCol="1" anchor="ctr" anchorCtr="0" compatLnSpc="1">
            <a:prstTxWarp prst="textNoShape">
              <a:avLst/>
            </a:prstTxWarp>
          </a:bodyPr>
          <a:lstStyle>
            <a:lvl1pPr algn="ctr" defTabSz="457200" rtl="0" eaLnBrk="1" fontAlgn="base" hangingPunct="1">
              <a:spcBef>
                <a:spcPct val="0"/>
              </a:spcBef>
              <a:spcAft>
                <a:spcPct val="0"/>
              </a:spcAft>
              <a:defRPr sz="4400" kern="1200">
                <a:solidFill>
                  <a:schemeClr val="bg1"/>
                </a:solidFill>
                <a:latin typeface="Calibri"/>
                <a:ea typeface="Garamond" pitchFamily="18" charset="0"/>
                <a:cs typeface="Garamond" pitchFamily="18" charset="0"/>
              </a:defRPr>
            </a:lvl1pPr>
            <a:lvl2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2pPr>
            <a:lvl3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3pPr>
            <a:lvl4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4pPr>
            <a:lvl5pPr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5pPr>
            <a:lvl6pPr marL="4572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6pPr>
            <a:lvl7pPr marL="9144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7pPr>
            <a:lvl8pPr marL="13716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8pPr>
            <a:lvl9pPr marL="1828800" algn="l" defTabSz="457200" rtl="0" eaLnBrk="1" fontAlgn="base" hangingPunct="1">
              <a:spcBef>
                <a:spcPct val="0"/>
              </a:spcBef>
              <a:spcAft>
                <a:spcPct val="0"/>
              </a:spcAft>
              <a:defRPr sz="4400">
                <a:solidFill>
                  <a:srgbClr val="FFFFFF"/>
                </a:solidFill>
                <a:latin typeface="Garamond" pitchFamily="18" charset="0"/>
                <a:ea typeface="Garamond" pitchFamily="18" charset="0"/>
                <a:cs typeface="Garamond" pitchFamily="18" charset="0"/>
              </a:defRPr>
            </a:lvl9pPr>
          </a:lstStyle>
          <a:p>
            <a:r>
              <a:rPr lang="en-US" sz="4200" dirty="0" smtClean="0"/>
              <a:t>Measures of Quality – Course Evaluation</a:t>
            </a:r>
            <a:endParaRPr lang="en-US" sz="4200" dirty="0"/>
          </a:p>
        </p:txBody>
      </p:sp>
    </p:spTree>
    <p:extLst>
      <p:ext uri="{BB962C8B-B14F-4D97-AF65-F5344CB8AC3E}">
        <p14:creationId xmlns:p14="http://schemas.microsoft.com/office/powerpoint/2010/main" val="13973695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2"/>
          <p:cNvSpPr txBox="1">
            <a:spLocks/>
          </p:cNvSpPr>
          <p:nvPr/>
        </p:nvSpPr>
        <p:spPr bwMode="auto">
          <a:xfrm>
            <a:off x="355601" y="1049869"/>
            <a:ext cx="8686801" cy="7281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2800" kern="1200">
                <a:solidFill>
                  <a:schemeClr val="tx1"/>
                </a:solidFill>
                <a:latin typeface="Calibri"/>
                <a:ea typeface="Garamond" pitchFamily="18" charset="0"/>
                <a:cs typeface="Garamond"/>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Calibri"/>
                <a:ea typeface="Garamond" pitchFamily="18" charset="0"/>
                <a:cs typeface="Garamond"/>
              </a:defRPr>
            </a:lvl2pPr>
            <a:lvl3pPr marL="11430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3pPr>
            <a:lvl4pPr marL="16002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4pPr>
            <a:lvl5pPr marL="20574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r>
              <a:rPr lang="en-US" i="1" dirty="0" smtClean="0">
                <a:solidFill>
                  <a:prstClr val="black"/>
                </a:solidFill>
              </a:rPr>
              <a:t>scale [1=poor; 2=fair; 3=good; 4=very good; 5=excellent]</a:t>
            </a:r>
          </a:p>
          <a:p>
            <a:pPr marL="0" indent="0">
              <a:buFont typeface="Arial" charset="0"/>
              <a:buNone/>
            </a:pPr>
            <a:endParaRPr lang="en-US" sz="800" i="1" dirty="0" smtClean="0">
              <a:solidFill>
                <a:prstClr val="black"/>
              </a:solidFill>
            </a:endParaRPr>
          </a:p>
          <a:p>
            <a:pPr marL="0" indent="0">
              <a:buFont typeface="Arial" charset="0"/>
              <a:buNone/>
            </a:pPr>
            <a:endParaRPr lang="en-US" sz="1000" dirty="0" smtClean="0">
              <a:solidFill>
                <a:prstClr val="black"/>
              </a:solidFill>
            </a:endParaRPr>
          </a:p>
        </p:txBody>
      </p:sp>
      <p:sp>
        <p:nvSpPr>
          <p:cNvPr id="2" name="Title 1"/>
          <p:cNvSpPr>
            <a:spLocks noGrp="1"/>
          </p:cNvSpPr>
          <p:nvPr>
            <p:ph type="title"/>
          </p:nvPr>
        </p:nvSpPr>
        <p:spPr/>
        <p:txBody>
          <a:bodyPr/>
          <a:lstStyle/>
          <a:p>
            <a:pPr algn="ctr"/>
            <a:r>
              <a:rPr lang="en-US" dirty="0" smtClean="0">
                <a:solidFill>
                  <a:schemeClr val="bg1"/>
                </a:solidFill>
              </a:rPr>
              <a:t>Measures of Quality – Course Evaluation</a:t>
            </a:r>
            <a:endParaRPr lang="en-US"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1940877"/>
              </p:ext>
            </p:extLst>
          </p:nvPr>
        </p:nvGraphicFramePr>
        <p:xfrm>
          <a:off x="355601" y="1811870"/>
          <a:ext cx="8444752" cy="3963152"/>
        </p:xfrm>
        <a:graphic>
          <a:graphicData uri="http://schemas.openxmlformats.org/drawingml/2006/table">
            <a:tbl>
              <a:tblPr firstRow="1" bandRow="1">
                <a:tableStyleId>{5C22544A-7EE6-4342-B048-85BDC9FD1C3A}</a:tableStyleId>
              </a:tblPr>
              <a:tblGrid>
                <a:gridCol w="4066987"/>
                <a:gridCol w="1459255"/>
                <a:gridCol w="1459255"/>
                <a:gridCol w="1459255"/>
              </a:tblGrid>
              <a:tr h="865481">
                <a:tc>
                  <a:txBody>
                    <a:bodyPr/>
                    <a:lstStyle/>
                    <a:p>
                      <a:endParaRPr lang="en-US" dirty="0"/>
                    </a:p>
                  </a:txBody>
                  <a:tcP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aseline="0" dirty="0" smtClean="0">
                          <a:solidFill>
                            <a:schemeClr val="bg1"/>
                          </a:solidFill>
                        </a:rPr>
                        <a:t>PATH 121</a:t>
                      </a:r>
                    </a:p>
                    <a:p>
                      <a:pPr algn="ctr"/>
                      <a:r>
                        <a:rPr lang="en-US" sz="1600" dirty="0" smtClean="0"/>
                        <a:t>AY</a:t>
                      </a:r>
                      <a:r>
                        <a:rPr lang="en-US" sz="1600" baseline="0" dirty="0" smtClean="0"/>
                        <a:t> 14-15 </a:t>
                      </a:r>
                      <a:r>
                        <a:rPr lang="en-US" sz="1600" dirty="0" smtClean="0"/>
                        <a:t>(</a:t>
                      </a:r>
                      <a:r>
                        <a:rPr lang="en-US" sz="1600" dirty="0" smtClean="0">
                          <a:solidFill>
                            <a:schemeClr val="bg1"/>
                          </a:solidFill>
                        </a:rPr>
                        <a:t>91.2%)*</a:t>
                      </a:r>
                      <a:endParaRPr lang="en-US" sz="1600" b="0" dirty="0">
                        <a:solidFill>
                          <a:schemeClr val="bg1"/>
                        </a:solidFill>
                      </a:endParaRPr>
                    </a:p>
                  </a:txBody>
                  <a:tcPr anchor="ctr">
                    <a:lnR w="12700" cap="flat" cmpd="sng" algn="ctr">
                      <a:solidFill>
                        <a:prstClr val="white"/>
                      </a:solidFill>
                      <a:prstDash val="solid"/>
                      <a:round/>
                      <a:headEnd type="none" w="med" len="med"/>
                      <a:tailEnd type="none" w="med" len="med"/>
                    </a:lnR>
                    <a:solidFill>
                      <a:schemeClr val="accent1">
                        <a:lumMod val="90000"/>
                        <a:lumOff val="1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aseline="0" dirty="0" smtClean="0">
                          <a:solidFill>
                            <a:schemeClr val="bg1"/>
                          </a:solidFill>
                        </a:rPr>
                        <a:t>PATH 121</a:t>
                      </a:r>
                    </a:p>
                    <a:p>
                      <a:pPr marL="0" marR="0" indent="0" algn="ctr" defTabSz="457200" rtl="0" eaLnBrk="1" fontAlgn="auto" latinLnBrk="0" hangingPunct="1">
                        <a:lnSpc>
                          <a:spcPct val="100000"/>
                        </a:lnSpc>
                        <a:spcBef>
                          <a:spcPts val="0"/>
                        </a:spcBef>
                        <a:spcAft>
                          <a:spcPts val="0"/>
                        </a:spcAft>
                        <a:buClrTx/>
                        <a:buSzTx/>
                        <a:buFontTx/>
                        <a:buNone/>
                        <a:tabLst/>
                        <a:defRPr/>
                      </a:pPr>
                      <a:r>
                        <a:rPr lang="en-US" sz="1600" baseline="0" dirty="0" smtClean="0"/>
                        <a:t>AY 15-16 (87.2</a:t>
                      </a:r>
                      <a:r>
                        <a:rPr lang="en-US" sz="1600" baseline="0" dirty="0" smtClean="0">
                          <a:solidFill>
                            <a:schemeClr val="bg1"/>
                          </a:solidFill>
                        </a:rPr>
                        <a:t>%</a:t>
                      </a:r>
                      <a:r>
                        <a:rPr lang="en-US" sz="1600" baseline="0" dirty="0" smtClean="0"/>
                        <a:t>)*</a:t>
                      </a:r>
                      <a:endParaRPr lang="en-US" sz="1600" b="0" dirty="0">
                        <a:solidFill>
                          <a:srgbClr val="000000"/>
                        </a:solidFill>
                      </a:endParaRPr>
                    </a:p>
                  </a:txBody>
                  <a:tcPr anchor="ctr">
                    <a:lnL w="12700" cap="flat" cmpd="sng" algn="ctr">
                      <a:solidFill>
                        <a:prstClr val="white"/>
                      </a:solidFill>
                      <a:prstDash val="solid"/>
                      <a:round/>
                      <a:headEnd type="none" w="med" len="med"/>
                      <a:tailEnd type="none" w="med" len="med"/>
                    </a:lnL>
                    <a:solidFill>
                      <a:schemeClr val="accent1">
                        <a:lumMod val="90000"/>
                        <a:lumOff val="1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aseline="0" dirty="0" smtClean="0">
                          <a:solidFill>
                            <a:schemeClr val="bg1"/>
                          </a:solidFill>
                        </a:rPr>
                        <a:t>PATH 121</a:t>
                      </a:r>
                    </a:p>
                    <a:p>
                      <a:pPr algn="ctr"/>
                      <a:r>
                        <a:rPr lang="en-US" sz="1600" dirty="0" smtClean="0"/>
                        <a:t>AY 16-17 (80</a:t>
                      </a:r>
                      <a:r>
                        <a:rPr lang="en-US" sz="1600" dirty="0" smtClean="0">
                          <a:solidFill>
                            <a:schemeClr val="bg1"/>
                          </a:solidFill>
                        </a:rPr>
                        <a:t>%</a:t>
                      </a:r>
                      <a:r>
                        <a:rPr lang="en-US" sz="1600" dirty="0" smtClean="0"/>
                        <a:t>)*</a:t>
                      </a:r>
                      <a:endParaRPr lang="en-US" sz="1600" b="0" dirty="0">
                        <a:solidFill>
                          <a:srgbClr val="000000"/>
                        </a:solidFill>
                      </a:endParaRPr>
                    </a:p>
                  </a:txBody>
                  <a:tcPr anchor="ctr">
                    <a:solidFill>
                      <a:schemeClr val="accent1">
                        <a:lumMod val="90000"/>
                        <a:lumOff val="10000"/>
                      </a:schemeClr>
                    </a:solidFill>
                  </a:tcPr>
                </a:tc>
              </a:tr>
              <a:tr h="605837">
                <a:tc>
                  <a:txBody>
                    <a:bodyPr/>
                    <a:lstStyle/>
                    <a:p>
                      <a:r>
                        <a:rPr lang="en-US" dirty="0" smtClean="0"/>
                        <a:t>Overall satisfaction of course</a:t>
                      </a:r>
                      <a:endParaRPr lang="en-US" dirty="0"/>
                    </a:p>
                  </a:txBody>
                  <a:tcPr anchor="ctr"/>
                </a:tc>
                <a:tc>
                  <a:txBody>
                    <a:bodyPr/>
                    <a:lstStyle/>
                    <a:p>
                      <a:pPr algn="ctr"/>
                      <a:r>
                        <a:rPr lang="en-US" dirty="0" smtClean="0"/>
                        <a:t>3.22</a:t>
                      </a:r>
                      <a:endParaRPr lang="en-US" dirty="0"/>
                    </a:p>
                  </a:txBody>
                  <a:tcPr anchor="ctr">
                    <a:lnR w="12700" cap="flat" cmpd="sng" algn="ctr">
                      <a:solidFill>
                        <a:prstClr val="white"/>
                      </a:solidFill>
                      <a:prstDash val="solid"/>
                      <a:round/>
                      <a:headEnd type="none" w="med" len="med"/>
                      <a:tailEnd type="none" w="med" len="med"/>
                    </a:lnR>
                  </a:tcPr>
                </a:tc>
                <a:tc>
                  <a:txBody>
                    <a:bodyPr/>
                    <a:lstStyle/>
                    <a:p>
                      <a:pPr algn="ctr"/>
                      <a:r>
                        <a:rPr lang="en-US" dirty="0" smtClean="0"/>
                        <a:t>3.06</a:t>
                      </a:r>
                      <a:endParaRPr lang="en-US" dirty="0"/>
                    </a:p>
                  </a:txBody>
                  <a:tcPr anchor="ctr">
                    <a:lnL w="12700" cap="flat" cmpd="sng" algn="ctr">
                      <a:solidFill>
                        <a:prstClr val="white"/>
                      </a:solidFill>
                      <a:prstDash val="solid"/>
                      <a:round/>
                      <a:headEnd type="none" w="med" len="med"/>
                      <a:tailEnd type="none" w="med" len="med"/>
                    </a:lnL>
                  </a:tcPr>
                </a:tc>
                <a:tc>
                  <a:txBody>
                    <a:bodyPr/>
                    <a:lstStyle/>
                    <a:p>
                      <a:pPr algn="ctr"/>
                      <a:r>
                        <a:rPr lang="en-US" dirty="0" smtClean="0"/>
                        <a:t>2.61</a:t>
                      </a:r>
                      <a:endParaRPr lang="en-US" dirty="0"/>
                    </a:p>
                  </a:txBody>
                  <a:tcPr anchor="ctr"/>
                </a:tc>
              </a:tr>
              <a:tr h="605837">
                <a:tc>
                  <a:txBody>
                    <a:bodyPr/>
                    <a:lstStyle/>
                    <a:p>
                      <a:r>
                        <a:rPr lang="en-US" dirty="0" smtClean="0"/>
                        <a:t>Clarity</a:t>
                      </a:r>
                      <a:r>
                        <a:rPr lang="en-US" baseline="0" dirty="0" smtClean="0"/>
                        <a:t> of learning objectives</a:t>
                      </a:r>
                      <a:endParaRPr lang="en-US" dirty="0"/>
                    </a:p>
                  </a:txBody>
                  <a:tcPr anchor="ctr"/>
                </a:tc>
                <a:tc>
                  <a:txBody>
                    <a:bodyPr/>
                    <a:lstStyle/>
                    <a:p>
                      <a:pPr algn="ctr"/>
                      <a:r>
                        <a:rPr lang="en-US" dirty="0" smtClean="0"/>
                        <a:t>3.21</a:t>
                      </a:r>
                      <a:endParaRPr lang="en-US" dirty="0"/>
                    </a:p>
                  </a:txBody>
                  <a:tcPr anchor="ctr">
                    <a:lnR w="12700" cap="flat" cmpd="sng" algn="ctr">
                      <a:solidFill>
                        <a:prstClr val="white"/>
                      </a:solidFill>
                      <a:prstDash val="solid"/>
                      <a:round/>
                      <a:headEnd type="none" w="med" len="med"/>
                      <a:tailEnd type="none" w="med" len="med"/>
                    </a:lnR>
                  </a:tcPr>
                </a:tc>
                <a:tc>
                  <a:txBody>
                    <a:bodyPr/>
                    <a:lstStyle/>
                    <a:p>
                      <a:pPr algn="ctr"/>
                      <a:r>
                        <a:rPr lang="en-US" dirty="0" smtClean="0"/>
                        <a:t>3.10</a:t>
                      </a:r>
                      <a:endParaRPr lang="en-US" dirty="0"/>
                    </a:p>
                  </a:txBody>
                  <a:tcPr anchor="ctr">
                    <a:lnL w="12700" cap="flat" cmpd="sng" algn="ctr">
                      <a:solidFill>
                        <a:prstClr val="white"/>
                      </a:solidFill>
                      <a:prstDash val="solid"/>
                      <a:round/>
                      <a:headEnd type="none" w="med" len="med"/>
                      <a:tailEnd type="none" w="med" len="med"/>
                    </a:lnL>
                  </a:tcPr>
                </a:tc>
                <a:tc>
                  <a:txBody>
                    <a:bodyPr/>
                    <a:lstStyle/>
                    <a:p>
                      <a:pPr algn="ctr"/>
                      <a:r>
                        <a:rPr lang="en-US" dirty="0" smtClean="0"/>
                        <a:t>2.58</a:t>
                      </a:r>
                      <a:endParaRPr lang="en-US" dirty="0"/>
                    </a:p>
                  </a:txBody>
                  <a:tcPr anchor="ctr"/>
                </a:tc>
              </a:tr>
              <a:tr h="605837">
                <a:tc>
                  <a:txBody>
                    <a:bodyPr/>
                    <a:lstStyle/>
                    <a:p>
                      <a:r>
                        <a:rPr lang="en-US" dirty="0" smtClean="0"/>
                        <a:t>Organizatio</a:t>
                      </a:r>
                      <a:r>
                        <a:rPr lang="en-US" baseline="0" dirty="0" smtClean="0"/>
                        <a:t>n of the course</a:t>
                      </a:r>
                      <a:endParaRPr lang="en-US"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3.18</a:t>
                      </a:r>
                    </a:p>
                  </a:txBody>
                  <a:tcPr anchor="ctr">
                    <a:lnR w="12700" cap="flat" cmpd="sng" algn="ctr">
                      <a:solidFill>
                        <a:prstClr val="white"/>
                      </a:solidFill>
                      <a:prstDash val="solid"/>
                      <a:round/>
                      <a:headEnd type="none" w="med" len="med"/>
                      <a:tailEnd type="none" w="med" len="med"/>
                    </a:ln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2.89</a:t>
                      </a:r>
                    </a:p>
                  </a:txBody>
                  <a:tcPr anchor="ctr">
                    <a:lnL w="12700" cap="flat" cmpd="sng" algn="ctr">
                      <a:solidFill>
                        <a:prstClr val="white"/>
                      </a:solidFill>
                      <a:prstDash val="solid"/>
                      <a:round/>
                      <a:headEnd type="none" w="med" len="med"/>
                      <a:tailEnd type="none" w="med" len="med"/>
                    </a:lnL>
                  </a:tcPr>
                </a:tc>
                <a:tc>
                  <a:txBody>
                    <a:bodyPr/>
                    <a:lstStyle/>
                    <a:p>
                      <a:pPr algn="ctr"/>
                      <a:r>
                        <a:rPr lang="en-US" dirty="0" smtClean="0"/>
                        <a:t>2.15</a:t>
                      </a:r>
                      <a:endParaRPr lang="en-US" dirty="0"/>
                    </a:p>
                  </a:txBody>
                  <a:tcPr anchor="ctr"/>
                </a:tc>
              </a:tr>
              <a:tr h="605837">
                <a:tc>
                  <a:txBody>
                    <a:bodyPr/>
                    <a:lstStyle/>
                    <a:p>
                      <a:r>
                        <a:rPr lang="en-US" dirty="0" smtClean="0"/>
                        <a:t>How well the course introduced</a:t>
                      </a:r>
                      <a:r>
                        <a:rPr lang="en-US" baseline="0" dirty="0" smtClean="0"/>
                        <a:t> me to this discipline</a:t>
                      </a:r>
                      <a:endParaRPr lang="en-US" dirty="0"/>
                    </a:p>
                  </a:txBody>
                  <a:tcPr anchor="ctr"/>
                </a:tc>
                <a:tc>
                  <a:txBody>
                    <a:bodyPr/>
                    <a:lstStyle/>
                    <a:p>
                      <a:pPr algn="ctr"/>
                      <a:r>
                        <a:rPr lang="en-US" dirty="0" smtClean="0"/>
                        <a:t>3.46</a:t>
                      </a:r>
                      <a:endParaRPr lang="en-US" dirty="0"/>
                    </a:p>
                  </a:txBody>
                  <a:tcPr anchor="ctr">
                    <a:lnR w="12700" cap="flat" cmpd="sng" algn="ctr">
                      <a:solidFill>
                        <a:prstClr val="white"/>
                      </a:solidFill>
                      <a:prstDash val="solid"/>
                      <a:round/>
                      <a:headEnd type="none" w="med" len="med"/>
                      <a:tailEnd type="none" w="med" len="med"/>
                    </a:ln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3.38</a:t>
                      </a:r>
                    </a:p>
                  </a:txBody>
                  <a:tcPr anchor="ctr">
                    <a:lnL w="12700" cap="flat" cmpd="sng" algn="ctr">
                      <a:solidFill>
                        <a:prstClr val="white"/>
                      </a:solidFill>
                      <a:prstDash val="solid"/>
                      <a:round/>
                      <a:headEnd type="none" w="med" len="med"/>
                      <a:tailEnd type="none" w="med" len="med"/>
                    </a:lnL>
                  </a:tcPr>
                </a:tc>
                <a:tc>
                  <a:txBody>
                    <a:bodyPr/>
                    <a:lstStyle/>
                    <a:p>
                      <a:pPr algn="ctr"/>
                      <a:r>
                        <a:rPr lang="en-US" dirty="0" smtClean="0"/>
                        <a:t>3.10</a:t>
                      </a:r>
                      <a:endParaRPr lang="en-US" dirty="0"/>
                    </a:p>
                  </a:txBody>
                  <a:tcPr anchor="ctr"/>
                </a:tc>
              </a:tr>
              <a:tr h="605837">
                <a:tc>
                  <a:txBody>
                    <a:bodyPr/>
                    <a:lstStyle/>
                    <a:p>
                      <a:r>
                        <a:rPr lang="en-US" dirty="0" smtClean="0"/>
                        <a:t>Congruence</a:t>
                      </a:r>
                      <a:r>
                        <a:rPr lang="en-US" baseline="0" dirty="0" smtClean="0"/>
                        <a:t> of assessment questions to material emphasized in course</a:t>
                      </a:r>
                      <a:endParaRPr lang="en-US" dirty="0"/>
                    </a:p>
                  </a:txBody>
                  <a:tcPr anchor="ctr"/>
                </a:tc>
                <a:tc>
                  <a:txBody>
                    <a:bodyPr/>
                    <a:lstStyle/>
                    <a:p>
                      <a:pPr algn="ctr"/>
                      <a:r>
                        <a:rPr lang="en-US" dirty="0" smtClean="0"/>
                        <a:t>3.04</a:t>
                      </a:r>
                      <a:endParaRPr lang="en-US" dirty="0"/>
                    </a:p>
                  </a:txBody>
                  <a:tcPr anchor="ctr">
                    <a:lnR w="12700" cap="flat" cmpd="sng" algn="ctr">
                      <a:solidFill>
                        <a:prstClr val="white"/>
                      </a:solidFill>
                      <a:prstDash val="solid"/>
                      <a:round/>
                      <a:headEnd type="none" w="med" len="med"/>
                      <a:tailEnd type="none" w="med" len="med"/>
                    </a:lnR>
                  </a:tcPr>
                </a:tc>
                <a:tc>
                  <a:txBody>
                    <a:bodyPr/>
                    <a:lstStyle/>
                    <a:p>
                      <a:pPr algn="ctr"/>
                      <a:r>
                        <a:rPr lang="en-US" dirty="0" smtClean="0"/>
                        <a:t>2.97</a:t>
                      </a:r>
                      <a:endParaRPr lang="en-US" dirty="0"/>
                    </a:p>
                  </a:txBody>
                  <a:tcPr anchor="ctr">
                    <a:lnL w="12700" cap="flat" cmpd="sng" algn="ctr">
                      <a:solidFill>
                        <a:prstClr val="white"/>
                      </a:solidFill>
                      <a:prstDash val="solid"/>
                      <a:round/>
                      <a:headEnd type="none" w="med" len="med"/>
                      <a:tailEnd type="none" w="med" len="med"/>
                    </a:lnL>
                  </a:tcPr>
                </a:tc>
                <a:tc>
                  <a:txBody>
                    <a:bodyPr/>
                    <a:lstStyle/>
                    <a:p>
                      <a:pPr algn="ctr"/>
                      <a:r>
                        <a:rPr lang="en-US" dirty="0" smtClean="0"/>
                        <a:t>2.34</a:t>
                      </a:r>
                      <a:endParaRPr lang="en-US" dirty="0"/>
                    </a:p>
                  </a:txBody>
                  <a:tcPr anchor="ctr"/>
                </a:tc>
              </a:tr>
            </a:tbl>
          </a:graphicData>
        </a:graphic>
      </p:graphicFrame>
      <p:sp>
        <p:nvSpPr>
          <p:cNvPr id="10" name="TextBox 9"/>
          <p:cNvSpPr txBox="1"/>
          <p:nvPr/>
        </p:nvSpPr>
        <p:spPr>
          <a:xfrm>
            <a:off x="321738" y="5892806"/>
            <a:ext cx="4734953" cy="369332"/>
          </a:xfrm>
          <a:prstGeom prst="rect">
            <a:avLst/>
          </a:prstGeom>
          <a:noFill/>
        </p:spPr>
        <p:txBody>
          <a:bodyPr wrap="none" rtlCol="0">
            <a:spAutoFit/>
          </a:bodyPr>
          <a:lstStyle/>
          <a:p>
            <a:pPr defTabSz="914400"/>
            <a:r>
              <a:rPr lang="en-US" dirty="0">
                <a:solidFill>
                  <a:prstClr val="black"/>
                </a:solidFill>
                <a:latin typeface="Calibri"/>
              </a:rPr>
              <a:t>*</a:t>
            </a:r>
            <a:r>
              <a:rPr lang="en-US" i="1" dirty="0">
                <a:solidFill>
                  <a:prstClr val="black"/>
                </a:solidFill>
                <a:latin typeface="Calibri"/>
              </a:rPr>
              <a:t>student participation rate on course evaluation</a:t>
            </a:r>
          </a:p>
        </p:txBody>
      </p:sp>
    </p:spTree>
    <p:extLst>
      <p:ext uri="{BB962C8B-B14F-4D97-AF65-F5344CB8AC3E}">
        <p14:creationId xmlns:p14="http://schemas.microsoft.com/office/powerpoint/2010/main" val="20649711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pPr marL="0" indent="0">
              <a:buNone/>
            </a:pPr>
            <a:r>
              <a:rPr lang="en-US" dirty="0" smtClean="0"/>
              <a:t>Strengths:</a:t>
            </a:r>
          </a:p>
          <a:p>
            <a:pPr marL="0" indent="0">
              <a:buNone/>
            </a:pPr>
            <a:endParaRPr lang="en-US" sz="900" dirty="0" smtClean="0"/>
          </a:p>
          <a:p>
            <a:r>
              <a:rPr lang="en-US" sz="2200" dirty="0" smtClean="0"/>
              <a:t>Laboratories</a:t>
            </a:r>
          </a:p>
          <a:p>
            <a:pPr lvl="1"/>
            <a:r>
              <a:rPr lang="en-US" sz="1600" dirty="0">
                <a:solidFill>
                  <a:srgbClr val="00B050"/>
                </a:solidFill>
              </a:rPr>
              <a:t>“The laboratory exercises were very useful and I felt that I learned the most from these sessions. I appreciated the format of the prelab exercise, readiness test, and lab exercise. The faculty present in lab were very helpful and I learned a lot from discussing questions with them.”</a:t>
            </a:r>
          </a:p>
          <a:p>
            <a:pPr lvl="1"/>
            <a:r>
              <a:rPr lang="en-US" sz="1600" dirty="0">
                <a:solidFill>
                  <a:srgbClr val="00B050"/>
                </a:solidFill>
              </a:rPr>
              <a:t>“Lecture time should be reduced to give time for more interactive exercises like the laboratory. Those are the sessions where I learned the most from. Most lectures I ignored because they were too convoluted and instead used outside resources to learn the material.”</a:t>
            </a:r>
          </a:p>
          <a:p>
            <a:r>
              <a:rPr lang="en-US" sz="2200" dirty="0" smtClean="0"/>
              <a:t>Faculty</a:t>
            </a:r>
          </a:p>
          <a:p>
            <a:pPr lvl="1"/>
            <a:r>
              <a:rPr lang="en-US" sz="1600" dirty="0" smtClean="0">
                <a:solidFill>
                  <a:srgbClr val="00B050"/>
                </a:solidFill>
              </a:rPr>
              <a:t>“We've </a:t>
            </a:r>
            <a:r>
              <a:rPr lang="en-US" sz="1600" dirty="0">
                <a:solidFill>
                  <a:srgbClr val="00B050"/>
                </a:solidFill>
              </a:rPr>
              <a:t>had a total number 14 lecturers in this course, so it was eye-opening for me to learn what they did in their fields.”</a:t>
            </a:r>
          </a:p>
          <a:p>
            <a:pPr lvl="1"/>
            <a:r>
              <a:rPr lang="en-US" sz="1600" dirty="0" smtClean="0">
                <a:solidFill>
                  <a:srgbClr val="00B050"/>
                </a:solidFill>
              </a:rPr>
              <a:t>“</a:t>
            </a:r>
            <a:r>
              <a:rPr lang="en-US" sz="1600" dirty="0">
                <a:solidFill>
                  <a:srgbClr val="00B050"/>
                </a:solidFill>
              </a:rPr>
              <a:t>The review sessions with Dr. </a:t>
            </a:r>
            <a:r>
              <a:rPr lang="en-US" sz="1600" dirty="0" err="1">
                <a:solidFill>
                  <a:srgbClr val="00B050"/>
                </a:solidFill>
              </a:rPr>
              <a:t>Rendi</a:t>
            </a:r>
            <a:r>
              <a:rPr lang="en-US" sz="1600" dirty="0">
                <a:solidFill>
                  <a:srgbClr val="00B050"/>
                </a:solidFill>
              </a:rPr>
              <a:t> were incredibly helpful as an overview of the information that we were expected to know</a:t>
            </a:r>
            <a:r>
              <a:rPr lang="en-US" sz="1600" dirty="0" smtClean="0">
                <a:solidFill>
                  <a:srgbClr val="00B050"/>
                </a:solidFill>
              </a:rPr>
              <a:t>.”</a:t>
            </a:r>
            <a:endParaRPr lang="en-US" sz="1600" dirty="0">
              <a:solidFill>
                <a:srgbClr val="00B050"/>
              </a:solidFill>
            </a:endParaRPr>
          </a:p>
          <a:p>
            <a:pPr lvl="1"/>
            <a:r>
              <a:rPr lang="en-US" sz="1600" dirty="0" smtClean="0">
                <a:solidFill>
                  <a:srgbClr val="00B050"/>
                </a:solidFill>
              </a:rPr>
              <a:t>“I </a:t>
            </a:r>
            <a:r>
              <a:rPr lang="en-US" sz="1600" dirty="0">
                <a:solidFill>
                  <a:srgbClr val="00B050"/>
                </a:solidFill>
              </a:rPr>
              <a:t>thought the large group instructors were clearly passionate about the material they were teaching and were very </a:t>
            </a:r>
            <a:r>
              <a:rPr lang="en-US" sz="1600" dirty="0" smtClean="0">
                <a:solidFill>
                  <a:srgbClr val="00B050"/>
                </a:solidFill>
              </a:rPr>
              <a:t>engaging.”</a:t>
            </a:r>
            <a:endParaRPr lang="en-US" sz="1600" dirty="0" smtClean="0"/>
          </a:p>
          <a:p>
            <a:endParaRPr lang="en-US" sz="1600" dirty="0"/>
          </a:p>
          <a:p>
            <a:endParaRPr lang="en-US" sz="1600" dirty="0"/>
          </a:p>
          <a:p>
            <a:pPr marL="0" indent="0">
              <a:buNone/>
            </a:pPr>
            <a:endParaRPr lang="en-US" dirty="0"/>
          </a:p>
        </p:txBody>
      </p:sp>
      <p:sp>
        <p:nvSpPr>
          <p:cNvPr id="2" name="Title 1"/>
          <p:cNvSpPr>
            <a:spLocks noGrp="1"/>
          </p:cNvSpPr>
          <p:nvPr>
            <p:ph type="title"/>
          </p:nvPr>
        </p:nvSpPr>
        <p:spPr/>
        <p:txBody>
          <a:bodyPr/>
          <a:lstStyle/>
          <a:p>
            <a:pPr algn="ctr"/>
            <a:r>
              <a:rPr lang="en-US" sz="4000" dirty="0" smtClean="0">
                <a:solidFill>
                  <a:schemeClr val="bg1"/>
                </a:solidFill>
              </a:rPr>
              <a:t>Measures of Quality – Student Comments</a:t>
            </a:r>
            <a:endParaRPr lang="en-US" sz="4000" dirty="0">
              <a:solidFill>
                <a:schemeClr val="bg1"/>
              </a:solidFill>
            </a:endParaRPr>
          </a:p>
        </p:txBody>
      </p:sp>
    </p:spTree>
    <p:extLst>
      <p:ext uri="{BB962C8B-B14F-4D97-AF65-F5344CB8AC3E}">
        <p14:creationId xmlns:p14="http://schemas.microsoft.com/office/powerpoint/2010/main" val="11851465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pPr marL="0" indent="0">
              <a:buNone/>
            </a:pPr>
            <a:r>
              <a:rPr lang="en-US" dirty="0" smtClean="0"/>
              <a:t>Suggestions for Improvement:</a:t>
            </a:r>
          </a:p>
          <a:p>
            <a:pPr marL="0" indent="0">
              <a:buNone/>
            </a:pPr>
            <a:endParaRPr lang="en-US" sz="900" dirty="0" smtClean="0"/>
          </a:p>
          <a:p>
            <a:r>
              <a:rPr lang="en-US" sz="1600" dirty="0" smtClean="0"/>
              <a:t>Course organization</a:t>
            </a:r>
          </a:p>
          <a:p>
            <a:pPr lvl="1"/>
            <a:r>
              <a:rPr lang="en-US" sz="1200" dirty="0" smtClean="0">
                <a:solidFill>
                  <a:srgbClr val="00B050"/>
                </a:solidFill>
              </a:rPr>
              <a:t>“The </a:t>
            </a:r>
            <a:r>
              <a:rPr lang="en-US" sz="1200" dirty="0">
                <a:solidFill>
                  <a:srgbClr val="00B050"/>
                </a:solidFill>
              </a:rPr>
              <a:t>course seemed very disorganized, with no clear structure to how the information was presented or ordered</a:t>
            </a:r>
            <a:r>
              <a:rPr lang="en-US" sz="1200" dirty="0" smtClean="0">
                <a:solidFill>
                  <a:srgbClr val="00B050"/>
                </a:solidFill>
              </a:rPr>
              <a:t>.”</a:t>
            </a:r>
            <a:endParaRPr lang="en-US" sz="1200" dirty="0">
              <a:solidFill>
                <a:srgbClr val="00B050"/>
              </a:solidFill>
            </a:endParaRPr>
          </a:p>
          <a:p>
            <a:pPr lvl="1"/>
            <a:r>
              <a:rPr lang="en-US" sz="1200" dirty="0" smtClean="0">
                <a:solidFill>
                  <a:srgbClr val="00B050"/>
                </a:solidFill>
              </a:rPr>
              <a:t>“…The </a:t>
            </a:r>
            <a:r>
              <a:rPr lang="en-US" sz="1200" dirty="0">
                <a:solidFill>
                  <a:srgbClr val="00B050"/>
                </a:solidFill>
              </a:rPr>
              <a:t>learning objectives never matched the material in class. I never knew what to study for</a:t>
            </a:r>
            <a:r>
              <a:rPr lang="en-US" sz="1200" dirty="0" smtClean="0">
                <a:solidFill>
                  <a:srgbClr val="00B050"/>
                </a:solidFill>
              </a:rPr>
              <a:t>.”</a:t>
            </a:r>
          </a:p>
          <a:p>
            <a:pPr lvl="1"/>
            <a:r>
              <a:rPr lang="en-US" sz="1200" dirty="0" smtClean="0">
                <a:solidFill>
                  <a:srgbClr val="00B050"/>
                </a:solidFill>
              </a:rPr>
              <a:t>“I </a:t>
            </a:r>
            <a:r>
              <a:rPr lang="en-US" sz="1200" dirty="0">
                <a:solidFill>
                  <a:srgbClr val="00B050"/>
                </a:solidFill>
              </a:rPr>
              <a:t>felt that the course was poorly organized, and each lecture seemed totally separate instead of well integrated</a:t>
            </a:r>
            <a:r>
              <a:rPr lang="en-US" sz="1200" dirty="0" smtClean="0">
                <a:solidFill>
                  <a:srgbClr val="00B050"/>
                </a:solidFill>
              </a:rPr>
              <a:t>.”</a:t>
            </a:r>
          </a:p>
          <a:p>
            <a:r>
              <a:rPr lang="en-US" sz="1600" dirty="0" smtClean="0"/>
              <a:t>Material assessed did not match what was covered in class</a:t>
            </a:r>
          </a:p>
          <a:p>
            <a:pPr lvl="1"/>
            <a:r>
              <a:rPr lang="en-US" sz="1200" dirty="0" smtClean="0">
                <a:solidFill>
                  <a:srgbClr val="00B050"/>
                </a:solidFill>
              </a:rPr>
              <a:t>“The </a:t>
            </a:r>
            <a:r>
              <a:rPr lang="en-US" sz="1200" dirty="0">
                <a:solidFill>
                  <a:srgbClr val="00B050"/>
                </a:solidFill>
              </a:rPr>
              <a:t>material on the quizzes did not seem to correlate with class and lab material at all. I often felt as though I was using knowledge from other classes to get by on the quizzes. It seemed strange that the final had absolutely no histology</a:t>
            </a:r>
            <a:r>
              <a:rPr lang="en-US" sz="1200" dirty="0" smtClean="0">
                <a:solidFill>
                  <a:srgbClr val="00B050"/>
                </a:solidFill>
              </a:rPr>
              <a:t>.” </a:t>
            </a:r>
            <a:endParaRPr lang="en-US" sz="1200" dirty="0">
              <a:solidFill>
                <a:srgbClr val="00B050"/>
              </a:solidFill>
            </a:endParaRPr>
          </a:p>
          <a:p>
            <a:pPr lvl="1"/>
            <a:r>
              <a:rPr lang="en-US" sz="1200" dirty="0" smtClean="0">
                <a:solidFill>
                  <a:srgbClr val="00B050"/>
                </a:solidFill>
              </a:rPr>
              <a:t>“</a:t>
            </a:r>
            <a:r>
              <a:rPr lang="en-US" sz="1200" dirty="0">
                <a:solidFill>
                  <a:srgbClr val="00B050"/>
                </a:solidFill>
              </a:rPr>
              <a:t>I enjoyed the material, but always felt like I wasn't studying the </a:t>
            </a:r>
            <a:r>
              <a:rPr lang="en-US" sz="1200" dirty="0" smtClean="0">
                <a:solidFill>
                  <a:srgbClr val="00B050"/>
                </a:solidFill>
              </a:rPr>
              <a:t>right things…Material </a:t>
            </a:r>
            <a:r>
              <a:rPr lang="en-US" sz="1200" dirty="0">
                <a:solidFill>
                  <a:srgbClr val="00B050"/>
                </a:solidFill>
              </a:rPr>
              <a:t>covered in class did not show up on quizzes. Material that was covered in quizzes was not emphasized in class</a:t>
            </a:r>
            <a:r>
              <a:rPr lang="en-US" sz="1200" dirty="0" smtClean="0">
                <a:solidFill>
                  <a:srgbClr val="00B050"/>
                </a:solidFill>
              </a:rPr>
              <a:t>.” </a:t>
            </a:r>
          </a:p>
          <a:p>
            <a:r>
              <a:rPr lang="en-US" sz="1600" dirty="0" smtClean="0"/>
              <a:t>Class materials</a:t>
            </a:r>
          </a:p>
          <a:p>
            <a:pPr lvl="1"/>
            <a:r>
              <a:rPr lang="en-US" sz="1200" dirty="0" smtClean="0">
                <a:solidFill>
                  <a:srgbClr val="00B050"/>
                </a:solidFill>
                <a:latin typeface="+mn-lt"/>
              </a:rPr>
              <a:t>“</a:t>
            </a:r>
            <a:r>
              <a:rPr lang="mr-IN" sz="1200" dirty="0" smtClean="0">
                <a:solidFill>
                  <a:srgbClr val="00B050"/>
                </a:solidFill>
                <a:latin typeface="+mn-lt"/>
              </a:rPr>
              <a:t>…</a:t>
            </a:r>
            <a:r>
              <a:rPr lang="en-US" sz="1200" dirty="0">
                <a:solidFill>
                  <a:srgbClr val="00B050"/>
                </a:solidFill>
                <a:latin typeface="+mn-lt"/>
              </a:rPr>
              <a:t> I relied heavily on </a:t>
            </a:r>
            <a:r>
              <a:rPr lang="en-US" sz="1200" dirty="0" err="1">
                <a:solidFill>
                  <a:srgbClr val="00B050"/>
                </a:solidFill>
                <a:latin typeface="+mn-lt"/>
              </a:rPr>
              <a:t>Pathoma</a:t>
            </a:r>
            <a:r>
              <a:rPr lang="en-US" sz="1200" dirty="0">
                <a:solidFill>
                  <a:srgbClr val="00B050"/>
                </a:solidFill>
                <a:latin typeface="+mn-lt"/>
              </a:rPr>
              <a:t> to grasp course </a:t>
            </a:r>
            <a:r>
              <a:rPr lang="en-US" sz="1200" dirty="0" smtClean="0">
                <a:solidFill>
                  <a:srgbClr val="00B050"/>
                </a:solidFill>
                <a:latin typeface="+mn-lt"/>
              </a:rPr>
              <a:t>material.”</a:t>
            </a:r>
          </a:p>
          <a:p>
            <a:pPr lvl="1"/>
            <a:r>
              <a:rPr lang="en-US" sz="1200" dirty="0" smtClean="0">
                <a:solidFill>
                  <a:srgbClr val="00B050"/>
                </a:solidFill>
                <a:latin typeface="+mn-lt"/>
              </a:rPr>
              <a:t>“iBook </a:t>
            </a:r>
            <a:r>
              <a:rPr lang="en-US" sz="1200" dirty="0">
                <a:solidFill>
                  <a:srgbClr val="00B050"/>
                </a:solidFill>
                <a:latin typeface="+mn-lt"/>
              </a:rPr>
              <a:t>was way too long to read. Needs to be made more concise or interactive (video pre-lab</a:t>
            </a:r>
            <a:r>
              <a:rPr lang="en-US" sz="1200" dirty="0" smtClean="0">
                <a:solidFill>
                  <a:srgbClr val="00B050"/>
                </a:solidFill>
                <a:latin typeface="+mn-lt"/>
              </a:rPr>
              <a:t>?)”</a:t>
            </a:r>
          </a:p>
          <a:p>
            <a:pPr lvl="1"/>
            <a:r>
              <a:rPr lang="en-US" sz="1200" dirty="0" smtClean="0">
                <a:solidFill>
                  <a:srgbClr val="00B050"/>
                </a:solidFill>
                <a:latin typeface="+mn-lt"/>
              </a:rPr>
              <a:t>“The </a:t>
            </a:r>
            <a:r>
              <a:rPr lang="en-US" sz="1200" dirty="0">
                <a:solidFill>
                  <a:srgbClr val="00B050"/>
                </a:solidFill>
                <a:latin typeface="+mn-lt"/>
              </a:rPr>
              <a:t>pictures </a:t>
            </a:r>
            <a:r>
              <a:rPr lang="en-US" sz="1200" dirty="0" smtClean="0">
                <a:solidFill>
                  <a:srgbClr val="00B050"/>
                </a:solidFill>
                <a:latin typeface="+mn-lt"/>
              </a:rPr>
              <a:t>[in the </a:t>
            </a:r>
            <a:r>
              <a:rPr lang="en-US" sz="1200" dirty="0" err="1" smtClean="0">
                <a:solidFill>
                  <a:srgbClr val="00B050"/>
                </a:solidFill>
                <a:latin typeface="+mn-lt"/>
              </a:rPr>
              <a:t>ibook</a:t>
            </a:r>
            <a:r>
              <a:rPr lang="en-US" sz="1200" dirty="0" smtClean="0">
                <a:solidFill>
                  <a:srgbClr val="00B050"/>
                </a:solidFill>
                <a:latin typeface="+mn-lt"/>
              </a:rPr>
              <a:t>] were </a:t>
            </a:r>
            <a:r>
              <a:rPr lang="en-US" sz="1200" dirty="0">
                <a:solidFill>
                  <a:srgbClr val="00B050"/>
                </a:solidFill>
                <a:latin typeface="+mn-lt"/>
              </a:rPr>
              <a:t>too small. I rarely knew what I was looking at. The captions referenced specific portions of the slides with no arrows or indicators of what it was that they were referencing</a:t>
            </a:r>
            <a:r>
              <a:rPr lang="en-US" sz="1200" dirty="0" smtClean="0">
                <a:solidFill>
                  <a:srgbClr val="00B050"/>
                </a:solidFill>
                <a:latin typeface="+mn-lt"/>
              </a:rPr>
              <a:t>.” </a:t>
            </a:r>
          </a:p>
          <a:p>
            <a:r>
              <a:rPr lang="en-US" sz="1600" dirty="0" smtClean="0"/>
              <a:t>Number of faculty</a:t>
            </a:r>
          </a:p>
          <a:p>
            <a:pPr lvl="1"/>
            <a:r>
              <a:rPr lang="en-US" sz="1200" dirty="0" smtClean="0">
                <a:solidFill>
                  <a:srgbClr val="00B050"/>
                </a:solidFill>
              </a:rPr>
              <a:t>“Having so many guest lecturers made it extremely difficult for us to understand what the main point of each lecture was. We didn't have any central source to ask or resources to refer to that would help inform us of that.</a:t>
            </a:r>
          </a:p>
          <a:p>
            <a:pPr lvl="1"/>
            <a:r>
              <a:rPr lang="en-US" sz="1200" dirty="0" smtClean="0">
                <a:solidFill>
                  <a:srgbClr val="00B050"/>
                </a:solidFill>
              </a:rPr>
              <a:t>“The </a:t>
            </a:r>
            <a:r>
              <a:rPr lang="en-US" sz="1200" dirty="0">
                <a:solidFill>
                  <a:srgbClr val="00B050"/>
                </a:solidFill>
              </a:rPr>
              <a:t>downside of having 14 lecturers for one course was inconsistency in teaching styles and expectations. As a student I found it difficult to gauge how much self-teaching was needed for different </a:t>
            </a:r>
            <a:r>
              <a:rPr lang="en-US" sz="1200" dirty="0" smtClean="0">
                <a:solidFill>
                  <a:srgbClr val="00B050"/>
                </a:solidFill>
              </a:rPr>
              <a:t>lecturers.”</a:t>
            </a:r>
          </a:p>
          <a:p>
            <a:endParaRPr lang="en-US" sz="1600" dirty="0"/>
          </a:p>
          <a:p>
            <a:endParaRPr lang="en-US" sz="1600" dirty="0" smtClean="0"/>
          </a:p>
          <a:p>
            <a:endParaRPr lang="en-US" sz="1600" dirty="0"/>
          </a:p>
          <a:p>
            <a:endParaRPr lang="en-US" sz="1600" dirty="0"/>
          </a:p>
          <a:p>
            <a:pPr marL="0" indent="0">
              <a:buNone/>
            </a:pPr>
            <a:endParaRPr lang="en-US" dirty="0"/>
          </a:p>
        </p:txBody>
      </p:sp>
      <p:sp>
        <p:nvSpPr>
          <p:cNvPr id="2" name="Title 1"/>
          <p:cNvSpPr>
            <a:spLocks noGrp="1"/>
          </p:cNvSpPr>
          <p:nvPr>
            <p:ph type="title"/>
          </p:nvPr>
        </p:nvSpPr>
        <p:spPr/>
        <p:txBody>
          <a:bodyPr/>
          <a:lstStyle/>
          <a:p>
            <a:pPr algn="ctr"/>
            <a:r>
              <a:rPr lang="en-US" sz="4000" dirty="0" smtClean="0">
                <a:solidFill>
                  <a:schemeClr val="bg1"/>
                </a:solidFill>
              </a:rPr>
              <a:t>Measures of Quality – Student Comments</a:t>
            </a:r>
            <a:endParaRPr lang="en-US" sz="4000" dirty="0">
              <a:solidFill>
                <a:schemeClr val="bg1"/>
              </a:solidFill>
            </a:endParaRPr>
          </a:p>
        </p:txBody>
      </p:sp>
    </p:spTree>
    <p:extLst>
      <p:ext uri="{BB962C8B-B14F-4D97-AF65-F5344CB8AC3E}">
        <p14:creationId xmlns:p14="http://schemas.microsoft.com/office/powerpoint/2010/main" val="3656567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2"/>
          <p:cNvSpPr txBox="1">
            <a:spLocks/>
          </p:cNvSpPr>
          <p:nvPr/>
        </p:nvSpPr>
        <p:spPr bwMode="auto">
          <a:xfrm>
            <a:off x="457200" y="1168399"/>
            <a:ext cx="8229600" cy="509693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2800" kern="1200">
                <a:solidFill>
                  <a:schemeClr val="tx1"/>
                </a:solidFill>
                <a:latin typeface="Calibri"/>
                <a:ea typeface="Garamond" pitchFamily="18" charset="0"/>
                <a:cs typeface="Garamond"/>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Calibri"/>
                <a:ea typeface="Garamond" pitchFamily="18" charset="0"/>
                <a:cs typeface="Garamond"/>
              </a:defRPr>
            </a:lvl2pPr>
            <a:lvl3pPr marL="1143000" indent="-228600" algn="l" defTabSz="457200" rtl="0" eaLnBrk="1" fontAlgn="base" hangingPunct="1">
              <a:spcBef>
                <a:spcPct val="20000"/>
              </a:spcBef>
              <a:spcAft>
                <a:spcPct val="0"/>
              </a:spcAft>
              <a:buFont typeface="Arial" charset="0"/>
              <a:buChar char="•"/>
              <a:defRPr sz="2000" kern="1200">
                <a:solidFill>
                  <a:schemeClr val="tx1"/>
                </a:solidFill>
                <a:latin typeface="Calibri"/>
                <a:ea typeface="Garamond" pitchFamily="18" charset="0"/>
                <a:cs typeface="Garamond"/>
              </a:defRPr>
            </a:lvl3pPr>
            <a:lvl4pPr marL="16002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4pPr>
            <a:lvl5pPr marL="2057400" indent="-228600" algn="l" defTabSz="457200" rtl="0" eaLnBrk="1" fontAlgn="base" hangingPunct="1">
              <a:spcBef>
                <a:spcPct val="20000"/>
              </a:spcBef>
              <a:spcAft>
                <a:spcPct val="0"/>
              </a:spcAft>
              <a:buFont typeface="Arial" charset="0"/>
              <a:buChar char="»"/>
              <a:defRPr sz="1800" kern="1200">
                <a:solidFill>
                  <a:schemeClr val="tx1"/>
                </a:solidFill>
                <a:latin typeface="Calibri"/>
                <a:ea typeface="Garamond" pitchFamily="18" charset="0"/>
                <a:cs typeface="Garamo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dirty="0"/>
          </a:p>
        </p:txBody>
      </p:sp>
      <p:sp>
        <p:nvSpPr>
          <p:cNvPr id="2" name="Title 1"/>
          <p:cNvSpPr>
            <a:spLocks noGrp="1"/>
          </p:cNvSpPr>
          <p:nvPr>
            <p:ph type="title"/>
          </p:nvPr>
        </p:nvSpPr>
        <p:spPr>
          <a:xfrm>
            <a:off x="0" y="12700"/>
            <a:ext cx="9144000" cy="901700"/>
          </a:xfrm>
        </p:spPr>
        <p:txBody>
          <a:bodyPr/>
          <a:lstStyle/>
          <a:p>
            <a:pPr algn="ctr"/>
            <a:r>
              <a:rPr lang="en-US" i="1" smtClean="0">
                <a:solidFill>
                  <a:srgbClr val="FDF177"/>
                </a:solidFill>
              </a:rPr>
              <a:t>Summary regarding Measures of Quality</a:t>
            </a:r>
            <a:endParaRPr lang="en-US" i="1" dirty="0">
              <a:solidFill>
                <a:srgbClr val="FDF177"/>
              </a:solidFill>
            </a:endParaRPr>
          </a:p>
        </p:txBody>
      </p:sp>
      <p:sp>
        <p:nvSpPr>
          <p:cNvPr id="4" name="Text Placeholder 3"/>
          <p:cNvSpPr>
            <a:spLocks noGrp="1"/>
          </p:cNvSpPr>
          <p:nvPr>
            <p:ph type="body" idx="1"/>
          </p:nvPr>
        </p:nvSpPr>
        <p:spPr/>
        <p:txBody>
          <a:bodyPr/>
          <a:lstStyle/>
          <a:p>
            <a:r>
              <a:rPr lang="en-US" dirty="0" smtClean="0"/>
              <a:t>Students rate the overall quality of the pathology course in the “fair” to “good” range. In AY 16-17 it was ranked #15 out of 15 courses in year 1.</a:t>
            </a:r>
          </a:p>
          <a:p>
            <a:r>
              <a:rPr lang="en-US" dirty="0" smtClean="0"/>
              <a:t>Students enjoyed the laboratory </a:t>
            </a:r>
            <a:r>
              <a:rPr lang="en-US" dirty="0"/>
              <a:t>portion of the course </a:t>
            </a:r>
            <a:r>
              <a:rPr lang="en-US" dirty="0" smtClean="0"/>
              <a:t>and felt that it contributed to their learning</a:t>
            </a:r>
          </a:p>
          <a:p>
            <a:r>
              <a:rPr lang="en-US" dirty="0" smtClean="0"/>
              <a:t>Improvements were suggested for the organization of the course, the congruency between course content and assessed content, the quality of course materials and the coordination among course faculty with regard to content presented </a:t>
            </a:r>
          </a:p>
          <a:p>
            <a:endParaRPr lang="en-US" dirty="0"/>
          </a:p>
        </p:txBody>
      </p:sp>
    </p:spTree>
    <p:extLst>
      <p:ext uri="{BB962C8B-B14F-4D97-AF65-F5344CB8AC3E}">
        <p14:creationId xmlns:p14="http://schemas.microsoft.com/office/powerpoint/2010/main" val="2260767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solidFill>
                  <a:srgbClr val="CCFFCC"/>
                </a:solidFill>
              </a:rPr>
              <a:t>Recommendations (1)</a:t>
            </a:r>
            <a:endParaRPr lang="en-US" i="1" dirty="0">
              <a:solidFill>
                <a:srgbClr val="CCFFCC"/>
              </a:solidFill>
            </a:endParaRPr>
          </a:p>
        </p:txBody>
      </p:sp>
      <p:sp>
        <p:nvSpPr>
          <p:cNvPr id="5" name="Text Placeholder 4"/>
          <p:cNvSpPr>
            <a:spLocks noGrp="1"/>
          </p:cNvSpPr>
          <p:nvPr>
            <p:ph type="body" idx="1"/>
          </p:nvPr>
        </p:nvSpPr>
        <p:spPr>
          <a:xfrm>
            <a:off x="457200" y="1051897"/>
            <a:ext cx="8229600" cy="5151121"/>
          </a:xfrm>
        </p:spPr>
        <p:txBody>
          <a:bodyPr/>
          <a:lstStyle/>
          <a:p>
            <a:r>
              <a:rPr lang="en-US" dirty="0" smtClean="0"/>
              <a:t>The course objectives need to be revised and the mapping to Geisel Competencies needs to be updated</a:t>
            </a:r>
          </a:p>
          <a:p>
            <a:pPr marL="0" indent="0">
              <a:buNone/>
            </a:pPr>
            <a:endParaRPr lang="en-US" dirty="0" smtClean="0"/>
          </a:p>
          <a:p>
            <a:r>
              <a:rPr lang="en-US" dirty="0" smtClean="0"/>
              <a:t>The course director should consult with </a:t>
            </a:r>
            <a:r>
              <a:rPr lang="en-US" u="sng" dirty="0" smtClean="0"/>
              <a:t>Dr. David Mullins</a:t>
            </a:r>
            <a:r>
              <a:rPr lang="en-US" dirty="0" smtClean="0"/>
              <a:t> to coordinate the pathology content with the immunology and microbiology content</a:t>
            </a:r>
          </a:p>
          <a:p>
            <a:pPr marL="0" indent="0">
              <a:buNone/>
            </a:pPr>
            <a:endParaRPr lang="en-US" dirty="0" smtClean="0"/>
          </a:p>
          <a:p>
            <a:r>
              <a:rPr lang="en-US" dirty="0" smtClean="0"/>
              <a:t>The course director should consult with </a:t>
            </a:r>
            <a:r>
              <a:rPr lang="en-US" u="sng" dirty="0" smtClean="0"/>
              <a:t>Dr. Bill Nelson</a:t>
            </a:r>
            <a:r>
              <a:rPr lang="en-US" dirty="0" smtClean="0"/>
              <a:t> to discuss the Health and Values content and revise session objectives</a:t>
            </a:r>
            <a:endParaRPr lang="en-US" dirty="0"/>
          </a:p>
        </p:txBody>
      </p:sp>
    </p:spTree>
    <p:extLst>
      <p:ext uri="{BB962C8B-B14F-4D97-AF65-F5344CB8AC3E}">
        <p14:creationId xmlns:p14="http://schemas.microsoft.com/office/powerpoint/2010/main" val="11814808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solidFill>
                  <a:srgbClr val="CCFFCC"/>
                </a:solidFill>
              </a:rPr>
              <a:t>Recommendations (2)</a:t>
            </a:r>
            <a:endParaRPr lang="en-US" i="1" dirty="0">
              <a:solidFill>
                <a:srgbClr val="CCFFCC"/>
              </a:solidFill>
            </a:endParaRPr>
          </a:p>
        </p:txBody>
      </p:sp>
      <p:sp>
        <p:nvSpPr>
          <p:cNvPr id="5" name="Text Placeholder 4"/>
          <p:cNvSpPr>
            <a:spLocks noGrp="1"/>
          </p:cNvSpPr>
          <p:nvPr>
            <p:ph type="body" idx="1"/>
          </p:nvPr>
        </p:nvSpPr>
        <p:spPr>
          <a:xfrm>
            <a:off x="579120" y="1112857"/>
            <a:ext cx="8229600" cy="5151121"/>
          </a:xfrm>
        </p:spPr>
        <p:txBody>
          <a:bodyPr/>
          <a:lstStyle/>
          <a:p>
            <a:r>
              <a:rPr lang="en-US" dirty="0"/>
              <a:t>The course needs to incorporate more active pedagogies into the course (i.e. reduce the percentage of traditional lectures</a:t>
            </a:r>
            <a:r>
              <a:rPr lang="en-US" dirty="0" smtClean="0"/>
              <a:t>)</a:t>
            </a:r>
          </a:p>
          <a:p>
            <a:pPr marL="0" indent="0">
              <a:buNone/>
            </a:pPr>
            <a:endParaRPr lang="en-US" dirty="0"/>
          </a:p>
          <a:p>
            <a:r>
              <a:rPr lang="en-US" dirty="0"/>
              <a:t>Assessments in the course need to be revised to reflect the content discussed in the </a:t>
            </a:r>
            <a:r>
              <a:rPr lang="en-US" dirty="0" smtClean="0"/>
              <a:t>course</a:t>
            </a:r>
          </a:p>
          <a:p>
            <a:pPr marL="0" indent="0">
              <a:buNone/>
            </a:pPr>
            <a:endParaRPr lang="en-US" dirty="0"/>
          </a:p>
          <a:p>
            <a:r>
              <a:rPr lang="en-US" dirty="0"/>
              <a:t>If attendance and participation contribute to the final grade, expectations should be clarified for students (e.g. is attendance necessary at all sessions or is one absence acceptable?)</a:t>
            </a:r>
          </a:p>
        </p:txBody>
      </p:sp>
    </p:spTree>
    <p:extLst>
      <p:ext uri="{BB962C8B-B14F-4D97-AF65-F5344CB8AC3E}">
        <p14:creationId xmlns:p14="http://schemas.microsoft.com/office/powerpoint/2010/main" val="111984210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solidFill>
                  <a:srgbClr val="CCFFCC"/>
                </a:solidFill>
              </a:rPr>
              <a:t>Recommendations (3)</a:t>
            </a:r>
            <a:endParaRPr lang="en-US" i="1" dirty="0">
              <a:solidFill>
                <a:srgbClr val="CCFFCC"/>
              </a:solidFill>
            </a:endParaRPr>
          </a:p>
        </p:txBody>
      </p:sp>
      <p:sp>
        <p:nvSpPr>
          <p:cNvPr id="5" name="Text Placeholder 4"/>
          <p:cNvSpPr>
            <a:spLocks noGrp="1"/>
          </p:cNvSpPr>
          <p:nvPr>
            <p:ph type="body" idx="1"/>
          </p:nvPr>
        </p:nvSpPr>
        <p:spPr/>
        <p:txBody>
          <a:bodyPr/>
          <a:lstStyle/>
          <a:p>
            <a:r>
              <a:rPr lang="en-US" dirty="0"/>
              <a:t>The </a:t>
            </a:r>
            <a:r>
              <a:rPr lang="en-US" dirty="0" smtClean="0"/>
              <a:t>laboratory sessions are the most useful and effective part of the </a:t>
            </a:r>
            <a:r>
              <a:rPr lang="en-US" dirty="0"/>
              <a:t>course </a:t>
            </a:r>
            <a:r>
              <a:rPr lang="en-US" dirty="0" smtClean="0"/>
              <a:t>and should be preserved; students suggest that the laboratory </a:t>
            </a:r>
            <a:r>
              <a:rPr lang="en-US" dirty="0" err="1" smtClean="0"/>
              <a:t>ibook</a:t>
            </a:r>
            <a:r>
              <a:rPr lang="en-US" dirty="0" smtClean="0"/>
              <a:t> could be streamlined.</a:t>
            </a:r>
          </a:p>
          <a:p>
            <a:pPr marL="0" indent="0">
              <a:buNone/>
            </a:pPr>
            <a:endParaRPr lang="en-US" dirty="0"/>
          </a:p>
          <a:p>
            <a:r>
              <a:rPr lang="en-US" dirty="0"/>
              <a:t>Improvements </a:t>
            </a:r>
            <a:r>
              <a:rPr lang="en-US" dirty="0" smtClean="0"/>
              <a:t>are needed </a:t>
            </a:r>
            <a:r>
              <a:rPr lang="en-US" dirty="0"/>
              <a:t>for the organization of the </a:t>
            </a:r>
            <a:r>
              <a:rPr lang="en-US" dirty="0" smtClean="0"/>
              <a:t>course and </a:t>
            </a:r>
            <a:r>
              <a:rPr lang="en-US" dirty="0"/>
              <a:t>the coordination among course faculty with regard to content presented </a:t>
            </a:r>
          </a:p>
        </p:txBody>
      </p:sp>
    </p:spTree>
    <p:extLst>
      <p:ext uri="{BB962C8B-B14F-4D97-AF65-F5344CB8AC3E}">
        <p14:creationId xmlns:p14="http://schemas.microsoft.com/office/powerpoint/2010/main" val="71948797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solidFill>
                  <a:srgbClr val="CCFFCC"/>
                </a:solidFill>
              </a:rPr>
              <a:t>Action Plan (1)</a:t>
            </a:r>
            <a:endParaRPr lang="en-US" i="1" dirty="0">
              <a:solidFill>
                <a:srgbClr val="CCFFCC"/>
              </a:solidFill>
            </a:endParaRPr>
          </a:p>
        </p:txBody>
      </p:sp>
      <p:sp>
        <p:nvSpPr>
          <p:cNvPr id="4" name="Text Placeholder 3"/>
          <p:cNvSpPr>
            <a:spLocks noGrp="1"/>
          </p:cNvSpPr>
          <p:nvPr>
            <p:ph type="body" idx="1"/>
          </p:nvPr>
        </p:nvSpPr>
        <p:spPr>
          <a:xfrm>
            <a:off x="268224" y="1039705"/>
            <a:ext cx="8717280" cy="5080679"/>
          </a:xfrm>
        </p:spPr>
        <p:txBody>
          <a:bodyPr/>
          <a:lstStyle/>
          <a:p>
            <a:r>
              <a:rPr lang="en-US" dirty="0" smtClean="0"/>
              <a:t>Appoint dedicated Course Director to update, coordinate and oversee course:</a:t>
            </a:r>
          </a:p>
          <a:p>
            <a:pPr lvl="1"/>
            <a:r>
              <a:rPr lang="en-US" dirty="0" smtClean="0">
                <a:solidFill>
                  <a:srgbClr val="00B050"/>
                </a:solidFill>
              </a:rPr>
              <a:t>Wendy A. Wells MD</a:t>
            </a:r>
          </a:p>
          <a:p>
            <a:r>
              <a:rPr lang="en-US" dirty="0" smtClean="0"/>
              <a:t>Limit </a:t>
            </a:r>
            <a:r>
              <a:rPr lang="en-US" dirty="0"/>
              <a:t>the number of </a:t>
            </a:r>
            <a:r>
              <a:rPr lang="en-US" dirty="0" smtClean="0"/>
              <a:t>Pathology faculty lecturers:</a:t>
            </a:r>
          </a:p>
          <a:p>
            <a:pPr lvl="1"/>
            <a:r>
              <a:rPr lang="en-US" dirty="0" smtClean="0">
                <a:solidFill>
                  <a:srgbClr val="00B050"/>
                </a:solidFill>
              </a:rPr>
              <a:t>4 Pathology faculty members will each cover 1 of the 4 major topic blocks,  with occasional “guest lecturers”.</a:t>
            </a:r>
          </a:p>
          <a:p>
            <a:r>
              <a:rPr lang="en-US" dirty="0" smtClean="0"/>
              <a:t>Have </a:t>
            </a:r>
            <a:r>
              <a:rPr lang="en-US" dirty="0"/>
              <a:t>these 4 faculty i</a:t>
            </a:r>
            <a:r>
              <a:rPr lang="en-US" dirty="0" smtClean="0"/>
              <a:t>ntroduce </a:t>
            </a:r>
            <a:r>
              <a:rPr lang="en-US" dirty="0"/>
              <a:t>other </a:t>
            </a:r>
            <a:r>
              <a:rPr lang="en-US" dirty="0" smtClean="0"/>
              <a:t>pedagogies:</a:t>
            </a:r>
          </a:p>
          <a:p>
            <a:pPr lvl="1"/>
            <a:r>
              <a:rPr lang="en-US" dirty="0" smtClean="0">
                <a:solidFill>
                  <a:srgbClr val="00B050"/>
                </a:solidFill>
              </a:rPr>
              <a:t>E.g. </a:t>
            </a:r>
            <a:r>
              <a:rPr lang="en-US" dirty="0">
                <a:solidFill>
                  <a:srgbClr val="00B050"/>
                </a:solidFill>
              </a:rPr>
              <a:t>flipped </a:t>
            </a:r>
            <a:r>
              <a:rPr lang="en-US" dirty="0" smtClean="0">
                <a:solidFill>
                  <a:srgbClr val="00B050"/>
                </a:solidFill>
              </a:rPr>
              <a:t>classes, CPC, Case-Based sessions, videos </a:t>
            </a:r>
            <a:endParaRPr lang="en-US" dirty="0">
              <a:solidFill>
                <a:srgbClr val="00B050"/>
              </a:solidFill>
            </a:endParaRPr>
          </a:p>
          <a:p>
            <a:r>
              <a:rPr lang="en-US" dirty="0" smtClean="0"/>
              <a:t>Maintain current Laboratory Session format:</a:t>
            </a:r>
          </a:p>
          <a:p>
            <a:pPr lvl="1"/>
            <a:r>
              <a:rPr lang="en-US" dirty="0" smtClean="0">
                <a:solidFill>
                  <a:srgbClr val="00B050"/>
                </a:solidFill>
              </a:rPr>
              <a:t>Update some of the clinical cases (digital and light microscopy)</a:t>
            </a:r>
          </a:p>
          <a:p>
            <a:pPr lvl="1"/>
            <a:r>
              <a:rPr lang="en-US" dirty="0" smtClean="0">
                <a:solidFill>
                  <a:srgbClr val="00B050"/>
                </a:solidFill>
              </a:rPr>
              <a:t>Maintain high Faculty to student ratio</a:t>
            </a:r>
          </a:p>
        </p:txBody>
      </p:sp>
    </p:spTree>
    <p:extLst>
      <p:ext uri="{BB962C8B-B14F-4D97-AF65-F5344CB8AC3E}">
        <p14:creationId xmlns:p14="http://schemas.microsoft.com/office/powerpoint/2010/main" val="539610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pPr marL="0" indent="0">
              <a:buNone/>
            </a:pPr>
            <a:r>
              <a:rPr lang="en-US" sz="2400" dirty="0" smtClean="0"/>
              <a:t>Lecture Hours</a:t>
            </a:r>
          </a:p>
          <a:p>
            <a:r>
              <a:rPr lang="en-US" sz="2400" dirty="0"/>
              <a:t>We will reduce the number of lectures to get under the 50% lecture content for the 2016 iteration of the course.  This will be done in two ways: elimination of certain lectures and changing the mechanism for teaching the material.  This will have to be planned and the schedules modified in December 2015 and January 2016.  To do this in a thoughtful manner, we will have to know where redundant material is being eliminated, where unnecessary material can be eliminated, and what residual material lends itself to other instructional formats.  It will take time to achieve this restructuring</a:t>
            </a:r>
            <a:r>
              <a:rPr lang="en-US" sz="2400" dirty="0" smtClean="0"/>
              <a:t>. </a:t>
            </a:r>
          </a:p>
          <a:p>
            <a:pPr marL="0" indent="0">
              <a:buNone/>
            </a:pPr>
            <a:r>
              <a:rPr lang="en-US" sz="2400" dirty="0" smtClean="0">
                <a:solidFill>
                  <a:srgbClr val="00B050"/>
                </a:solidFill>
              </a:rPr>
              <a:t>[Course directorship changed and this goal was not fulfilled; current percentage of lectures is 62%, prior review it was 60.2%]</a:t>
            </a:r>
            <a:endParaRPr lang="en-US" sz="2400" dirty="0">
              <a:solidFill>
                <a:srgbClr val="00B050"/>
              </a:solidFill>
            </a:endParaRPr>
          </a:p>
        </p:txBody>
      </p:sp>
      <p:sp>
        <p:nvSpPr>
          <p:cNvPr id="2" name="Title 1"/>
          <p:cNvSpPr>
            <a:spLocks noGrp="1"/>
          </p:cNvSpPr>
          <p:nvPr>
            <p:ph type="title"/>
          </p:nvPr>
        </p:nvSpPr>
        <p:spPr/>
        <p:txBody>
          <a:bodyPr/>
          <a:lstStyle/>
          <a:p>
            <a:pPr algn="ctr"/>
            <a:r>
              <a:rPr lang="en-US" dirty="0" smtClean="0">
                <a:solidFill>
                  <a:schemeClr val="bg1"/>
                </a:solidFill>
              </a:rPr>
              <a:t>Action Plan from Prior Review</a:t>
            </a:r>
            <a:endParaRPr lang="en-US" dirty="0">
              <a:solidFill>
                <a:schemeClr val="bg1"/>
              </a:solidFill>
            </a:endParaRPr>
          </a:p>
        </p:txBody>
      </p:sp>
    </p:spTree>
    <p:extLst>
      <p:ext uri="{BB962C8B-B14F-4D97-AF65-F5344CB8AC3E}">
        <p14:creationId xmlns:p14="http://schemas.microsoft.com/office/powerpoint/2010/main" val="2397039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solidFill>
                  <a:srgbClr val="CCFFCC"/>
                </a:solidFill>
              </a:rPr>
              <a:t>Action Plan (2)</a:t>
            </a:r>
            <a:endParaRPr lang="en-US" i="1" dirty="0">
              <a:solidFill>
                <a:srgbClr val="CCFFCC"/>
              </a:solidFill>
            </a:endParaRPr>
          </a:p>
        </p:txBody>
      </p:sp>
      <p:sp>
        <p:nvSpPr>
          <p:cNvPr id="4" name="Text Placeholder 3"/>
          <p:cNvSpPr>
            <a:spLocks noGrp="1"/>
          </p:cNvSpPr>
          <p:nvPr>
            <p:ph type="body" idx="1"/>
          </p:nvPr>
        </p:nvSpPr>
        <p:spPr>
          <a:xfrm>
            <a:off x="384048" y="925513"/>
            <a:ext cx="8199120" cy="5402135"/>
          </a:xfrm>
        </p:spPr>
        <p:txBody>
          <a:bodyPr/>
          <a:lstStyle/>
          <a:p>
            <a:r>
              <a:rPr lang="en-US" dirty="0"/>
              <a:t>Engage with faculty from other courses to decrease redundancy and improve </a:t>
            </a:r>
            <a:r>
              <a:rPr lang="en-US" dirty="0" smtClean="0"/>
              <a:t>integration: </a:t>
            </a:r>
            <a:endParaRPr lang="en-US" sz="2400" dirty="0">
              <a:solidFill>
                <a:srgbClr val="00B050"/>
              </a:solidFill>
            </a:endParaRPr>
          </a:p>
          <a:p>
            <a:pPr lvl="1"/>
            <a:r>
              <a:rPr lang="en-US" dirty="0">
                <a:solidFill>
                  <a:srgbClr val="00B050"/>
                </a:solidFill>
              </a:rPr>
              <a:t>Already being coordinated by Course </a:t>
            </a:r>
            <a:r>
              <a:rPr lang="en-US" dirty="0" smtClean="0">
                <a:solidFill>
                  <a:srgbClr val="00B050"/>
                </a:solidFill>
              </a:rPr>
              <a:t>Director</a:t>
            </a:r>
          </a:p>
          <a:p>
            <a:pPr lvl="1"/>
            <a:endParaRPr lang="en-US" dirty="0">
              <a:solidFill>
                <a:srgbClr val="00B050"/>
              </a:solidFill>
            </a:endParaRPr>
          </a:p>
          <a:p>
            <a:r>
              <a:rPr lang="en-US" u="sng" dirty="0"/>
              <a:t>Course </a:t>
            </a:r>
            <a:r>
              <a:rPr lang="en-US" u="sng" dirty="0" smtClean="0"/>
              <a:t>Objectives</a:t>
            </a:r>
            <a:r>
              <a:rPr lang="en-US" dirty="0" smtClean="0"/>
              <a:t>: Revise </a:t>
            </a:r>
            <a:r>
              <a:rPr lang="en-US" dirty="0"/>
              <a:t>and coalesce </a:t>
            </a:r>
            <a:r>
              <a:rPr lang="en-US" dirty="0" smtClean="0"/>
              <a:t>to </a:t>
            </a:r>
            <a:r>
              <a:rPr lang="en-US" dirty="0"/>
              <a:t>meet nationally-recognized Pathology competencies</a:t>
            </a:r>
            <a:r>
              <a:rPr lang="en-US" b="1" dirty="0">
                <a:solidFill>
                  <a:srgbClr val="00B050"/>
                </a:solidFill>
              </a:rPr>
              <a:t>*</a:t>
            </a:r>
            <a:r>
              <a:rPr lang="en-US" dirty="0"/>
              <a:t>:</a:t>
            </a:r>
          </a:p>
          <a:p>
            <a:pPr lvl="1"/>
            <a:r>
              <a:rPr lang="en-US" dirty="0">
                <a:solidFill>
                  <a:srgbClr val="00B050"/>
                </a:solidFill>
              </a:rPr>
              <a:t>Now reduced in number from 28 to </a:t>
            </a:r>
            <a:r>
              <a:rPr lang="en-US" dirty="0" smtClean="0">
                <a:solidFill>
                  <a:srgbClr val="00B050"/>
                </a:solidFill>
              </a:rPr>
              <a:t>9</a:t>
            </a:r>
          </a:p>
          <a:p>
            <a:pPr lvl="1"/>
            <a:endParaRPr lang="en-US" dirty="0">
              <a:solidFill>
                <a:srgbClr val="00B050"/>
              </a:solidFill>
            </a:endParaRPr>
          </a:p>
          <a:p>
            <a:r>
              <a:rPr lang="en-US" u="sng" dirty="0"/>
              <a:t>Session </a:t>
            </a:r>
            <a:r>
              <a:rPr lang="en-US" u="sng" dirty="0" smtClean="0"/>
              <a:t>objectives</a:t>
            </a:r>
            <a:r>
              <a:rPr lang="en-US" dirty="0" smtClean="0"/>
              <a:t>: Revise </a:t>
            </a:r>
            <a:r>
              <a:rPr lang="en-US" dirty="0"/>
              <a:t>and coalesce </a:t>
            </a:r>
            <a:r>
              <a:rPr lang="en-US" dirty="0" smtClean="0"/>
              <a:t>to </a:t>
            </a:r>
            <a:r>
              <a:rPr lang="en-US" dirty="0"/>
              <a:t>meet nationally-recognized Pathology competencies</a:t>
            </a:r>
            <a:r>
              <a:rPr lang="en-US" b="1" dirty="0">
                <a:solidFill>
                  <a:srgbClr val="00B050"/>
                </a:solidFill>
              </a:rPr>
              <a:t>*</a:t>
            </a:r>
            <a:r>
              <a:rPr lang="en-US" dirty="0"/>
              <a:t>:</a:t>
            </a:r>
          </a:p>
          <a:p>
            <a:endParaRPr lang="en-US" dirty="0">
              <a:solidFill>
                <a:srgbClr val="00B050"/>
              </a:solidFill>
            </a:endParaRPr>
          </a:p>
          <a:p>
            <a:endParaRPr lang="en-US" dirty="0"/>
          </a:p>
        </p:txBody>
      </p:sp>
      <p:sp>
        <p:nvSpPr>
          <p:cNvPr id="5" name="TextBox 4"/>
          <p:cNvSpPr txBox="1"/>
          <p:nvPr/>
        </p:nvSpPr>
        <p:spPr>
          <a:xfrm>
            <a:off x="1335024" y="5594418"/>
            <a:ext cx="7668768" cy="646331"/>
          </a:xfrm>
          <a:prstGeom prst="rect">
            <a:avLst/>
          </a:prstGeom>
          <a:noFill/>
          <a:ln>
            <a:solidFill>
              <a:srgbClr val="00B050"/>
            </a:solidFill>
          </a:ln>
        </p:spPr>
        <p:txBody>
          <a:bodyPr wrap="square" rtlCol="0">
            <a:spAutoFit/>
          </a:bodyPr>
          <a:lstStyle/>
          <a:p>
            <a:r>
              <a:rPr lang="en-US" b="1" dirty="0" smtClean="0">
                <a:solidFill>
                  <a:srgbClr val="00B050"/>
                </a:solidFill>
              </a:rPr>
              <a:t>*</a:t>
            </a:r>
            <a:r>
              <a:rPr lang="en-US" dirty="0" smtClean="0">
                <a:solidFill>
                  <a:srgbClr val="00B050"/>
                </a:solidFill>
              </a:rPr>
              <a:t>Based on 2016 published </a:t>
            </a:r>
            <a:r>
              <a:rPr lang="en-US" dirty="0">
                <a:solidFill>
                  <a:srgbClr val="00B050"/>
                </a:solidFill>
              </a:rPr>
              <a:t>national guidelines by the Association of Pathology </a:t>
            </a:r>
            <a:r>
              <a:rPr lang="en-US" dirty="0" smtClean="0">
                <a:solidFill>
                  <a:srgbClr val="00B050"/>
                </a:solidFill>
              </a:rPr>
              <a:t>  Chairs</a:t>
            </a:r>
            <a:r>
              <a:rPr lang="en-US" dirty="0">
                <a:solidFill>
                  <a:srgbClr val="00B050"/>
                </a:solidFill>
              </a:rPr>
              <a:t>’ Undergraduate Medical Education Committee</a:t>
            </a:r>
          </a:p>
        </p:txBody>
      </p:sp>
    </p:spTree>
    <p:extLst>
      <p:ext uri="{BB962C8B-B14F-4D97-AF65-F5344CB8AC3E}">
        <p14:creationId xmlns:p14="http://schemas.microsoft.com/office/powerpoint/2010/main" val="198406675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solidFill>
                  <a:srgbClr val="CCFFCC"/>
                </a:solidFill>
              </a:rPr>
              <a:t>Action Plan (3)</a:t>
            </a:r>
            <a:endParaRPr lang="en-US" i="1" dirty="0">
              <a:solidFill>
                <a:srgbClr val="CCFFCC"/>
              </a:solidFill>
            </a:endParaRPr>
          </a:p>
        </p:txBody>
      </p:sp>
      <p:sp>
        <p:nvSpPr>
          <p:cNvPr id="4" name="Text Placeholder 3"/>
          <p:cNvSpPr>
            <a:spLocks noGrp="1"/>
          </p:cNvSpPr>
          <p:nvPr>
            <p:ph type="body" idx="1"/>
          </p:nvPr>
        </p:nvSpPr>
        <p:spPr>
          <a:xfrm>
            <a:off x="134112" y="1071817"/>
            <a:ext cx="8766048" cy="5194871"/>
          </a:xfrm>
        </p:spPr>
        <p:txBody>
          <a:bodyPr/>
          <a:lstStyle/>
          <a:p>
            <a:r>
              <a:rPr lang="en-US" dirty="0" smtClean="0"/>
              <a:t>Revised Course </a:t>
            </a:r>
            <a:r>
              <a:rPr lang="en-US" dirty="0" smtClean="0"/>
              <a:t>Objectives:</a:t>
            </a:r>
          </a:p>
          <a:p>
            <a:pPr lvl="1"/>
            <a:r>
              <a:rPr lang="en-US" dirty="0">
                <a:solidFill>
                  <a:srgbClr val="00B050"/>
                </a:solidFill>
              </a:rPr>
              <a:t>R</a:t>
            </a:r>
            <a:r>
              <a:rPr lang="en-US" dirty="0" smtClean="0">
                <a:solidFill>
                  <a:srgbClr val="00B050"/>
                </a:solidFill>
              </a:rPr>
              <a:t>educed </a:t>
            </a:r>
            <a:r>
              <a:rPr lang="en-US" dirty="0" smtClean="0">
                <a:solidFill>
                  <a:srgbClr val="00B050"/>
                </a:solidFill>
              </a:rPr>
              <a:t>in number from 28 to </a:t>
            </a:r>
            <a:r>
              <a:rPr lang="en-US" dirty="0" smtClean="0">
                <a:solidFill>
                  <a:srgbClr val="00B050"/>
                </a:solidFill>
              </a:rPr>
              <a:t>9</a:t>
            </a:r>
            <a:endParaRPr lang="en-US" dirty="0">
              <a:solidFill>
                <a:srgbClr val="00B050"/>
              </a:solidFill>
            </a:endParaRPr>
          </a:p>
          <a:p>
            <a:pPr lvl="1"/>
            <a:r>
              <a:rPr lang="en-US" dirty="0" smtClean="0">
                <a:solidFill>
                  <a:srgbClr val="00B050"/>
                </a:solidFill>
              </a:rPr>
              <a:t>Can now map to more Geisel competencies</a:t>
            </a:r>
            <a:endParaRPr lang="en-US" dirty="0" smtClean="0">
              <a:solidFill>
                <a:srgbClr val="00B050"/>
              </a:solidFill>
            </a:endParaRPr>
          </a:p>
          <a:p>
            <a:pPr lvl="1">
              <a:buFont typeface="+mj-lt"/>
              <a:buAutoNum type="arabicPeriod"/>
            </a:pPr>
            <a:r>
              <a:rPr lang="en-US" sz="1200" dirty="0"/>
              <a:t>Explain the mechanisms of lethal and </a:t>
            </a:r>
            <a:r>
              <a:rPr lang="en-US" sz="1200" dirty="0" smtClean="0"/>
              <a:t>sub-lethal </a:t>
            </a:r>
            <a:r>
              <a:rPr lang="en-US" sz="1200" dirty="0"/>
              <a:t>cell damage and the resultant changes in cell appearance.</a:t>
            </a:r>
          </a:p>
          <a:p>
            <a:pPr lvl="1">
              <a:buFont typeface="+mj-lt"/>
              <a:buAutoNum type="arabicPeriod"/>
            </a:pPr>
            <a:r>
              <a:rPr lang="en-US" sz="1200" dirty="0"/>
              <a:t>Describe the tissue adaptations (i.e., regeneration, renewal, repair, atrophy, hypertrophy, hyperplasia) to injury and pathophysiological stressors.</a:t>
            </a:r>
          </a:p>
          <a:p>
            <a:pPr lvl="1">
              <a:buFont typeface="+mj-lt"/>
              <a:buAutoNum type="arabicPeriod"/>
            </a:pPr>
            <a:r>
              <a:rPr lang="en-US" sz="1200" dirty="0"/>
              <a:t>Describe the pathways and mechanisms of injury produced by radiation, environmental toxins, pharmacologic agents (including drugs of abuse), physical stressors and nutrient deficiency and excess.</a:t>
            </a:r>
          </a:p>
          <a:p>
            <a:pPr lvl="1">
              <a:buFont typeface="+mj-lt"/>
              <a:buAutoNum type="arabicPeriod"/>
            </a:pPr>
            <a:r>
              <a:rPr lang="en-US" sz="1200" dirty="0"/>
              <a:t>Describe pathogenic mechanisms of acute and chronic inflammation, and the resulting pathology at the cellular, tissue, and organism levels.</a:t>
            </a:r>
          </a:p>
          <a:p>
            <a:pPr lvl="1">
              <a:buFont typeface="+mj-lt"/>
              <a:buAutoNum type="arabicPeriod"/>
            </a:pPr>
            <a:r>
              <a:rPr lang="en-US" sz="1200" dirty="0"/>
              <a:t>Explain the mechanisms whereby immune system dysfunction can produce cellular injury, acute and chronic inflammation, autoimmunity, allergic reactions, and susceptibility to infection; how these changes affect organ function and the health of the organism; and how therapeutic intervention can mitigate these effects.</a:t>
            </a:r>
          </a:p>
          <a:p>
            <a:pPr lvl="1">
              <a:buFont typeface="+mj-lt"/>
              <a:buAutoNum type="arabicPeriod"/>
            </a:pPr>
            <a:r>
              <a:rPr lang="en-US" sz="1200" dirty="0"/>
              <a:t>Describe: the pathogenic mechanisms of infectious diseases at the cellular, tissue and organism levels; the resulting pathology at the cellular, tissue, and organism levels; and how this pathology contributes to the clinical manifestations of disease.</a:t>
            </a:r>
          </a:p>
          <a:p>
            <a:pPr lvl="1">
              <a:buFont typeface="+mj-lt"/>
              <a:buAutoNum type="arabicPeriod"/>
            </a:pPr>
            <a:r>
              <a:rPr lang="en-US" sz="1200" dirty="0"/>
              <a:t>Discuss the pathogenic mechanisms resulting in alterations in hemodynamics and shock and the resulting pathology at the cellular, tissue and organism levels. Discuss how this understanding explains clinical manifestations associated with these pathologic changes.</a:t>
            </a:r>
          </a:p>
          <a:p>
            <a:pPr lvl="1">
              <a:buFont typeface="+mj-lt"/>
              <a:buAutoNum type="arabicPeriod"/>
            </a:pPr>
            <a:r>
              <a:rPr lang="en-US" sz="1200" dirty="0"/>
              <a:t>Apply knowledge of the functional consequences of changes in the genome to explain how genetic changes are acquired and can lead to functional alterations in mutated genes, leading to cancer.</a:t>
            </a:r>
          </a:p>
          <a:p>
            <a:pPr lvl="1">
              <a:buFont typeface="+mj-lt"/>
              <a:buAutoNum type="arabicPeriod"/>
            </a:pPr>
            <a:r>
              <a:rPr lang="en-US" sz="1200" dirty="0"/>
              <a:t>Discuss the characteristics of neoplasia in terms of morphologic appearance, classification, biological behavior, and staging. </a:t>
            </a:r>
          </a:p>
        </p:txBody>
      </p:sp>
    </p:spTree>
    <p:extLst>
      <p:ext uri="{BB962C8B-B14F-4D97-AF65-F5344CB8AC3E}">
        <p14:creationId xmlns:p14="http://schemas.microsoft.com/office/powerpoint/2010/main" val="2238556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pPr marL="0" indent="0">
              <a:buNone/>
            </a:pPr>
            <a:r>
              <a:rPr lang="en-US" sz="2200" dirty="0" smtClean="0"/>
              <a:t>Small groups are perceived as “mini lectures”</a:t>
            </a:r>
          </a:p>
          <a:p>
            <a:r>
              <a:rPr lang="en-US" sz="2200" dirty="0"/>
              <a:t>As was discussed at the MEC meeting reviewing General Pathology, we believe these small group sessions are important.  It lets us present complex and fundamental concepts and the vocabulary of pathophysiology in an interactive manner.  These are not intended to be lectures and they are not viewed as lectures by many students.  This point will be reviewed with the small group leaders to ensure the format is not one that could be construed as lectures.  The small group sessions attempt to get interaction from the students.  We will insert more questions requiring student response and exercises requiring the students to employ and demonstrate their understanding of the topics being discussed.  These changes will be incorporated in the course in spring 2016. </a:t>
            </a:r>
            <a:endParaRPr lang="en-US" sz="2200" dirty="0" smtClean="0"/>
          </a:p>
          <a:p>
            <a:pPr marL="0" indent="0">
              <a:buNone/>
            </a:pPr>
            <a:r>
              <a:rPr lang="en-US" sz="2400" dirty="0" smtClean="0">
                <a:solidFill>
                  <a:srgbClr val="00B050"/>
                </a:solidFill>
              </a:rPr>
              <a:t>[Small groups were removed from the course in AY 16-17]</a:t>
            </a:r>
            <a:endParaRPr lang="en-US" sz="2400" dirty="0"/>
          </a:p>
        </p:txBody>
      </p:sp>
      <p:sp>
        <p:nvSpPr>
          <p:cNvPr id="2" name="Title 1"/>
          <p:cNvSpPr>
            <a:spLocks noGrp="1"/>
          </p:cNvSpPr>
          <p:nvPr>
            <p:ph type="title"/>
          </p:nvPr>
        </p:nvSpPr>
        <p:spPr/>
        <p:txBody>
          <a:bodyPr/>
          <a:lstStyle/>
          <a:p>
            <a:pPr algn="ctr"/>
            <a:r>
              <a:rPr lang="en-US" dirty="0" smtClean="0">
                <a:solidFill>
                  <a:schemeClr val="bg1"/>
                </a:solidFill>
              </a:rPr>
              <a:t>Action Plan from Prior Review</a:t>
            </a:r>
            <a:endParaRPr lang="en-US" dirty="0">
              <a:solidFill>
                <a:schemeClr val="bg1"/>
              </a:solidFill>
            </a:endParaRPr>
          </a:p>
        </p:txBody>
      </p:sp>
    </p:spTree>
    <p:extLst>
      <p:ext uri="{BB962C8B-B14F-4D97-AF65-F5344CB8AC3E}">
        <p14:creationId xmlns:p14="http://schemas.microsoft.com/office/powerpoint/2010/main" val="407448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pPr marL="0" indent="0">
              <a:buNone/>
            </a:pPr>
            <a:r>
              <a:rPr lang="en-US" sz="2400" dirty="0" smtClean="0"/>
              <a:t>Assessment questions have negative stems</a:t>
            </a:r>
          </a:p>
          <a:p>
            <a:r>
              <a:rPr lang="en-US" sz="2400" dirty="0"/>
              <a:t>Our test questions are being reviewed in light of the transition of the individual questions into the </a:t>
            </a:r>
            <a:r>
              <a:rPr lang="en-US" sz="2400" dirty="0" err="1"/>
              <a:t>ExamSoft</a:t>
            </a:r>
            <a:r>
              <a:rPr lang="en-US" sz="2400" dirty="0"/>
              <a:t>.  During this transferal, all questions with negative stems will be reworked.  </a:t>
            </a:r>
            <a:r>
              <a:rPr lang="en-US" sz="2400" dirty="0" smtClean="0"/>
              <a:t>All </a:t>
            </a:r>
            <a:r>
              <a:rPr lang="en-US" sz="2400" dirty="0"/>
              <a:t>of our exam questions will be in USMLE format, if a multiple choice question.  Short answer and fill in the blank type questions will be retained.  Our “Slide Quiz” questions will remain in the short answer format.  These latter questions are keyed to specific histological images to which they are linked. </a:t>
            </a:r>
            <a:endParaRPr lang="en-US" sz="2400" dirty="0" smtClean="0"/>
          </a:p>
          <a:p>
            <a:pPr marL="0" indent="0">
              <a:buNone/>
            </a:pPr>
            <a:r>
              <a:rPr lang="en-US" sz="2400" dirty="0" smtClean="0">
                <a:solidFill>
                  <a:srgbClr val="00B050"/>
                </a:solidFill>
              </a:rPr>
              <a:t>[Negative stems were removed from the assessment questions]</a:t>
            </a:r>
            <a:endParaRPr lang="en-US" sz="2400" dirty="0">
              <a:solidFill>
                <a:srgbClr val="00B050"/>
              </a:solidFill>
            </a:endParaRPr>
          </a:p>
        </p:txBody>
      </p:sp>
      <p:sp>
        <p:nvSpPr>
          <p:cNvPr id="2" name="Title 1"/>
          <p:cNvSpPr>
            <a:spLocks noGrp="1"/>
          </p:cNvSpPr>
          <p:nvPr>
            <p:ph type="title"/>
          </p:nvPr>
        </p:nvSpPr>
        <p:spPr/>
        <p:txBody>
          <a:bodyPr/>
          <a:lstStyle/>
          <a:p>
            <a:pPr algn="ctr"/>
            <a:r>
              <a:rPr lang="en-US" dirty="0" smtClean="0">
                <a:solidFill>
                  <a:schemeClr val="bg1"/>
                </a:solidFill>
              </a:rPr>
              <a:t>Action Plan from Prior Review</a:t>
            </a:r>
            <a:endParaRPr lang="en-US" dirty="0">
              <a:solidFill>
                <a:schemeClr val="bg1"/>
              </a:solidFill>
            </a:endParaRPr>
          </a:p>
        </p:txBody>
      </p:sp>
    </p:spTree>
    <p:extLst>
      <p:ext uri="{BB962C8B-B14F-4D97-AF65-F5344CB8AC3E}">
        <p14:creationId xmlns:p14="http://schemas.microsoft.com/office/powerpoint/2010/main" val="398057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83545"/>
            <a:ext cx="8229600" cy="5574455"/>
          </a:xfrm>
        </p:spPr>
        <p:txBody>
          <a:bodyPr/>
          <a:lstStyle/>
          <a:p>
            <a:pPr marL="0" indent="0">
              <a:buNone/>
            </a:pPr>
            <a:r>
              <a:rPr lang="en-US" sz="2000" dirty="0" smtClean="0"/>
              <a:t>Remove offensive content in the course or provide advance warning</a:t>
            </a:r>
          </a:p>
          <a:p>
            <a:r>
              <a:rPr lang="en-US" sz="2000" dirty="0"/>
              <a:t>The lectures with purportedly “offensive” or disturbing images have been noted by very few students.   One of these lectures is Forensic Pathology taught by the State’s Chief Medical Examiner.  It is likely these lectures will be eliminated from the course.  It is ironic that these lectures are the ones which are most highly rated by students – in their numerical scores and written comments – year after year.  Yet, it is not a required part of the medical student curriculum.  </a:t>
            </a:r>
          </a:p>
          <a:p>
            <a:r>
              <a:rPr lang="en-US" sz="2000" dirty="0"/>
              <a:t>The problem of “offensive remarks”, and what constitute such, is highly complex.  Issues of intent, context, appropriateness, and pedagogical importance all must be assessed when determining is something is offensive.  As course director I do propose to deal with it on a case-by-case basis.  If there are disagreements, then the issue would be discussed with Senior Associate Dean for Education as well. </a:t>
            </a:r>
            <a:endParaRPr lang="en-US" sz="2000" dirty="0" smtClean="0"/>
          </a:p>
          <a:p>
            <a:pPr marL="0" indent="0">
              <a:buNone/>
            </a:pPr>
            <a:r>
              <a:rPr lang="en-US" sz="2000" dirty="0" smtClean="0">
                <a:solidFill>
                  <a:srgbClr val="00B050"/>
                </a:solidFill>
              </a:rPr>
              <a:t>[The State’s Chief Medical Examiner will still provide a lecture but disturbing images have been removed from </a:t>
            </a:r>
            <a:r>
              <a:rPr lang="en-US" sz="2000" dirty="0">
                <a:solidFill>
                  <a:srgbClr val="00B050"/>
                </a:solidFill>
              </a:rPr>
              <a:t>the </a:t>
            </a:r>
            <a:r>
              <a:rPr lang="en-US" sz="2000" dirty="0" smtClean="0">
                <a:solidFill>
                  <a:srgbClr val="00B050"/>
                </a:solidFill>
              </a:rPr>
              <a:t>lecture. Other perceived offensive remarks have been addressed at the highest level]</a:t>
            </a:r>
            <a:endParaRPr lang="en-US" sz="2000" dirty="0">
              <a:solidFill>
                <a:srgbClr val="00B050"/>
              </a:solidFill>
            </a:endParaRPr>
          </a:p>
          <a:p>
            <a:pPr marL="0" indent="0">
              <a:buNone/>
            </a:pPr>
            <a:endParaRPr lang="en-US" sz="2000" dirty="0">
              <a:solidFill>
                <a:srgbClr val="00B050"/>
              </a:solidFill>
            </a:endParaRPr>
          </a:p>
        </p:txBody>
      </p:sp>
      <p:sp>
        <p:nvSpPr>
          <p:cNvPr id="2" name="Title 1"/>
          <p:cNvSpPr>
            <a:spLocks noGrp="1"/>
          </p:cNvSpPr>
          <p:nvPr>
            <p:ph type="title"/>
          </p:nvPr>
        </p:nvSpPr>
        <p:spPr/>
        <p:txBody>
          <a:bodyPr/>
          <a:lstStyle/>
          <a:p>
            <a:pPr algn="ctr"/>
            <a:r>
              <a:rPr lang="en-US" dirty="0" smtClean="0">
                <a:solidFill>
                  <a:schemeClr val="bg1"/>
                </a:solidFill>
              </a:rPr>
              <a:t>Action Plan from Prior Review</a:t>
            </a:r>
            <a:endParaRPr lang="en-US" dirty="0">
              <a:solidFill>
                <a:schemeClr val="bg1"/>
              </a:solidFill>
            </a:endParaRPr>
          </a:p>
        </p:txBody>
      </p:sp>
    </p:spTree>
    <p:extLst>
      <p:ext uri="{BB962C8B-B14F-4D97-AF65-F5344CB8AC3E}">
        <p14:creationId xmlns:p14="http://schemas.microsoft.com/office/powerpoint/2010/main" val="860181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57299"/>
            <a:ext cx="9144000" cy="5281065"/>
          </a:xfrm>
          <a:prstGeom prst="rect">
            <a:avLst/>
          </a:prstGeom>
        </p:spPr>
      </p:pic>
      <p:sp>
        <p:nvSpPr>
          <p:cNvPr id="7" name="Title 6"/>
          <p:cNvSpPr>
            <a:spLocks noGrp="1"/>
          </p:cNvSpPr>
          <p:nvPr>
            <p:ph type="title"/>
          </p:nvPr>
        </p:nvSpPr>
        <p:spPr/>
        <p:txBody>
          <a:bodyPr/>
          <a:lstStyle/>
          <a:p>
            <a:r>
              <a:rPr lang="en-US" dirty="0" smtClean="0"/>
              <a:t>Course Objectives</a:t>
            </a:r>
            <a:endParaRPr lang="en-US" dirty="0"/>
          </a:p>
        </p:txBody>
      </p:sp>
    </p:spTree>
    <p:extLst>
      <p:ext uri="{BB962C8B-B14F-4D97-AF65-F5344CB8AC3E}">
        <p14:creationId xmlns:p14="http://schemas.microsoft.com/office/powerpoint/2010/main" val="1322314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49371"/>
            <a:ext cx="9144000" cy="5145635"/>
          </a:xfrm>
          <a:prstGeom prst="rect">
            <a:avLst/>
          </a:prstGeom>
        </p:spPr>
      </p:pic>
      <p:sp>
        <p:nvSpPr>
          <p:cNvPr id="4" name="Title 3"/>
          <p:cNvSpPr>
            <a:spLocks noGrp="1"/>
          </p:cNvSpPr>
          <p:nvPr>
            <p:ph type="title"/>
          </p:nvPr>
        </p:nvSpPr>
        <p:spPr/>
        <p:txBody>
          <a:bodyPr/>
          <a:lstStyle/>
          <a:p>
            <a:r>
              <a:rPr lang="en-US" dirty="0" smtClean="0"/>
              <a:t>Course Objectives (cont.)</a:t>
            </a:r>
            <a:endParaRPr lang="en-US" dirty="0"/>
          </a:p>
        </p:txBody>
      </p:sp>
    </p:spTree>
    <p:extLst>
      <p:ext uri="{BB962C8B-B14F-4D97-AF65-F5344CB8AC3E}">
        <p14:creationId xmlns:p14="http://schemas.microsoft.com/office/powerpoint/2010/main" val="90757378"/>
      </p:ext>
    </p:extLst>
  </p:cSld>
  <p:clrMapOvr>
    <a:masterClrMapping/>
  </p:clrMapOvr>
</p:sld>
</file>

<file path=ppt/theme/theme1.xml><?xml version="1.0" encoding="utf-8"?>
<a:theme xmlns:a="http://schemas.openxmlformats.org/drawingml/2006/main" name="GEISEL">
  <a:themeElements>
    <a:clrScheme name="Geisel Theme">
      <a:dk1>
        <a:sysClr val="windowText" lastClr="000000"/>
      </a:dk1>
      <a:lt1>
        <a:sysClr val="window" lastClr="FFFFFF"/>
      </a:lt1>
      <a:dk2>
        <a:srgbClr val="00462D"/>
      </a:dk2>
      <a:lt2>
        <a:srgbClr val="EEECE1"/>
      </a:lt2>
      <a:accent1>
        <a:srgbClr val="00542C"/>
      </a:accent1>
      <a:accent2>
        <a:srgbClr val="59A131"/>
      </a:accent2>
      <a:accent3>
        <a:srgbClr val="67574E"/>
      </a:accent3>
      <a:accent4>
        <a:srgbClr val="14181C"/>
      </a:accent4>
      <a:accent5>
        <a:srgbClr val="B3B3B3"/>
      </a:accent5>
      <a:accent6>
        <a:srgbClr val="FF8000"/>
      </a:accent6>
      <a:hlink>
        <a:srgbClr val="0000FF"/>
      </a:hlink>
      <a:folHlink>
        <a:srgbClr val="800080"/>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GEISEL</Template>
  <TotalTime>77334</TotalTime>
  <Words>4284</Words>
  <Application>Microsoft Macintosh PowerPoint</Application>
  <PresentationFormat>On-screen Show (4:3)</PresentationFormat>
  <Paragraphs>435</Paragraphs>
  <Slides>41</Slides>
  <Notes>41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Calibri</vt:lpstr>
      <vt:lpstr>Garamond</vt:lpstr>
      <vt:lpstr>Arial</vt:lpstr>
      <vt:lpstr>GEISEL</vt:lpstr>
      <vt:lpstr>Review of Year 1 Pathology course</vt:lpstr>
      <vt:lpstr>Action Plan from Prior Review</vt:lpstr>
      <vt:lpstr>Action Plan from Prior Review</vt:lpstr>
      <vt:lpstr>Action Plan from Prior Review</vt:lpstr>
      <vt:lpstr>Action Plan from Prior Review</vt:lpstr>
      <vt:lpstr>Action Plan from Prior Review</vt:lpstr>
      <vt:lpstr>Action Plan from Prior Review</vt:lpstr>
      <vt:lpstr>Course Objectives</vt:lpstr>
      <vt:lpstr>Course Objectives (cont.)</vt:lpstr>
      <vt:lpstr>Course Objectives – Comments</vt:lpstr>
      <vt:lpstr>Course Objectives – Comments</vt:lpstr>
      <vt:lpstr>Format of Course &amp; Session Objectives</vt:lpstr>
      <vt:lpstr>Issues of Redundancy</vt:lpstr>
      <vt:lpstr>Health  and Values Goals</vt:lpstr>
      <vt:lpstr>Health and Values Content </vt:lpstr>
      <vt:lpstr>Health and Values Content </vt:lpstr>
      <vt:lpstr>Health and Values Content </vt:lpstr>
      <vt:lpstr>Nutrition Objectives</vt:lpstr>
      <vt:lpstr>PowerPoint Presentation</vt:lpstr>
      <vt:lpstr>Nutrition Content </vt:lpstr>
      <vt:lpstr>Summary regarding Objectives</vt:lpstr>
      <vt:lpstr>Course Learning Opportunities</vt:lpstr>
      <vt:lpstr>Course Learning Opportunities</vt:lpstr>
      <vt:lpstr>Summary regarding Pedagogy</vt:lpstr>
      <vt:lpstr>Assessment</vt:lpstr>
      <vt:lpstr>Assessment</vt:lpstr>
      <vt:lpstr>Assessment for Course Objectives</vt:lpstr>
      <vt:lpstr>Summary regarding Assessment</vt:lpstr>
      <vt:lpstr>Measures of Quality – Graduation Questionnaire</vt:lpstr>
      <vt:lpstr>Measures of Quality – Step I</vt:lpstr>
      <vt:lpstr>Measures of Quality – Course Evaluation</vt:lpstr>
      <vt:lpstr>Measures of Quality – Course Evaluation</vt:lpstr>
      <vt:lpstr>Measures of Quality – Student Comments</vt:lpstr>
      <vt:lpstr>Measures of Quality – Student Comments</vt:lpstr>
      <vt:lpstr>Summary regarding Measures of Quality</vt:lpstr>
      <vt:lpstr>Recommendations (1)</vt:lpstr>
      <vt:lpstr>Recommendations (2)</vt:lpstr>
      <vt:lpstr>Recommendations (3)</vt:lpstr>
      <vt:lpstr>Action Plan (1)</vt:lpstr>
      <vt:lpstr>Action Plan (2)</vt:lpstr>
      <vt:lpstr>Action Plan (3)</vt:lpstr>
    </vt:vector>
  </TitlesOfParts>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HAEI and HAEII  course objective #16</dc:title>
  <dc:creator>Virginia Lyons</dc:creator>
  <cp:lastModifiedBy>Wendy Wells</cp:lastModifiedBy>
  <cp:revision>1543</cp:revision>
  <cp:lastPrinted>2017-12-04T03:12:23Z</cp:lastPrinted>
  <dcterms:created xsi:type="dcterms:W3CDTF">2013-03-25T12:54:39Z</dcterms:created>
  <dcterms:modified xsi:type="dcterms:W3CDTF">2017-12-17T15:28:27Z</dcterms:modified>
</cp:coreProperties>
</file>