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4.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5.xml" ContentType="application/vnd.openxmlformats-officedocument.presentationml.tags+xml"/>
  <Override PartName="/ppt/notesSlides/notesSlide19.xml" ContentType="application/vnd.openxmlformats-officedocument.presentationml.notesSlide+xml"/>
  <Override PartName="/ppt/tags/tag16.xml" ContentType="application/vnd.openxmlformats-officedocument.presentationml.tags+xml"/>
  <Override PartName="/ppt/notesSlides/notesSlide20.xml" ContentType="application/vnd.openxmlformats-officedocument.presentationml.notesSlide+xml"/>
  <Override PartName="/ppt/tags/tag17.xml" ContentType="application/vnd.openxmlformats-officedocument.presentationml.tags+xml"/>
  <Override PartName="/ppt/notesSlides/notesSlide21.xml" ContentType="application/vnd.openxmlformats-officedocument.presentationml.notesSlide+xml"/>
  <Override PartName="/ppt/tags/tag18.xml" ContentType="application/vnd.openxmlformats-officedocument.presentationml.tags+xml"/>
  <Override PartName="/ppt/notesSlides/notesSlide22.xml" ContentType="application/vnd.openxmlformats-officedocument.presentationml.notesSlide+xml"/>
  <Override PartName="/ppt/tags/tag19.xml" ContentType="application/vnd.openxmlformats-officedocument.presentationml.tags+xml"/>
  <Override PartName="/ppt/notesSlides/notesSlide23.xml" ContentType="application/vnd.openxmlformats-officedocument.presentationml.notesSlide+xml"/>
  <Override PartName="/ppt/comments/comment1.xml" ContentType="application/vnd.openxmlformats-officedocument.presentationml.comments+xml"/>
  <Override PartName="/ppt/tags/tag20.xml" ContentType="application/vnd.openxmlformats-officedocument.presentationml.tags+xml"/>
  <Override PartName="/ppt/notesSlides/notesSlide24.xml" ContentType="application/vnd.openxmlformats-officedocument.presentationml.notesSlide+xml"/>
  <Override PartName="/ppt/tags/tag21.xml" ContentType="application/vnd.openxmlformats-officedocument.presentationml.tags+xml"/>
  <Override PartName="/ppt/notesSlides/notesSlide25.xml" ContentType="application/vnd.openxmlformats-officedocument.presentationml.notesSlide+xml"/>
  <Override PartName="/ppt/tags/tag22.xml" ContentType="application/vnd.openxmlformats-officedocument.presentationml.tags+xml"/>
  <Override PartName="/ppt/notesSlides/notesSlide26.xml" ContentType="application/vnd.openxmlformats-officedocument.presentationml.notesSlide+xml"/>
  <Override PartName="/ppt/tags/tag23.xml" ContentType="application/vnd.openxmlformats-officedocument.presentationml.tags+xml"/>
  <Override PartName="/ppt/notesSlides/notesSlide27.xml" ContentType="application/vnd.openxmlformats-officedocument.presentationml.notesSlide+xml"/>
  <Override PartName="/ppt/tags/tag24.xml" ContentType="application/vnd.openxmlformats-officedocument.presentationml.tags+xml"/>
  <Override PartName="/ppt/notesSlides/notesSlide28.xml" ContentType="application/vnd.openxmlformats-officedocument.presentationml.notesSlide+xml"/>
  <Override PartName="/ppt/tags/tag25.xml" ContentType="application/vnd.openxmlformats-officedocument.presentationml.tags+xml"/>
  <Override PartName="/ppt/notesSlides/notesSlide29.xml" ContentType="application/vnd.openxmlformats-officedocument.presentationml.notesSlide+xml"/>
  <Override PartName="/ppt/tags/tag26.xml" ContentType="application/vnd.openxmlformats-officedocument.presentationml.tags+xml"/>
  <Override PartName="/ppt/notesSlides/notesSlide30.xml" ContentType="application/vnd.openxmlformats-officedocument.presentationml.notesSlide+xml"/>
  <Override PartName="/ppt/tags/tag27.xml" ContentType="application/vnd.openxmlformats-officedocument.presentationml.tags+xml"/>
  <Override PartName="/ppt/notesSlides/notesSlide31.xml" ContentType="application/vnd.openxmlformats-officedocument.presentationml.notesSlide+xml"/>
  <Override PartName="/ppt/tags/tag28.xml" ContentType="application/vnd.openxmlformats-officedocument.presentationml.tags+xml"/>
  <Override PartName="/ppt/notesSlides/notesSlide32.xml" ContentType="application/vnd.openxmlformats-officedocument.presentationml.notesSlide+xml"/>
  <Override PartName="/ppt/tags/tag29.xml" ContentType="application/vnd.openxmlformats-officedocument.presentationml.tags+xml"/>
  <Override PartName="/ppt/notesSlides/notesSlide33.xml" ContentType="application/vnd.openxmlformats-officedocument.presentationml.notesSlide+xml"/>
  <Override PartName="/ppt/tags/tag30.xml" ContentType="application/vnd.openxmlformats-officedocument.presentationml.tags+xml"/>
  <Override PartName="/ppt/notesSlides/notesSlide34.xml" ContentType="application/vnd.openxmlformats-officedocument.presentationml.notesSlide+xml"/>
  <Override PartName="/ppt/tags/tag31.xml" ContentType="application/vnd.openxmlformats-officedocument.presentationml.tags+xml"/>
  <Override PartName="/ppt/notesSlides/notesSlide35.xml" ContentType="application/vnd.openxmlformats-officedocument.presentationml.notesSlide+xml"/>
  <Override PartName="/ppt/tags/tag32.xml" ContentType="application/vnd.openxmlformats-officedocument.presentationml.tags+xml"/>
  <Override PartName="/ppt/notesSlides/notesSlide36.xml" ContentType="application/vnd.openxmlformats-officedocument.presentationml.notesSlide+xml"/>
  <Override PartName="/ppt/tags/tag33.xml" ContentType="application/vnd.openxmlformats-officedocument.presentationml.tags+xml"/>
  <Override PartName="/ppt/notesSlides/notesSlide37.xml" ContentType="application/vnd.openxmlformats-officedocument.presentationml.notesSlide+xml"/>
  <Override PartName="/ppt/tags/tag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9"/>
  </p:notesMasterIdLst>
  <p:sldIdLst>
    <p:sldId id="345" r:id="rId2"/>
    <p:sldId id="346" r:id="rId3"/>
    <p:sldId id="347" r:id="rId4"/>
    <p:sldId id="392" r:id="rId5"/>
    <p:sldId id="375" r:id="rId6"/>
    <p:sldId id="348" r:id="rId7"/>
    <p:sldId id="349" r:id="rId8"/>
    <p:sldId id="350" r:id="rId9"/>
    <p:sldId id="352" r:id="rId10"/>
    <p:sldId id="408" r:id="rId11"/>
    <p:sldId id="409" r:id="rId12"/>
    <p:sldId id="410" r:id="rId13"/>
    <p:sldId id="411" r:id="rId14"/>
    <p:sldId id="399" r:id="rId15"/>
    <p:sldId id="400" r:id="rId16"/>
    <p:sldId id="404" r:id="rId17"/>
    <p:sldId id="402" r:id="rId18"/>
    <p:sldId id="403" r:id="rId19"/>
    <p:sldId id="355" r:id="rId20"/>
    <p:sldId id="407" r:id="rId21"/>
    <p:sldId id="398" r:id="rId22"/>
    <p:sldId id="358" r:id="rId23"/>
    <p:sldId id="359" r:id="rId24"/>
    <p:sldId id="360" r:id="rId25"/>
    <p:sldId id="390" r:id="rId26"/>
    <p:sldId id="363" r:id="rId27"/>
    <p:sldId id="395" r:id="rId28"/>
    <p:sldId id="396" r:id="rId29"/>
    <p:sldId id="367" r:id="rId30"/>
    <p:sldId id="397" r:id="rId31"/>
    <p:sldId id="368" r:id="rId32"/>
    <p:sldId id="369" r:id="rId33"/>
    <p:sldId id="370" r:id="rId34"/>
    <p:sldId id="416" r:id="rId35"/>
    <p:sldId id="417" r:id="rId36"/>
    <p:sldId id="414" r:id="rId37"/>
    <p:sldId id="41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old L. Manning" initials="HLM" lastIdx="10" clrIdx="0">
    <p:extLst>
      <p:ext uri="{19B8F6BF-5375-455C-9EA6-DF929625EA0E}">
        <p15:presenceInfo xmlns:p15="http://schemas.microsoft.com/office/powerpoint/2012/main" userId="S-1-5-21-349766199-1560496460-111032338-45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9E8"/>
    <a:srgbClr val="FDF177"/>
    <a:srgbClr val="CCFFCC"/>
    <a:srgbClr val="CBD1CD"/>
    <a:srgbClr val="42D0FF"/>
    <a:srgbClr val="E8F05D"/>
    <a:srgbClr val="E5E23E"/>
    <a:srgbClr val="FFC0E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01" autoAdjust="0"/>
    <p:restoredTop sz="91106" autoAdjust="0"/>
  </p:normalViewPr>
  <p:slideViewPr>
    <p:cSldViewPr snapToGrid="0" snapToObjects="1">
      <p:cViewPr varScale="1">
        <p:scale>
          <a:sx n="105" d="100"/>
          <a:sy n="105" d="100"/>
        </p:scale>
        <p:origin x="2118" y="114"/>
      </p:cViewPr>
      <p:guideLst>
        <p:guide orient="horz" pos="2160"/>
        <p:guide pos="2880"/>
      </p:guideLst>
    </p:cSldViewPr>
  </p:slideViewPr>
  <p:outlineViewPr>
    <p:cViewPr>
      <p:scale>
        <a:sx n="33" d="100"/>
        <a:sy n="33" d="100"/>
      </p:scale>
      <p:origin x="0" y="-9840"/>
    </p:cViewPr>
  </p:outlineViewPr>
  <p:notesTextViewPr>
    <p:cViewPr>
      <p:scale>
        <a:sx n="100" d="100"/>
        <a:sy n="100" d="100"/>
      </p:scale>
      <p:origin x="0" y="0"/>
    </p:cViewPr>
  </p:notesTextViewPr>
  <p:sorterViewPr>
    <p:cViewPr>
      <p:scale>
        <a:sx n="70" d="100"/>
        <a:sy n="70" d="100"/>
      </p:scale>
      <p:origin x="0" y="-20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10-24T13:05:32.376" idx="10">
    <p:pos x="5354" y="834"/>
    <p:text>Please review and make any corrections that are needed</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B6DB6-DEFE-8848-AE2C-A54E788269D3}" type="datetimeFigureOut">
              <a:rPr lang="en-US" smtClean="0"/>
              <a:t>11/17/2017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6DCB0-BAEB-BE4B-A454-D8AA10A0265F}" type="slidenum">
              <a:rPr lang="en-US" smtClean="0"/>
              <a:t>‹#›</a:t>
            </a:fld>
            <a:endParaRPr lang="en-US"/>
          </a:p>
        </p:txBody>
      </p:sp>
    </p:spTree>
    <p:extLst>
      <p:ext uri="{BB962C8B-B14F-4D97-AF65-F5344CB8AC3E}">
        <p14:creationId xmlns:p14="http://schemas.microsoft.com/office/powerpoint/2010/main" val="27883410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2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2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30.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notesMaster" Target="../notesMasters/notesMaster1.xml"/><Relationship Id="rId1" Type="http://schemas.openxmlformats.org/officeDocument/2006/relationships/tags" Target="../tags/tag27.xml"/></Relationships>
</file>

<file path=ppt/notesSlides/_rels/notesSlide31.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32.xml.rels><?xml version="1.0" encoding="UTF-8" standalone="yes"?>
<Relationships xmlns="http://schemas.openxmlformats.org/package/2006/relationships"><Relationship Id="rId3" Type="http://schemas.openxmlformats.org/officeDocument/2006/relationships/slide" Target="../slides/slide32.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33.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notesMaster" Target="../notesMasters/notesMaster1.xml"/><Relationship Id="rId1" Type="http://schemas.openxmlformats.org/officeDocument/2006/relationships/tags" Target="../tags/tag30.xml"/></Relationships>
</file>

<file path=ppt/notesSlides/_rels/notesSlide34.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notesMaster" Target="../notesMasters/notesMaster1.xml"/><Relationship Id="rId1" Type="http://schemas.openxmlformats.org/officeDocument/2006/relationships/tags" Target="../tags/tag31.xml"/></Relationships>
</file>

<file path=ppt/notesSlides/_rels/notesSlide35.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notesMaster" Target="../notesMasters/notesMaster1.xml"/><Relationship Id="rId1" Type="http://schemas.openxmlformats.org/officeDocument/2006/relationships/tags" Target="../tags/tag32.xml"/></Relationships>
</file>

<file path=ppt/notesSlides/_rels/notesSlide36.xml.rels><?xml version="1.0" encoding="UTF-8" standalone="yes"?>
<Relationships xmlns="http://schemas.openxmlformats.org/package/2006/relationships"><Relationship Id="rId3" Type="http://schemas.openxmlformats.org/officeDocument/2006/relationships/slide" Target="../slides/slide36.xml"/><Relationship Id="rId2" Type="http://schemas.openxmlformats.org/officeDocument/2006/relationships/notesMaster" Target="../notesMasters/notesMaster1.xml"/><Relationship Id="rId1" Type="http://schemas.openxmlformats.org/officeDocument/2006/relationships/tags" Target="../tags/tag33.xml"/></Relationships>
</file>

<file path=ppt/notesSlides/_rels/notesSlide37.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notesMaster" Target="../notesMasters/notesMaster1.xml"/><Relationship Id="rId1" Type="http://schemas.openxmlformats.org/officeDocument/2006/relationships/tags" Target="../tags/tag34.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Fill in template as indicated. The title should say something like “Review of Y1 Physiology course”. The </a:t>
            </a:r>
            <a:r>
              <a:rPr lang="en-US" baseline="0" dirty="0" smtClean="0"/>
              <a:t>dates of the prior reviews are listed below.</a:t>
            </a:r>
          </a:p>
          <a:p>
            <a:endParaRPr lang="en-US" baseline="0" dirty="0" smtClean="0"/>
          </a:p>
          <a:p>
            <a:r>
              <a:rPr lang="en-US" baseline="0" dirty="0" smtClean="0"/>
              <a:t>Y1 Biochemistry I – May 2015</a:t>
            </a:r>
          </a:p>
          <a:p>
            <a:r>
              <a:rPr lang="en-US" baseline="0" dirty="0" smtClean="0"/>
              <a:t>Y1 Biochemistry II – May 2015</a:t>
            </a:r>
          </a:p>
          <a:p>
            <a:r>
              <a:rPr lang="en-US" baseline="0" dirty="0" smtClean="0"/>
              <a:t>Y1 CTO – Feb 2016</a:t>
            </a:r>
          </a:p>
          <a:p>
            <a:r>
              <a:rPr lang="en-US" baseline="0" dirty="0" smtClean="0"/>
              <a:t>Y1 HAE I – Aug 2015</a:t>
            </a:r>
          </a:p>
          <a:p>
            <a:r>
              <a:rPr lang="en-US" baseline="0" dirty="0" smtClean="0"/>
              <a:t>Y1 HAE II – May 2016</a:t>
            </a:r>
          </a:p>
          <a:p>
            <a:r>
              <a:rPr lang="en-US" baseline="0" dirty="0" smtClean="0"/>
              <a:t>Y1 Physiology I – Jan 2016</a:t>
            </a:r>
          </a:p>
          <a:p>
            <a:r>
              <a:rPr lang="en-US" baseline="0" dirty="0" smtClean="0"/>
              <a:t>Y1 Physiology II – April 2015</a:t>
            </a:r>
          </a:p>
          <a:p>
            <a:r>
              <a:rPr lang="en-US" baseline="0" dirty="0" smtClean="0"/>
              <a:t>Y1 </a:t>
            </a:r>
            <a:r>
              <a:rPr lang="en-US" baseline="0" dirty="0" err="1" smtClean="0"/>
              <a:t>Immuno</a:t>
            </a:r>
            <a:r>
              <a:rPr lang="en-US" baseline="0" dirty="0" smtClean="0"/>
              <a:t>/virology – April 2016</a:t>
            </a:r>
          </a:p>
          <a:p>
            <a:r>
              <a:rPr lang="en-US" baseline="0" dirty="0" smtClean="0"/>
              <a:t>Y1 Microbiology – Jul 2015</a:t>
            </a:r>
          </a:p>
          <a:p>
            <a:r>
              <a:rPr lang="en-US" baseline="0" dirty="0" smtClean="0"/>
              <a:t>Y1 Pathology – Sept 2015</a:t>
            </a:r>
          </a:p>
          <a:p>
            <a:r>
              <a:rPr lang="en-US" baseline="0" dirty="0" smtClean="0"/>
              <a:t>Y1 Neuroscience – Oct 2016</a:t>
            </a:r>
          </a:p>
          <a:p>
            <a:endParaRPr lang="en-US" baseline="0" dirty="0" smtClean="0"/>
          </a:p>
          <a:p>
            <a:r>
              <a:rPr lang="en-US" baseline="0" dirty="0" smtClean="0"/>
              <a:t>Y2 Cardio – Mar 2012</a:t>
            </a:r>
          </a:p>
          <a:p>
            <a:r>
              <a:rPr lang="en-US" baseline="0" dirty="0" smtClean="0"/>
              <a:t>Y2 Respiration – March 2016</a:t>
            </a:r>
          </a:p>
          <a:p>
            <a:r>
              <a:rPr lang="en-US" baseline="0" dirty="0" smtClean="0"/>
              <a:t>Y2 Intro to Pharmacology – April 2012</a:t>
            </a:r>
          </a:p>
          <a:p>
            <a:r>
              <a:rPr lang="en-US" baseline="0" dirty="0" smtClean="0"/>
              <a:t>Y2 Neurology – July 2013</a:t>
            </a:r>
          </a:p>
          <a:p>
            <a:r>
              <a:rPr lang="en-US" baseline="0" dirty="0" smtClean="0"/>
              <a:t>Y2 </a:t>
            </a:r>
            <a:r>
              <a:rPr lang="en-US" baseline="0" dirty="0" err="1" smtClean="0"/>
              <a:t>Derm</a:t>
            </a:r>
            <a:r>
              <a:rPr lang="en-US" baseline="0" dirty="0" smtClean="0"/>
              <a:t> – Oct 2016</a:t>
            </a:r>
          </a:p>
          <a:p>
            <a:r>
              <a:rPr lang="en-US" baseline="0" dirty="0" smtClean="0"/>
              <a:t>Y2 Psychiatry – April 2016</a:t>
            </a:r>
          </a:p>
          <a:p>
            <a:r>
              <a:rPr lang="en-US" baseline="0" dirty="0" smtClean="0"/>
              <a:t>Y2 FEK – Nov 2013</a:t>
            </a:r>
          </a:p>
          <a:p>
            <a:r>
              <a:rPr lang="en-US" baseline="0" dirty="0" smtClean="0"/>
              <a:t>Y2 CT &amp; Bone – Jan 2016</a:t>
            </a:r>
          </a:p>
          <a:p>
            <a:r>
              <a:rPr lang="en-US" dirty="0" smtClean="0"/>
              <a:t>Y2 Reproduction – April 2014</a:t>
            </a:r>
          </a:p>
          <a:p>
            <a:r>
              <a:rPr lang="en-US" dirty="0" smtClean="0"/>
              <a:t>Y2 Hematology – Sept 2015</a:t>
            </a:r>
          </a:p>
          <a:p>
            <a:r>
              <a:rPr lang="en-US" dirty="0" smtClean="0"/>
              <a:t>Y2 GI – Nov 2014</a:t>
            </a:r>
          </a:p>
          <a:p>
            <a:r>
              <a:rPr lang="en-US" dirty="0" smtClean="0"/>
              <a:t>Y2 ID – Jan 2015</a:t>
            </a:r>
          </a:p>
          <a:p>
            <a:r>
              <a:rPr lang="en-US" dirty="0" smtClean="0"/>
              <a:t>Y2 Endocrine – April 2015</a:t>
            </a:r>
          </a:p>
          <a:p>
            <a:r>
              <a:rPr lang="en-US" dirty="0" smtClean="0"/>
              <a:t>Y2 Intro to Med Pharm–</a:t>
            </a:r>
            <a:r>
              <a:rPr lang="en-US" baseline="0" dirty="0" smtClean="0"/>
              <a:t> June 2015</a:t>
            </a:r>
          </a:p>
          <a:p>
            <a:r>
              <a:rPr lang="en-US" baseline="0" dirty="0" smtClean="0"/>
              <a:t>Y2 Organ-based Pharm- not yet reviewed</a:t>
            </a:r>
          </a:p>
          <a:p>
            <a:r>
              <a:rPr lang="en-US" baseline="0" dirty="0" smtClean="0"/>
              <a:t>Y2 P&amp;P-- not previously reviewed</a:t>
            </a:r>
          </a:p>
          <a:p>
            <a:r>
              <a:rPr lang="en-US" baseline="0" dirty="0" smtClean="0"/>
              <a:t>Y2 On Doc– Jun 2014</a:t>
            </a:r>
          </a:p>
          <a:p>
            <a:r>
              <a:rPr lang="en-US" baseline="0" dirty="0" smtClean="0"/>
              <a:t>Y2 Intro to Themes– Sept 2015</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a:t>
            </a:fld>
            <a:endParaRPr lang="en-US"/>
          </a:p>
        </p:txBody>
      </p:sp>
    </p:spTree>
    <p:extLst>
      <p:ext uri="{BB962C8B-B14F-4D97-AF65-F5344CB8AC3E}">
        <p14:creationId xmlns:p14="http://schemas.microsoft.com/office/powerpoint/2010/main" val="70819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The questions above should be answered regarding the Health and Values</a:t>
            </a:r>
            <a:r>
              <a:rPr lang="en-US" baseline="0" dirty="0" smtClean="0"/>
              <a:t> content of the course.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10</a:t>
            </a:fld>
            <a:endParaRPr lang="en-US"/>
          </a:p>
        </p:txBody>
      </p:sp>
    </p:spTree>
    <p:extLst>
      <p:ext uri="{BB962C8B-B14F-4D97-AF65-F5344CB8AC3E}">
        <p14:creationId xmlns:p14="http://schemas.microsoft.com/office/powerpoint/2010/main" val="2012852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The questions above should be answered regarding the Health and Values</a:t>
            </a:r>
            <a:r>
              <a:rPr lang="en-US" baseline="0" dirty="0" smtClean="0"/>
              <a:t> content of the course.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11</a:t>
            </a:fld>
            <a:endParaRPr lang="en-US"/>
          </a:p>
        </p:txBody>
      </p:sp>
    </p:spTree>
    <p:extLst>
      <p:ext uri="{BB962C8B-B14F-4D97-AF65-F5344CB8AC3E}">
        <p14:creationId xmlns:p14="http://schemas.microsoft.com/office/powerpoint/2010/main" val="2252011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The questions above should be answered regarding the Health and Values</a:t>
            </a:r>
            <a:r>
              <a:rPr lang="en-US" baseline="0" dirty="0" smtClean="0"/>
              <a:t> content of the course.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12</a:t>
            </a:fld>
            <a:endParaRPr lang="en-US"/>
          </a:p>
        </p:txBody>
      </p:sp>
    </p:spTree>
    <p:extLst>
      <p:ext uri="{BB962C8B-B14F-4D97-AF65-F5344CB8AC3E}">
        <p14:creationId xmlns:p14="http://schemas.microsoft.com/office/powerpoint/2010/main" val="25960424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Summarize</a:t>
            </a:r>
            <a:r>
              <a:rPr lang="en-US" baseline="0" dirty="0" smtClean="0"/>
              <a:t> the findings regarding all the objectives; recommend changes, additions etc. to course director and course review committee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13</a:t>
            </a:fld>
            <a:endParaRPr lang="en-US"/>
          </a:p>
        </p:txBody>
      </p:sp>
    </p:spTree>
    <p:extLst>
      <p:ext uri="{BB962C8B-B14F-4D97-AF65-F5344CB8AC3E}">
        <p14:creationId xmlns:p14="http://schemas.microsoft.com/office/powerpoint/2010/main" val="3634050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14</a:t>
            </a:fld>
            <a:endParaRPr lang="en-US"/>
          </a:p>
        </p:txBody>
      </p:sp>
    </p:spTree>
    <p:extLst>
      <p:ext uri="{BB962C8B-B14F-4D97-AF65-F5344CB8AC3E}">
        <p14:creationId xmlns:p14="http://schemas.microsoft.com/office/powerpoint/2010/main" val="3028347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15</a:t>
            </a:fld>
            <a:endParaRPr lang="en-US"/>
          </a:p>
        </p:txBody>
      </p:sp>
    </p:spTree>
    <p:extLst>
      <p:ext uri="{BB962C8B-B14F-4D97-AF65-F5344CB8AC3E}">
        <p14:creationId xmlns:p14="http://schemas.microsoft.com/office/powerpoint/2010/main" val="3533563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The questions above should be answered regarding the Nutrition </a:t>
            </a:r>
            <a:r>
              <a:rPr lang="en-US" baseline="0" dirty="0" smtClean="0"/>
              <a:t>content of the course.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16</a:t>
            </a:fld>
            <a:endParaRPr lang="en-US"/>
          </a:p>
        </p:txBody>
      </p:sp>
    </p:spTree>
    <p:extLst>
      <p:ext uri="{BB962C8B-B14F-4D97-AF65-F5344CB8AC3E}">
        <p14:creationId xmlns:p14="http://schemas.microsoft.com/office/powerpoint/2010/main" val="24214651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9645027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Summarize</a:t>
            </a:r>
            <a:r>
              <a:rPr lang="en-US" baseline="0" dirty="0" smtClean="0"/>
              <a:t> the findings regarding all the objectives; recommend changes, additions etc. to course director and course review committee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18</a:t>
            </a:fld>
            <a:endParaRPr lang="en-US"/>
          </a:p>
        </p:txBody>
      </p:sp>
    </p:spTree>
    <p:extLst>
      <p:ext uri="{BB962C8B-B14F-4D97-AF65-F5344CB8AC3E}">
        <p14:creationId xmlns:p14="http://schemas.microsoft.com/office/powerpoint/2010/main" val="22409749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Summarize</a:t>
            </a:r>
            <a:r>
              <a:rPr lang="en-US" baseline="0" dirty="0" smtClean="0"/>
              <a:t> the findings regarding the objectives.</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19</a:t>
            </a:fld>
            <a:endParaRPr lang="en-US"/>
          </a:p>
        </p:txBody>
      </p:sp>
    </p:spTree>
    <p:extLst>
      <p:ext uri="{BB962C8B-B14F-4D97-AF65-F5344CB8AC3E}">
        <p14:creationId xmlns:p14="http://schemas.microsoft.com/office/powerpoint/2010/main" val="578418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Summarize the action plan from the prior review if available.  Slides from prior reviews can be found in the minutes of the MEC on the Geisel website (http://</a:t>
            </a:r>
            <a:r>
              <a:rPr lang="en-US" dirty="0" err="1" smtClean="0"/>
              <a:t>geiselmed.dartmouth.edu</a:t>
            </a:r>
            <a:r>
              <a:rPr lang="en-US" dirty="0" smtClean="0"/>
              <a:t>/admin/</a:t>
            </a:r>
            <a:r>
              <a:rPr lang="en-US" dirty="0" err="1" smtClean="0"/>
              <a:t>med_ed</a:t>
            </a:r>
            <a:r>
              <a:rPr lang="en-US" dirty="0" smtClean="0"/>
              <a:t>/). Did the course follow through</a:t>
            </a:r>
            <a:r>
              <a:rPr lang="en-US" baseline="0" dirty="0" smtClean="0"/>
              <a:t> on what they said they would do? Are there any issues that need to be revisited?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a:t>
            </a:fld>
            <a:endParaRPr lang="en-US"/>
          </a:p>
        </p:txBody>
      </p:sp>
    </p:spTree>
    <p:extLst>
      <p:ext uri="{BB962C8B-B14F-4D97-AF65-F5344CB8AC3E}">
        <p14:creationId xmlns:p14="http://schemas.microsoft.com/office/powerpoint/2010/main" val="10522907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Summarize</a:t>
            </a:r>
            <a:r>
              <a:rPr lang="en-US" baseline="0" dirty="0" smtClean="0"/>
              <a:t> the findings regarding the objectives.</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20</a:t>
            </a:fld>
            <a:endParaRPr lang="en-US"/>
          </a:p>
        </p:txBody>
      </p:sp>
    </p:spTree>
    <p:extLst>
      <p:ext uri="{BB962C8B-B14F-4D97-AF65-F5344CB8AC3E}">
        <p14:creationId xmlns:p14="http://schemas.microsoft.com/office/powerpoint/2010/main" val="39578345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Comment if distribution of hours was changed since last year. Does</a:t>
            </a:r>
            <a:r>
              <a:rPr lang="en-US" baseline="0" dirty="0" smtClean="0"/>
              <a:t> the course meet current guidelines put forth by the MEC: </a:t>
            </a:r>
            <a:r>
              <a:rPr lang="en-US" sz="1200" kern="1200" dirty="0" smtClean="0">
                <a:solidFill>
                  <a:schemeClr val="tx1"/>
                </a:solidFill>
                <a:effectLst/>
                <a:latin typeface="+mn-lt"/>
                <a:ea typeface="+mn-ea"/>
                <a:cs typeface="+mn-cs"/>
              </a:rPr>
              <a:t>"In an effort to promote a diversity of learning activities that are increasingly engaging for students, and to promote more active styles of student learning, each course should strive to limit traditional lectures to no more than 40-50 % of the scheduled class time.”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21</a:t>
            </a:fld>
            <a:endParaRPr lang="en-US"/>
          </a:p>
        </p:txBody>
      </p:sp>
    </p:spTree>
    <p:extLst>
      <p:ext uri="{BB962C8B-B14F-4D97-AF65-F5344CB8AC3E}">
        <p14:creationId xmlns:p14="http://schemas.microsoft.com/office/powerpoint/2010/main" val="13218815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22</a:t>
            </a:fld>
            <a:endParaRPr lang="en-US"/>
          </a:p>
        </p:txBody>
      </p:sp>
    </p:spTree>
    <p:extLst>
      <p:ext uri="{BB962C8B-B14F-4D97-AF65-F5344CB8AC3E}">
        <p14:creationId xmlns:p14="http://schemas.microsoft.com/office/powerpoint/2010/main" val="3521277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This slides summarizes the methods</a:t>
            </a:r>
            <a:r>
              <a:rPr lang="en-US" baseline="0" dirty="0" smtClean="0"/>
              <a:t> used to assess the students. This</a:t>
            </a:r>
            <a:r>
              <a:rPr lang="en-US" dirty="0" smtClean="0"/>
              <a:t> information is often found in the syllabus on Canvas, however the course director can also clarify during</a:t>
            </a:r>
            <a:r>
              <a:rPr lang="en-US" baseline="0" dirty="0" smtClean="0"/>
              <a:t> the subcommittee meeting.</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23</a:t>
            </a:fld>
            <a:endParaRPr lang="en-US"/>
          </a:p>
        </p:txBody>
      </p:sp>
    </p:spTree>
    <p:extLst>
      <p:ext uri="{BB962C8B-B14F-4D97-AF65-F5344CB8AC3E}">
        <p14:creationId xmlns:p14="http://schemas.microsoft.com/office/powerpoint/2010/main" val="6433739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slide</a:t>
            </a:r>
            <a:r>
              <a:rPr lang="en-US" baseline="0" dirty="0" smtClean="0"/>
              <a:t> (or slides if necessary)</a:t>
            </a:r>
            <a:r>
              <a:rPr lang="en-US" dirty="0" smtClean="0"/>
              <a:t> should comment about</a:t>
            </a:r>
            <a:r>
              <a:rPr lang="en-US" baseline="0" dirty="0" smtClean="0"/>
              <a:t> whether the course is assessing all of its course objectives. Are knowledge objectives assessed on quizzes/exams or by other means? Are other (non-knowledge) objectives being assessed? For example, if one course objective is “Practice team skills and demonstrate the ability to work productively with others.”, is the course doing something to assess that? </a:t>
            </a:r>
            <a:r>
              <a:rPr lang="en-US" smtClean="0"/>
              <a:t>Are the students given feedback </a:t>
            </a:r>
            <a:r>
              <a:rPr lang="en-US" baseline="0" smtClean="0"/>
              <a:t>either formally or informally regarding that particular objective?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24</a:t>
            </a:fld>
            <a:endParaRPr lang="en-US"/>
          </a:p>
        </p:txBody>
      </p:sp>
    </p:spTree>
    <p:extLst>
      <p:ext uri="{BB962C8B-B14F-4D97-AF65-F5344CB8AC3E}">
        <p14:creationId xmlns:p14="http://schemas.microsoft.com/office/powerpoint/2010/main" val="4337021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data from the AAMC graduation questionnaire is shown in table format – one slide for each course. Choose the appropriate slide or slides for the course you are reviewing and then delete the other slides.</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25</a:t>
            </a:fld>
            <a:endParaRPr lang="en-US"/>
          </a:p>
        </p:txBody>
      </p:sp>
    </p:spTree>
    <p:extLst>
      <p:ext uri="{BB962C8B-B14F-4D97-AF65-F5344CB8AC3E}">
        <p14:creationId xmlns:p14="http://schemas.microsoft.com/office/powerpoint/2010/main" val="6867495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Use this table</a:t>
            </a:r>
            <a:r>
              <a:rPr lang="en-US" baseline="0" dirty="0" smtClean="0"/>
              <a:t> for Y2 reviews – can highlight the values for the particular course you are reviewing. If you are doing a Y1 review, delete this slide.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26</a:t>
            </a:fld>
            <a:endParaRPr lang="en-US"/>
          </a:p>
        </p:txBody>
      </p:sp>
    </p:spTree>
    <p:extLst>
      <p:ext uri="{BB962C8B-B14F-4D97-AF65-F5344CB8AC3E}">
        <p14:creationId xmlns:p14="http://schemas.microsoft.com/office/powerpoint/2010/main" val="20003338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Use this table for reviews of </a:t>
            </a:r>
            <a:r>
              <a:rPr lang="en-US" b="0" dirty="0" smtClean="0"/>
              <a:t>Y2 courses</a:t>
            </a:r>
            <a:r>
              <a:rPr lang="en-US" dirty="0" smtClean="0"/>
              <a:t>. </a:t>
            </a:r>
            <a:r>
              <a:rPr lang="en-US" baseline="0" dirty="0" smtClean="0"/>
              <a:t>If you are doing a Y1 review, delete this slide.</a:t>
            </a:r>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1828930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table should be filled out for the course you are reviewing. Enter</a:t>
            </a:r>
            <a:r>
              <a:rPr lang="en-US" baseline="0" dirty="0" smtClean="0"/>
              <a:t> the course name and in the parentheses indicate the percent of students that completed the course evaluation.  If a particular question is not available in the report, you can insert N/A in that box.</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latin typeface="Calibri"/>
              </a:rPr>
              <a:pPr/>
              <a:t>28</a:t>
            </a:fld>
            <a:endParaRPr lang="en-US">
              <a:solidFill>
                <a:prstClr val="black"/>
              </a:solidFill>
              <a:latin typeface="Calibri"/>
            </a:endParaRPr>
          </a:p>
        </p:txBody>
      </p:sp>
    </p:spTree>
    <p:extLst>
      <p:ext uri="{BB962C8B-B14F-4D97-AF65-F5344CB8AC3E}">
        <p14:creationId xmlns:p14="http://schemas.microsoft.com/office/powerpoint/2010/main" val="4875879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The student member should summarize the strengths</a:t>
            </a:r>
            <a:r>
              <a:rPr lang="en-US" baseline="0" dirty="0" smtClean="0"/>
              <a:t> of the course and include some sample comments (add additional slides as needed)</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29</a:t>
            </a:fld>
            <a:endParaRPr lang="en-US"/>
          </a:p>
        </p:txBody>
      </p:sp>
    </p:spTree>
    <p:extLst>
      <p:ext uri="{BB962C8B-B14F-4D97-AF65-F5344CB8AC3E}">
        <p14:creationId xmlns:p14="http://schemas.microsoft.com/office/powerpoint/2010/main" val="212636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Include</a:t>
            </a:r>
            <a:r>
              <a:rPr lang="en-US" baseline="0" dirty="0" smtClean="0"/>
              <a:t> a copy of the course objectives in this portion of the review. </a:t>
            </a:r>
            <a:r>
              <a:rPr lang="en-US" dirty="0" smtClean="0"/>
              <a:t>These are often found in the syllabus, but </a:t>
            </a:r>
            <a:r>
              <a:rPr lang="en-US" baseline="0" dirty="0" smtClean="0"/>
              <a:t>Brian Reid can provide a list of the objectives mapped to the Geisel competencies.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a:t>
            </a:fld>
            <a:endParaRPr lang="en-US"/>
          </a:p>
        </p:txBody>
      </p:sp>
    </p:spTree>
    <p:extLst>
      <p:ext uri="{BB962C8B-B14F-4D97-AF65-F5344CB8AC3E}">
        <p14:creationId xmlns:p14="http://schemas.microsoft.com/office/powerpoint/2010/main" val="19840980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The student member should summarize the strengths</a:t>
            </a:r>
            <a:r>
              <a:rPr lang="en-US" baseline="0" dirty="0" smtClean="0"/>
              <a:t> of the course and include some sample comments (add additional slides as needed)</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30</a:t>
            </a:fld>
            <a:endParaRPr lang="en-US"/>
          </a:p>
        </p:txBody>
      </p:sp>
    </p:spTree>
    <p:extLst>
      <p:ext uri="{BB962C8B-B14F-4D97-AF65-F5344CB8AC3E}">
        <p14:creationId xmlns:p14="http://schemas.microsoft.com/office/powerpoint/2010/main" val="6579519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student member should summarize the areas for improvement</a:t>
            </a:r>
            <a:r>
              <a:rPr lang="en-US" baseline="0" dirty="0" smtClean="0"/>
              <a:t> and include some sample comments (add additional slides as needed)</a:t>
            </a:r>
            <a:endParaRPr lang="en-US" dirty="0" smtClean="0"/>
          </a:p>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31</a:t>
            </a:fld>
            <a:endParaRPr lang="en-US"/>
          </a:p>
        </p:txBody>
      </p:sp>
    </p:spTree>
    <p:extLst>
      <p:ext uri="{BB962C8B-B14F-4D97-AF65-F5344CB8AC3E}">
        <p14:creationId xmlns:p14="http://schemas.microsoft.com/office/powerpoint/2010/main" val="16423672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Other issues from student comments</a:t>
            </a:r>
            <a:r>
              <a:rPr lang="en-US" baseline="0" dirty="0" smtClean="0"/>
              <a:t> that the students would like to highlight if applicable.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32</a:t>
            </a:fld>
            <a:endParaRPr lang="en-US"/>
          </a:p>
        </p:txBody>
      </p:sp>
    </p:spTree>
    <p:extLst>
      <p:ext uri="{BB962C8B-B14F-4D97-AF65-F5344CB8AC3E}">
        <p14:creationId xmlns:p14="http://schemas.microsoft.com/office/powerpoint/2010/main" val="3748761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33</a:t>
            </a:fld>
            <a:endParaRPr lang="en-US"/>
          </a:p>
        </p:txBody>
      </p:sp>
    </p:spTree>
    <p:extLst>
      <p:ext uri="{BB962C8B-B14F-4D97-AF65-F5344CB8AC3E}">
        <p14:creationId xmlns:p14="http://schemas.microsoft.com/office/powerpoint/2010/main" val="4347546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The slides</a:t>
            </a:r>
            <a:r>
              <a:rPr lang="en-US" baseline="0" dirty="0" smtClean="0"/>
              <a:t> from the course director should be added here, outlining their plans for the next iteration of the course.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34</a:t>
            </a:fld>
            <a:endParaRPr lang="en-US"/>
          </a:p>
        </p:txBody>
      </p:sp>
    </p:spTree>
    <p:extLst>
      <p:ext uri="{BB962C8B-B14F-4D97-AF65-F5344CB8AC3E}">
        <p14:creationId xmlns:p14="http://schemas.microsoft.com/office/powerpoint/2010/main" val="28895982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The slides</a:t>
            </a:r>
            <a:r>
              <a:rPr lang="en-US" baseline="0" dirty="0" smtClean="0"/>
              <a:t> from the course director should be added here, outlining their plans for the next iteration of the course.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35</a:t>
            </a:fld>
            <a:endParaRPr lang="en-US"/>
          </a:p>
        </p:txBody>
      </p:sp>
    </p:spTree>
    <p:extLst>
      <p:ext uri="{BB962C8B-B14F-4D97-AF65-F5344CB8AC3E}">
        <p14:creationId xmlns:p14="http://schemas.microsoft.com/office/powerpoint/2010/main" val="19232887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Include</a:t>
            </a:r>
            <a:r>
              <a:rPr lang="en-US" baseline="0" dirty="0" smtClean="0"/>
              <a:t> a copy of the course objectives in this portion of the review. </a:t>
            </a:r>
            <a:r>
              <a:rPr lang="en-US" dirty="0" smtClean="0"/>
              <a:t>These are often found in the syllabus, but </a:t>
            </a:r>
            <a:r>
              <a:rPr lang="en-US" baseline="0" dirty="0" smtClean="0"/>
              <a:t>Brian Reid can provide a list of the objectives mapped to the Geisel competencies.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36</a:t>
            </a:fld>
            <a:endParaRPr lang="en-US"/>
          </a:p>
        </p:txBody>
      </p:sp>
    </p:spTree>
    <p:extLst>
      <p:ext uri="{BB962C8B-B14F-4D97-AF65-F5344CB8AC3E}">
        <p14:creationId xmlns:p14="http://schemas.microsoft.com/office/powerpoint/2010/main" val="8686792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Include</a:t>
            </a:r>
            <a:r>
              <a:rPr lang="en-US" baseline="0" dirty="0" smtClean="0"/>
              <a:t> a copy of the course objectives in this portion of the review. </a:t>
            </a:r>
            <a:r>
              <a:rPr lang="en-US" dirty="0" smtClean="0"/>
              <a:t>These are often found in the syllabus, but </a:t>
            </a:r>
            <a:r>
              <a:rPr lang="en-US" baseline="0" dirty="0" smtClean="0"/>
              <a:t>Brian Reid can provide a list of the objectives mapped to the Geisel competencies.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37</a:t>
            </a:fld>
            <a:endParaRPr lang="en-US"/>
          </a:p>
        </p:txBody>
      </p:sp>
    </p:spTree>
    <p:extLst>
      <p:ext uri="{BB962C8B-B14F-4D97-AF65-F5344CB8AC3E}">
        <p14:creationId xmlns:p14="http://schemas.microsoft.com/office/powerpoint/2010/main" val="159345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Include</a:t>
            </a:r>
            <a:r>
              <a:rPr lang="en-US" baseline="0" dirty="0" smtClean="0"/>
              <a:t> a copy of the course objectives in this portion of the review. </a:t>
            </a:r>
            <a:r>
              <a:rPr lang="en-US" dirty="0" smtClean="0"/>
              <a:t>These are often found in the syllabus, but </a:t>
            </a:r>
            <a:r>
              <a:rPr lang="en-US" baseline="0" dirty="0" smtClean="0"/>
              <a:t>Brian Reid can provide a list of the objectives mapped to the Geisel competencies.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a:t>
            </a:fld>
            <a:endParaRPr lang="en-US"/>
          </a:p>
        </p:txBody>
      </p:sp>
    </p:spTree>
    <p:extLst>
      <p:ext uri="{BB962C8B-B14F-4D97-AF65-F5344CB8AC3E}">
        <p14:creationId xmlns:p14="http://schemas.microsoft.com/office/powerpoint/2010/main" val="1984098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In the past the subcommittee has looked over the mapping, but the course director has the knowledge to do this better than anyone else, so I plan to assign this task to course directors (ask them to make sure the mapping is appropriate and suggest any changes). The subcommittee can still do the mapping if they want to, but in most cases the course directors ask me “What can I do to help?” (with the review), so this would be a good task to give them.</a:t>
            </a:r>
            <a:endParaRPr lang="en-US" dirty="0" smtClean="0"/>
          </a:p>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5</a:t>
            </a:fld>
            <a:endParaRPr lang="en-US"/>
          </a:p>
        </p:txBody>
      </p:sp>
    </p:spTree>
    <p:extLst>
      <p:ext uri="{BB962C8B-B14F-4D97-AF65-F5344CB8AC3E}">
        <p14:creationId xmlns:p14="http://schemas.microsoft.com/office/powerpoint/2010/main" val="1320243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Use this slide(s) to answer the following questions and make any additional</a:t>
            </a:r>
            <a:r>
              <a:rPr lang="en-US" baseline="0" dirty="0" smtClean="0"/>
              <a:t> </a:t>
            </a:r>
            <a:r>
              <a:rPr lang="en-US" dirty="0" smtClean="0"/>
              <a:t>comments</a:t>
            </a:r>
            <a:r>
              <a:rPr lang="en-US" baseline="0" dirty="0" smtClean="0"/>
              <a:t> as necessary:</a:t>
            </a:r>
            <a:r>
              <a:rPr lang="en-US" dirty="0" smtClean="0"/>
              <a:t> Is</a:t>
            </a:r>
            <a:r>
              <a:rPr lang="en-US" baseline="0" dirty="0" smtClean="0"/>
              <a:t> the number of objectives appropriate? (typically 8-15 – not too broad, but not too detailed).  Do the course objectives encapsulate the main ideas of the course, i.e. when you read the objectives, do you have a good idea regarding what the course is about? Do the course objectives correlate well with what is available in the USMLE Step I brochure (</a:t>
            </a:r>
            <a:r>
              <a:rPr lang="en-US" dirty="0" smtClean="0"/>
              <a:t>http://</a:t>
            </a:r>
            <a:r>
              <a:rPr lang="en-US" dirty="0" err="1" smtClean="0"/>
              <a:t>www.usmle.org</a:t>
            </a:r>
            <a:r>
              <a:rPr lang="en-US" dirty="0" smtClean="0"/>
              <a:t>/step-1/#content-outlines)?</a:t>
            </a:r>
          </a:p>
        </p:txBody>
      </p:sp>
      <p:sp>
        <p:nvSpPr>
          <p:cNvPr id="4" name="Slide Number Placeholder 3"/>
          <p:cNvSpPr>
            <a:spLocks noGrp="1"/>
          </p:cNvSpPr>
          <p:nvPr>
            <p:ph type="sldNum" sz="quarter" idx="10"/>
          </p:nvPr>
        </p:nvSpPr>
        <p:spPr/>
        <p:txBody>
          <a:bodyPr/>
          <a:lstStyle/>
          <a:p>
            <a:fld id="{B606DCB0-BAEB-BE4B-A454-D8AA10A0265F}" type="slidenum">
              <a:rPr lang="en-US" smtClean="0"/>
              <a:t>6</a:t>
            </a:fld>
            <a:endParaRPr lang="en-US"/>
          </a:p>
        </p:txBody>
      </p:sp>
    </p:spTree>
    <p:extLst>
      <p:ext uri="{BB962C8B-B14F-4D97-AF65-F5344CB8AC3E}">
        <p14:creationId xmlns:p14="http://schemas.microsoft.com/office/powerpoint/2010/main" val="18192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0" dirty="0" smtClean="0"/>
              <a:t>Evaluate</a:t>
            </a:r>
            <a:r>
              <a:rPr lang="en-US" i="0" baseline="0" dirty="0" smtClean="0"/>
              <a:t> each statement by looking at the materials on Canvas and then choose the appropriate word highlighted in red. </a:t>
            </a:r>
            <a:r>
              <a:rPr lang="en-US" i="0" dirty="0" smtClean="0"/>
              <a:t>“Correct</a:t>
            </a:r>
            <a:r>
              <a:rPr lang="en-US" i="0" baseline="0" dirty="0" smtClean="0"/>
              <a:t> format” for objectives means that they start with measureable verbs such as “describe”, “explain”, “list”, etc. (i.e. something the student can actually do). The verbs “learn” and “understand” are not measureable verbs. An internet search for “Blooms Taxonomy” will produce a list of measurable verbs. </a:t>
            </a:r>
            <a:r>
              <a:rPr lang="en-US" i="0" dirty="0" smtClean="0"/>
              <a:t>It is not necessary to list actual objectives that don’t meet our standards, but they should be identified in some way for the course director so they know what needs to be fixed.</a:t>
            </a:r>
            <a:endParaRPr lang="en-US"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7</a:t>
            </a:fld>
            <a:endParaRPr lang="en-US"/>
          </a:p>
        </p:txBody>
      </p:sp>
    </p:spTree>
    <p:extLst>
      <p:ext uri="{BB962C8B-B14F-4D97-AF65-F5344CB8AC3E}">
        <p14:creationId xmlns:p14="http://schemas.microsoft.com/office/powerpoint/2010/main" val="109005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Choose some of the major topics in the course and search on </a:t>
            </a:r>
            <a:r>
              <a:rPr lang="en-US" dirty="0" err="1" smtClean="0"/>
              <a:t>Ilios</a:t>
            </a:r>
            <a:r>
              <a:rPr lang="en-US" dirty="0" smtClean="0"/>
              <a:t> to see if the topic is covered in other courses (use the “word search” function). Assess whether the redundancy</a:t>
            </a:r>
            <a:r>
              <a:rPr lang="en-US" baseline="0" dirty="0" smtClean="0"/>
              <a:t> is appropriate or not (i.e. if a topic is introduced in Y1 and then discussed in more depth in Y2, it is appropriate, planned redundancy; however, if a topic shows up multiple times in different courses in the same year, it may be unplanned). </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8</a:t>
            </a:fld>
            <a:endParaRPr lang="en-US"/>
          </a:p>
        </p:txBody>
      </p:sp>
    </p:spTree>
    <p:extLst>
      <p:ext uri="{BB962C8B-B14F-4D97-AF65-F5344CB8AC3E}">
        <p14:creationId xmlns:p14="http://schemas.microsoft.com/office/powerpoint/2010/main" val="804928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This slide is to help the review</a:t>
            </a:r>
            <a:r>
              <a:rPr lang="en-US" baseline="0" dirty="0" smtClean="0"/>
              <a:t> committee understand what is encompassed by the Health and Values curriculum. The evaluation of this content is on the next slide.</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9</a:t>
            </a:fld>
            <a:endParaRPr lang="en-US"/>
          </a:p>
        </p:txBody>
      </p:sp>
    </p:spTree>
    <p:extLst>
      <p:ext uri="{BB962C8B-B14F-4D97-AF65-F5344CB8AC3E}">
        <p14:creationId xmlns:p14="http://schemas.microsoft.com/office/powerpoint/2010/main" val="1701476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and Tex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3545"/>
            <a:ext cx="8229600" cy="5151121"/>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a:xfrm>
            <a:off x="0" y="0"/>
            <a:ext cx="9144000" cy="925513"/>
          </a:xfrm>
          <a:solidFill>
            <a:schemeClr val="tx2"/>
          </a:solidFill>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876944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6" name="Title 3"/>
          <p:cNvSpPr>
            <a:spLocks noGrp="1"/>
          </p:cNvSpPr>
          <p:nvPr>
            <p:ph type="title"/>
          </p:nvPr>
        </p:nvSpPr>
        <p:spPr>
          <a:xfrm>
            <a:off x="0" y="0"/>
            <a:ext cx="9144000" cy="925513"/>
          </a:xfrm>
          <a:solidFill>
            <a:schemeClr val="tx2"/>
          </a:solidFill>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5686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457200" y="1283545"/>
            <a:ext cx="8229600" cy="5151121"/>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3"/>
          <p:cNvSpPr>
            <a:spLocks noGrp="1"/>
          </p:cNvSpPr>
          <p:nvPr>
            <p:ph type="title"/>
          </p:nvPr>
        </p:nvSpPr>
        <p:spPr>
          <a:xfrm>
            <a:off x="0" y="0"/>
            <a:ext cx="9144000" cy="925513"/>
          </a:xfrm>
          <a:solidFill>
            <a:schemeClr val="tx2"/>
          </a:solidFill>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4638787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6" name="Title 3"/>
          <p:cNvSpPr>
            <a:spLocks noGrp="1"/>
          </p:cNvSpPr>
          <p:nvPr>
            <p:ph type="title" hasCustomPrompt="1"/>
          </p:nvPr>
        </p:nvSpPr>
        <p:spPr>
          <a:xfrm>
            <a:off x="0" y="0"/>
            <a:ext cx="9144000" cy="1482436"/>
          </a:xfrm>
          <a:solidFill>
            <a:schemeClr val="tx2"/>
          </a:solidFill>
        </p:spPr>
        <p:txBody>
          <a:bodyPr/>
          <a:lstStyle/>
          <a:p>
            <a:r>
              <a:rPr lang="en-US" dirty="0" smtClean="0"/>
              <a:t>Click to edit Master title style</a:t>
            </a:r>
            <a:br>
              <a:rPr lang="en-US" dirty="0" smtClean="0"/>
            </a:br>
            <a:r>
              <a:rPr lang="en-US" dirty="0" smtClean="0"/>
              <a:t>two lines</a:t>
            </a:r>
            <a:endParaRPr lang="en-US" dirty="0"/>
          </a:p>
        </p:txBody>
      </p:sp>
      <p:sp>
        <p:nvSpPr>
          <p:cNvPr id="3" name="Rectangle 2"/>
          <p:cNvSpPr/>
          <p:nvPr userDrawn="1"/>
        </p:nvSpPr>
        <p:spPr>
          <a:xfrm>
            <a:off x="0" y="6319520"/>
            <a:ext cx="9144000" cy="538479"/>
          </a:xfrm>
          <a:prstGeom prst="rect">
            <a:avLst/>
          </a:prstGeom>
          <a:solidFill>
            <a:schemeClr val="tx2"/>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5" name="Picture 3" descr="Geisel_small-knocked2.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55600" y="6398025"/>
            <a:ext cx="3098800" cy="43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6029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sp>
        <p:nvSpPr>
          <p:cNvPr id="6" name="Title 3"/>
          <p:cNvSpPr>
            <a:spLocks noGrp="1"/>
          </p:cNvSpPr>
          <p:nvPr>
            <p:ph type="title" hasCustomPrompt="1"/>
          </p:nvPr>
        </p:nvSpPr>
        <p:spPr>
          <a:xfrm>
            <a:off x="0" y="0"/>
            <a:ext cx="9144000" cy="1482436"/>
          </a:xfrm>
          <a:solidFill>
            <a:schemeClr val="tx2"/>
          </a:solidFill>
        </p:spPr>
        <p:txBody>
          <a:bodyPr/>
          <a:lstStyle/>
          <a:p>
            <a:r>
              <a:rPr lang="en-US" dirty="0" smtClean="0"/>
              <a:t>Click to edit Master title style</a:t>
            </a:r>
            <a:br>
              <a:rPr lang="en-US" dirty="0" smtClean="0"/>
            </a:br>
            <a:r>
              <a:rPr lang="en-US" dirty="0" smtClean="0"/>
              <a:t>two lines</a:t>
            </a:r>
            <a:endParaRPr lang="en-US" dirty="0"/>
          </a:p>
        </p:txBody>
      </p:sp>
    </p:spTree>
    <p:extLst>
      <p:ext uri="{BB962C8B-B14F-4D97-AF65-F5344CB8AC3E}">
        <p14:creationId xmlns:p14="http://schemas.microsoft.com/office/powerpoint/2010/main" val="136926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478E132-A4F2-404C-A5C4-95D4E291A2F8}" type="datetimeFigureOut">
              <a:rPr lang="en-US" smtClean="0"/>
              <a:pPr/>
              <a:t>11/17/2017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A9DC1E-5568-064D-BB0D-E8E8657842E7}" type="slidenum">
              <a:rPr lang="en-US" smtClean="0"/>
              <a:pPr/>
              <a:t>‹#›</a:t>
            </a:fld>
            <a:endParaRPr lang="en-US" dirty="0"/>
          </a:p>
        </p:txBody>
      </p:sp>
    </p:spTree>
    <p:extLst>
      <p:ext uri="{BB962C8B-B14F-4D97-AF65-F5344CB8AC3E}">
        <p14:creationId xmlns:p14="http://schemas.microsoft.com/office/powerpoint/2010/main" val="1346047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3_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54506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908050"/>
          </a:xfrm>
          <a:prstGeom prst="rect">
            <a:avLst/>
          </a:prstGeom>
          <a:solidFill>
            <a:srgbClr val="00462D"/>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lt1"/>
              </a:solidFill>
            </a:endParaRPr>
          </a:p>
        </p:txBody>
      </p:sp>
      <p:sp>
        <p:nvSpPr>
          <p:cNvPr id="1027" name="Title Placeholder 1"/>
          <p:cNvSpPr>
            <a:spLocks noGrp="1"/>
          </p:cNvSpPr>
          <p:nvPr>
            <p:ph type="title"/>
          </p:nvPr>
        </p:nvSpPr>
        <p:spPr bwMode="auto">
          <a:xfrm>
            <a:off x="172224" y="0"/>
            <a:ext cx="8804934"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1235075"/>
            <a:ext cx="8229600" cy="454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Rectangle 7"/>
          <p:cNvSpPr/>
          <p:nvPr/>
        </p:nvSpPr>
        <p:spPr>
          <a:xfrm>
            <a:off x="0" y="6319520"/>
            <a:ext cx="9144000" cy="538479"/>
          </a:xfrm>
          <a:prstGeom prst="rect">
            <a:avLst/>
          </a:prstGeom>
          <a:solidFill>
            <a:schemeClr val="tx2"/>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9" name="Picture 3" descr="Geisel_small-knocked2.png"/>
          <p:cNvPicPr>
            <a:picLocks noChangeAspect="1"/>
          </p:cNvPicPr>
          <p:nvPr userDrawn="1"/>
        </p:nvPicPr>
        <p:blipFill>
          <a:blip r:embed="rId9" cstate="email">
            <a:extLst>
              <a:ext uri="{28A0092B-C50C-407E-A947-70E740481C1C}">
                <a14:useLocalDpi xmlns:a14="http://schemas.microsoft.com/office/drawing/2010/main" val="0"/>
              </a:ext>
            </a:extLst>
          </a:blip>
          <a:srcRect/>
          <a:stretch>
            <a:fillRect/>
          </a:stretch>
        </p:blipFill>
        <p:spPr bwMode="auto">
          <a:xfrm>
            <a:off x="355600" y="6398025"/>
            <a:ext cx="3098800" cy="43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2" r:id="rId1"/>
    <p:sldLayoutId id="2147483690" r:id="rId2"/>
    <p:sldLayoutId id="2147483693" r:id="rId3"/>
    <p:sldLayoutId id="2147483694" r:id="rId4"/>
    <p:sldLayoutId id="2147483695" r:id="rId5"/>
    <p:sldLayoutId id="2147483696" r:id="rId6"/>
    <p:sldLayoutId id="2147483697" r:id="rId7"/>
  </p:sldLayoutIdLst>
  <p:txStyles>
    <p:titleStyle>
      <a:lvl1pPr algn="ctr" defTabSz="457200" rtl="0" eaLnBrk="1" fontAlgn="base" hangingPunct="1">
        <a:spcBef>
          <a:spcPct val="0"/>
        </a:spcBef>
        <a:spcAft>
          <a:spcPct val="0"/>
        </a:spcAft>
        <a:defRPr sz="40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12700"/>
            <a:ext cx="8686799" cy="901700"/>
          </a:xfrm>
        </p:spPr>
        <p:txBody>
          <a:bodyPr/>
          <a:lstStyle/>
          <a:p>
            <a:pPr algn="ctr"/>
            <a:r>
              <a:rPr lang="en-US" dirty="0" smtClean="0">
                <a:solidFill>
                  <a:schemeClr val="bg1"/>
                </a:solidFill>
              </a:rPr>
              <a:t>Review of Year </a:t>
            </a:r>
            <a:r>
              <a:rPr lang="en-US" dirty="0" smtClean="0"/>
              <a:t>2</a:t>
            </a:r>
            <a:r>
              <a:rPr lang="en-US" dirty="0" smtClean="0">
                <a:solidFill>
                  <a:srgbClr val="FF0000"/>
                </a:solidFill>
              </a:rPr>
              <a:t> </a:t>
            </a:r>
            <a:r>
              <a:rPr lang="en-US" dirty="0" smtClean="0"/>
              <a:t>Endocrinology</a:t>
            </a:r>
            <a:r>
              <a:rPr lang="en-US" dirty="0" smtClean="0">
                <a:solidFill>
                  <a:srgbClr val="FF0000"/>
                </a:solidFill>
              </a:rPr>
              <a:t> </a:t>
            </a:r>
            <a:r>
              <a:rPr lang="en-US" dirty="0" smtClean="0">
                <a:solidFill>
                  <a:schemeClr val="bg1"/>
                </a:solidFill>
              </a:rPr>
              <a:t>course</a:t>
            </a:r>
            <a:endParaRPr lang="en-US" dirty="0">
              <a:solidFill>
                <a:schemeClr val="bg1"/>
              </a:solidFill>
            </a:endParaRPr>
          </a:p>
        </p:txBody>
      </p:sp>
      <p:sp>
        <p:nvSpPr>
          <p:cNvPr id="3" name="Content Placeholder 2"/>
          <p:cNvSpPr>
            <a:spLocks noGrp="1"/>
          </p:cNvSpPr>
          <p:nvPr>
            <p:ph type="body" idx="1"/>
          </p:nvPr>
        </p:nvSpPr>
        <p:spPr>
          <a:xfrm>
            <a:off x="457200" y="1625600"/>
            <a:ext cx="8229600" cy="4588932"/>
          </a:xfrm>
        </p:spPr>
        <p:txBody>
          <a:bodyPr/>
          <a:lstStyle/>
          <a:p>
            <a:r>
              <a:rPr lang="en-US" sz="3200" dirty="0" smtClean="0"/>
              <a:t>Course occurs in the third term of Year 2.</a:t>
            </a:r>
          </a:p>
          <a:p>
            <a:pPr marL="0" indent="0">
              <a:buNone/>
            </a:pPr>
            <a:endParaRPr lang="en-US" sz="1200" dirty="0" smtClean="0"/>
          </a:p>
          <a:p>
            <a:r>
              <a:rPr lang="en-US" sz="3200" dirty="0" smtClean="0"/>
              <a:t>Course Directors – William </a:t>
            </a:r>
            <a:r>
              <a:rPr lang="en-US" sz="3200" dirty="0" err="1" smtClean="0"/>
              <a:t>Kinlaw</a:t>
            </a:r>
            <a:r>
              <a:rPr lang="en-US" sz="3200" dirty="0" smtClean="0"/>
              <a:t>, MD; Susan Yuditskaya (new)</a:t>
            </a:r>
          </a:p>
          <a:p>
            <a:pPr marL="0" indent="0">
              <a:buNone/>
            </a:pPr>
            <a:endParaRPr lang="en-US" sz="1200" dirty="0" smtClean="0"/>
          </a:p>
          <a:p>
            <a:r>
              <a:rPr lang="en-US" sz="3200" dirty="0" smtClean="0"/>
              <a:t>Course has 58 curricular hours.</a:t>
            </a:r>
          </a:p>
          <a:p>
            <a:pPr marL="0" indent="0">
              <a:buNone/>
            </a:pPr>
            <a:endParaRPr lang="en-US" sz="1200" dirty="0" smtClean="0"/>
          </a:p>
          <a:p>
            <a:r>
              <a:rPr lang="en-US" sz="3200" dirty="0" smtClean="0"/>
              <a:t>Course was last reviewed in April 2015.</a:t>
            </a:r>
          </a:p>
          <a:p>
            <a:pPr marL="0" indent="0">
              <a:buNone/>
            </a:pPr>
            <a:endParaRPr lang="en-US" dirty="0" smtClean="0"/>
          </a:p>
          <a:p>
            <a:r>
              <a:rPr lang="en-US" i="1" dirty="0"/>
              <a:t>Date of this review:  </a:t>
            </a:r>
            <a:r>
              <a:rPr lang="en-US" i="1" dirty="0" smtClean="0"/>
              <a:t>October </a:t>
            </a:r>
            <a:r>
              <a:rPr lang="en-US" i="1" dirty="0"/>
              <a:t>2017</a:t>
            </a:r>
          </a:p>
          <a:p>
            <a:pPr marL="0" indent="0">
              <a:buNone/>
            </a:pPr>
            <a:endParaRPr lang="en-US" dirty="0"/>
          </a:p>
          <a:p>
            <a:pPr marL="0" indent="0">
              <a:buNone/>
            </a:pPr>
            <a:endParaRPr lang="en-US" sz="1800" i="1" dirty="0" smtClean="0"/>
          </a:p>
          <a:p>
            <a:pPr marL="0" indent="0">
              <a:buNone/>
            </a:pPr>
            <a:endParaRPr lang="en-US" dirty="0"/>
          </a:p>
        </p:txBody>
      </p:sp>
    </p:spTree>
    <p:extLst>
      <p:ext uri="{BB962C8B-B14F-4D97-AF65-F5344CB8AC3E}">
        <p14:creationId xmlns:p14="http://schemas.microsoft.com/office/powerpoint/2010/main" val="1138756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6815" y="1069675"/>
            <a:ext cx="8497019" cy="5364991"/>
          </a:xfrm>
        </p:spPr>
        <p:txBody>
          <a:bodyPr/>
          <a:lstStyle/>
          <a:p>
            <a:r>
              <a:rPr lang="en-US" b="1" dirty="0" smtClean="0"/>
              <a:t>What </a:t>
            </a:r>
            <a:r>
              <a:rPr lang="en-US" b="1" dirty="0"/>
              <a:t>Health and Values </a:t>
            </a:r>
            <a:r>
              <a:rPr lang="en-US" b="1" dirty="0" smtClean="0"/>
              <a:t>Program material</a:t>
            </a:r>
            <a:endParaRPr lang="en-US" b="1" dirty="0"/>
          </a:p>
          <a:p>
            <a:pPr lvl="1"/>
            <a:r>
              <a:rPr lang="en-US" dirty="0" smtClean="0"/>
              <a:t>Several of the H&amp;Vs themes included: health equity (cost effective care and impact of health care system on cost/quality), health care ethics (transgender care), cultural awareness (personal/organizational bias, etc.), and professionalism issues</a:t>
            </a:r>
            <a:endParaRPr lang="en-US" sz="2400" dirty="0" smtClean="0"/>
          </a:p>
          <a:p>
            <a:r>
              <a:rPr lang="en-US" b="1" dirty="0"/>
              <a:t>A</a:t>
            </a:r>
            <a:r>
              <a:rPr lang="en-US" b="1" dirty="0" smtClean="0"/>
              <a:t>re the Health and Values topics noted in the course and session objectives?</a:t>
            </a:r>
          </a:p>
          <a:p>
            <a:pPr lvl="1"/>
            <a:r>
              <a:rPr lang="en-US" dirty="0" smtClean="0"/>
              <a:t>A few course objectives relate to health care equity (#10, #12), professionalism (#25), however, not ethics</a:t>
            </a:r>
          </a:p>
          <a:p>
            <a:pPr lvl="1"/>
            <a:r>
              <a:rPr lang="en-US" dirty="0"/>
              <a:t> </a:t>
            </a:r>
            <a:r>
              <a:rPr lang="en-US" dirty="0" smtClean="0"/>
              <a:t>Several transgender sessions </a:t>
            </a:r>
            <a:r>
              <a:rPr lang="en-US" dirty="0"/>
              <a:t>objectives</a:t>
            </a:r>
            <a:r>
              <a:rPr lang="en-US" dirty="0" smtClean="0"/>
              <a:t> </a:t>
            </a:r>
            <a:r>
              <a:rPr lang="en-US" dirty="0"/>
              <a:t>(#9 and #</a:t>
            </a:r>
            <a:r>
              <a:rPr lang="en-US" dirty="0" smtClean="0"/>
              <a:t>27) relate to H&amp;Vs, cultural humility, communication skills, appropriate use of terminology, recognizing personal/institutional bias, also professionalism</a:t>
            </a:r>
          </a:p>
        </p:txBody>
      </p:sp>
      <p:sp>
        <p:nvSpPr>
          <p:cNvPr id="4" name="Title 3"/>
          <p:cNvSpPr>
            <a:spLocks noGrp="1"/>
          </p:cNvSpPr>
          <p:nvPr>
            <p:ph type="title"/>
          </p:nvPr>
        </p:nvSpPr>
        <p:spPr/>
        <p:txBody>
          <a:bodyPr/>
          <a:lstStyle/>
          <a:p>
            <a:r>
              <a:rPr lang="en-US" dirty="0" smtClean="0">
                <a:solidFill>
                  <a:schemeClr val="bg1"/>
                </a:solidFill>
              </a:rPr>
              <a:t>Health and Values Content </a:t>
            </a:r>
            <a:endParaRPr lang="en-US" dirty="0"/>
          </a:p>
        </p:txBody>
      </p:sp>
    </p:spTree>
    <p:extLst>
      <p:ext uri="{BB962C8B-B14F-4D97-AF65-F5344CB8AC3E}">
        <p14:creationId xmlns:p14="http://schemas.microsoft.com/office/powerpoint/2010/main" val="3625687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0" indent="0">
              <a:buNone/>
            </a:pPr>
            <a:endParaRPr lang="en-US" dirty="0"/>
          </a:p>
        </p:txBody>
      </p:sp>
      <p:sp>
        <p:nvSpPr>
          <p:cNvPr id="4" name="Title 3"/>
          <p:cNvSpPr>
            <a:spLocks noGrp="1"/>
          </p:cNvSpPr>
          <p:nvPr>
            <p:ph type="title"/>
          </p:nvPr>
        </p:nvSpPr>
        <p:spPr/>
        <p:txBody>
          <a:bodyPr/>
          <a:lstStyle/>
          <a:p>
            <a:r>
              <a:rPr lang="en-US" dirty="0" smtClean="0">
                <a:solidFill>
                  <a:schemeClr val="bg1"/>
                </a:solidFill>
              </a:rPr>
              <a:t>Health and Values Content </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283544"/>
            <a:ext cx="8229600" cy="5151121"/>
          </a:xfrm>
          <a:prstGeom prst="rect">
            <a:avLst/>
          </a:prstGeom>
        </p:spPr>
      </p:pic>
    </p:spTree>
    <p:extLst>
      <p:ext uri="{BB962C8B-B14F-4D97-AF65-F5344CB8AC3E}">
        <p14:creationId xmlns:p14="http://schemas.microsoft.com/office/powerpoint/2010/main" val="2889966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0" indent="0">
              <a:buNone/>
            </a:pPr>
            <a:r>
              <a:rPr lang="en-US" b="1" dirty="0"/>
              <a:t>What do the student evaluations indicate regarding Health and Values teaching</a:t>
            </a:r>
            <a:r>
              <a:rPr lang="en-US" b="1" dirty="0" smtClean="0"/>
              <a:t>?</a:t>
            </a:r>
          </a:p>
          <a:p>
            <a:pPr>
              <a:buFont typeface="Arial" panose="020B0604020202020204" pitchFamily="34" charset="0"/>
              <a:buChar char="•"/>
            </a:pPr>
            <a:r>
              <a:rPr lang="en-US" sz="2400" dirty="0" smtClean="0"/>
              <a:t>“Would </a:t>
            </a:r>
            <a:r>
              <a:rPr lang="en-US" sz="2400" dirty="0"/>
              <a:t>be great to integrate </a:t>
            </a:r>
            <a:r>
              <a:rPr lang="en-US" sz="2400" dirty="0" smtClean="0"/>
              <a:t>more </a:t>
            </a:r>
            <a:r>
              <a:rPr lang="en-US" sz="2400" dirty="0"/>
              <a:t>ethical issues in the course. For example, the use of dexamethasone </a:t>
            </a:r>
            <a:r>
              <a:rPr lang="en-US" sz="2400" dirty="0" smtClean="0"/>
              <a:t>in pregnancy </a:t>
            </a:r>
            <a:r>
              <a:rPr lang="en-US" sz="2400" dirty="0"/>
              <a:t>is an ethical hot topic...endocrinology has a bunch of good ethical issues-- we should discuss some of them</a:t>
            </a:r>
            <a:r>
              <a:rPr lang="en-US" sz="2400" dirty="0" smtClean="0"/>
              <a:t>!”</a:t>
            </a:r>
          </a:p>
          <a:p>
            <a:r>
              <a:rPr lang="en-US" sz="2400" dirty="0" smtClean="0"/>
              <a:t>“The </a:t>
            </a:r>
            <a:r>
              <a:rPr lang="en-US" sz="2400" dirty="0"/>
              <a:t>transgender portion of the course was excellent and I think touched on </a:t>
            </a:r>
            <a:r>
              <a:rPr lang="en-US" sz="2400" dirty="0" smtClean="0"/>
              <a:t>all H&amp;Vs”</a:t>
            </a:r>
          </a:p>
          <a:p>
            <a:r>
              <a:rPr lang="en-US" sz="2400" dirty="0" smtClean="0"/>
              <a:t>“I </a:t>
            </a:r>
            <a:r>
              <a:rPr lang="en-US" sz="2400" dirty="0"/>
              <a:t>felt like this course contained a bit more than others given the sensitivity of gender </a:t>
            </a:r>
            <a:r>
              <a:rPr lang="en-US" sz="2400" dirty="0" smtClean="0"/>
              <a:t>identity…”</a:t>
            </a:r>
            <a:endParaRPr lang="en-US" sz="2400" dirty="0"/>
          </a:p>
          <a:p>
            <a:r>
              <a:rPr lang="en-US" sz="2400" dirty="0" smtClean="0"/>
              <a:t>“The </a:t>
            </a:r>
            <a:r>
              <a:rPr lang="en-US" sz="2400" dirty="0"/>
              <a:t>transgender panel should be part of the endocrine curriculum</a:t>
            </a:r>
            <a:r>
              <a:rPr lang="en-US" sz="2400" dirty="0" smtClean="0"/>
              <a:t>.”</a:t>
            </a:r>
            <a:endParaRPr lang="en-US" sz="2400" b="1" dirty="0"/>
          </a:p>
          <a:p>
            <a:pPr marL="0" indent="0">
              <a:buNone/>
            </a:pPr>
            <a:endParaRPr lang="en-US" dirty="0"/>
          </a:p>
        </p:txBody>
      </p:sp>
      <p:sp>
        <p:nvSpPr>
          <p:cNvPr id="4" name="Title 3"/>
          <p:cNvSpPr>
            <a:spLocks noGrp="1"/>
          </p:cNvSpPr>
          <p:nvPr>
            <p:ph type="title"/>
          </p:nvPr>
        </p:nvSpPr>
        <p:spPr/>
        <p:txBody>
          <a:bodyPr/>
          <a:lstStyle/>
          <a:p>
            <a:r>
              <a:rPr lang="en-US" dirty="0" smtClean="0">
                <a:solidFill>
                  <a:schemeClr val="bg1"/>
                </a:solidFill>
              </a:rPr>
              <a:t>Health and Values Content </a:t>
            </a:r>
            <a:endParaRPr lang="en-US" dirty="0"/>
          </a:p>
        </p:txBody>
      </p:sp>
    </p:spTree>
    <p:extLst>
      <p:ext uri="{BB962C8B-B14F-4D97-AF65-F5344CB8AC3E}">
        <p14:creationId xmlns:p14="http://schemas.microsoft.com/office/powerpoint/2010/main" val="3848276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Recommendations for Health and Values</a:t>
            </a:r>
            <a:endParaRPr lang="en-US" sz="3600" dirty="0"/>
          </a:p>
        </p:txBody>
      </p:sp>
      <p:sp>
        <p:nvSpPr>
          <p:cNvPr id="4" name="Text Placeholder 3"/>
          <p:cNvSpPr>
            <a:spLocks noGrp="1"/>
          </p:cNvSpPr>
          <p:nvPr>
            <p:ph type="body" idx="1"/>
          </p:nvPr>
        </p:nvSpPr>
        <p:spPr>
          <a:xfrm>
            <a:off x="457200" y="1283546"/>
            <a:ext cx="8229600" cy="4951792"/>
          </a:xfrm>
        </p:spPr>
        <p:txBody>
          <a:bodyPr/>
          <a:lstStyle/>
          <a:p>
            <a:pPr>
              <a:lnSpc>
                <a:spcPts val="3000"/>
              </a:lnSpc>
              <a:spcBef>
                <a:spcPts val="1200"/>
              </a:spcBef>
            </a:pPr>
            <a:r>
              <a:rPr lang="en-US" dirty="0" smtClean="0"/>
              <a:t>Add course objectives related transgender medicine including the inherent ethical issues</a:t>
            </a:r>
          </a:p>
          <a:p>
            <a:pPr>
              <a:lnSpc>
                <a:spcPts val="3000"/>
              </a:lnSpc>
              <a:spcBef>
                <a:spcPts val="1200"/>
              </a:spcBef>
            </a:pPr>
            <a:r>
              <a:rPr lang="en-US" dirty="0" smtClean="0"/>
              <a:t>Delete course objectives related to health equity if not addressed in sessions (not sure where currently presented/discussed, maybe in session #10, “Tally society costs of diabetes…” </a:t>
            </a:r>
          </a:p>
          <a:p>
            <a:pPr>
              <a:lnSpc>
                <a:spcPts val="3000"/>
              </a:lnSpc>
              <a:spcBef>
                <a:spcPts val="1200"/>
              </a:spcBef>
            </a:pPr>
            <a:r>
              <a:rPr lang="en-US" dirty="0" smtClean="0"/>
              <a:t>Add ethical issues content to the application of growth hormones session (session #12)</a:t>
            </a:r>
          </a:p>
          <a:p>
            <a:pPr>
              <a:lnSpc>
                <a:spcPts val="3000"/>
              </a:lnSpc>
              <a:spcBef>
                <a:spcPts val="1200"/>
              </a:spcBef>
            </a:pPr>
            <a:r>
              <a:rPr lang="en-US" dirty="0" smtClean="0"/>
              <a:t>Course directors should meet with Dr. Nelson to discuss above recommendations, including adding H&amp;Vs to PBLs</a:t>
            </a:r>
          </a:p>
        </p:txBody>
      </p:sp>
    </p:spTree>
    <p:extLst>
      <p:ext uri="{BB962C8B-B14F-4D97-AF65-F5344CB8AC3E}">
        <p14:creationId xmlns:p14="http://schemas.microsoft.com/office/powerpoint/2010/main" val="2291246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1016000"/>
            <a:ext cx="8229600" cy="5592619"/>
          </a:xfrm>
        </p:spPr>
        <p:txBody>
          <a:bodyPr>
            <a:noAutofit/>
          </a:bodyPr>
          <a:lstStyle/>
          <a:p>
            <a:pPr marL="0" indent="0">
              <a:buNone/>
            </a:pPr>
            <a:r>
              <a:rPr lang="en-US" sz="1800" b="1" i="1" dirty="0" smtClean="0">
                <a:solidFill>
                  <a:srgbClr val="0070C0"/>
                </a:solidFill>
              </a:rPr>
              <a:t>Nutrition in Medical Science </a:t>
            </a:r>
            <a:r>
              <a:rPr lang="en-US" sz="1800" b="1" u="sng" dirty="0" smtClean="0">
                <a:solidFill>
                  <a:srgbClr val="0070C0"/>
                </a:solidFill>
              </a:rPr>
              <a:t>N-NMS</a:t>
            </a:r>
            <a:endParaRPr lang="en-US" sz="1800" b="1" u="sng" dirty="0">
              <a:solidFill>
                <a:srgbClr val="0070C0"/>
              </a:solidFill>
            </a:endParaRPr>
          </a:p>
          <a:p>
            <a:pPr>
              <a:buFont typeface="+mj-lt"/>
              <a:buAutoNum type="arabicPeriod"/>
            </a:pPr>
            <a:r>
              <a:rPr lang="en-US" sz="1600" b="1" dirty="0" smtClean="0"/>
              <a:t>Describe core nutrition science concepts, such as nutritional </a:t>
            </a:r>
            <a:r>
              <a:rPr lang="en-US" sz="1600" b="1" dirty="0"/>
              <a:t>biochemistry and metabolism, digestion, endocrinology, and adverse effects of malnutrition on human health. </a:t>
            </a:r>
            <a:r>
              <a:rPr lang="en-US" sz="1600" b="1" dirty="0" smtClean="0">
                <a:solidFill>
                  <a:srgbClr val="0070C0"/>
                </a:solidFill>
              </a:rPr>
              <a:t>N-NMS.1</a:t>
            </a:r>
          </a:p>
          <a:p>
            <a:pPr>
              <a:buFont typeface="+mj-lt"/>
              <a:buAutoNum type="arabicPeriod"/>
            </a:pPr>
            <a:r>
              <a:rPr lang="en-US" sz="1600" b="1" dirty="0" smtClean="0"/>
              <a:t>Explain the links between nutrition science and other sciences</a:t>
            </a:r>
            <a:r>
              <a:rPr lang="en-US" sz="1600" b="1" dirty="0"/>
              <a:t>, including those of the environment, exercise, toxicology, and pharmacology</a:t>
            </a:r>
            <a:r>
              <a:rPr lang="en-US" sz="1600" b="1" dirty="0" smtClean="0"/>
              <a:t>. </a:t>
            </a:r>
            <a:r>
              <a:rPr lang="en-US" sz="1600" b="1" dirty="0" smtClean="0">
                <a:solidFill>
                  <a:srgbClr val="0070C0"/>
                </a:solidFill>
              </a:rPr>
              <a:t>N-NMS.2</a:t>
            </a:r>
          </a:p>
          <a:p>
            <a:pPr>
              <a:buFont typeface="+mj-lt"/>
              <a:buAutoNum type="arabicPeriod"/>
            </a:pPr>
            <a:r>
              <a:rPr lang="en-US" sz="1600" b="1" dirty="0" smtClean="0"/>
              <a:t>Apply core nutrition science knowledge to understand and manage </a:t>
            </a:r>
            <a:r>
              <a:rPr lang="en-US" sz="1600" b="1" dirty="0"/>
              <a:t>human health and disease through the lifespan. </a:t>
            </a:r>
            <a:r>
              <a:rPr lang="en-US" sz="1600" b="1" dirty="0" smtClean="0">
                <a:solidFill>
                  <a:srgbClr val="0070C0"/>
                </a:solidFill>
              </a:rPr>
              <a:t>N-NMS.3</a:t>
            </a:r>
            <a:endParaRPr lang="en-US" sz="1600" dirty="0">
              <a:solidFill>
                <a:srgbClr val="0070C0"/>
              </a:solidFill>
            </a:endParaRPr>
          </a:p>
          <a:p>
            <a:pPr marL="0" indent="0">
              <a:buNone/>
            </a:pPr>
            <a:r>
              <a:rPr lang="en-US" sz="1800" b="1" i="1" dirty="0" smtClean="0">
                <a:solidFill>
                  <a:srgbClr val="0070C0"/>
                </a:solidFill>
              </a:rPr>
              <a:t>Nutrition in Clinical Care </a:t>
            </a:r>
            <a:r>
              <a:rPr lang="en-US" sz="1800" b="1" u="sng" dirty="0">
                <a:solidFill>
                  <a:srgbClr val="0070C0"/>
                </a:solidFill>
              </a:rPr>
              <a:t>N-NCC</a:t>
            </a:r>
          </a:p>
          <a:p>
            <a:pPr>
              <a:buFont typeface="+mj-lt"/>
              <a:buAutoNum type="arabicPeriod"/>
            </a:pPr>
            <a:r>
              <a:rPr lang="en-US" sz="1600" b="1" dirty="0" smtClean="0"/>
              <a:t>Perform a nutrition assessment and accurately measure anthropometrics.</a:t>
            </a:r>
            <a:r>
              <a:rPr lang="en-US" sz="1600" b="1" dirty="0">
                <a:solidFill>
                  <a:srgbClr val="0070C0"/>
                </a:solidFill>
              </a:rPr>
              <a:t> </a:t>
            </a:r>
            <a:r>
              <a:rPr lang="en-US" sz="1600" b="1" dirty="0" smtClean="0">
                <a:solidFill>
                  <a:srgbClr val="0070C0"/>
                </a:solidFill>
              </a:rPr>
              <a:t>N-NCC.1</a:t>
            </a:r>
            <a:endParaRPr lang="en-US" sz="1600" b="1" dirty="0" smtClean="0"/>
          </a:p>
          <a:p>
            <a:pPr>
              <a:buFont typeface="+mj-lt"/>
              <a:buAutoNum type="arabicPeriod"/>
            </a:pPr>
            <a:r>
              <a:rPr lang="en-US" sz="1600" b="1" dirty="0" smtClean="0"/>
              <a:t>Perform a complete nutritional exam to assess for presence of </a:t>
            </a:r>
            <a:r>
              <a:rPr lang="en-US" sz="1600" b="1" dirty="0"/>
              <a:t>malnutrition</a:t>
            </a:r>
            <a:r>
              <a:rPr lang="en-US" sz="1600" b="1" dirty="0" smtClean="0"/>
              <a:t>.</a:t>
            </a:r>
            <a:r>
              <a:rPr lang="en-US" sz="1600" b="1" dirty="0">
                <a:solidFill>
                  <a:srgbClr val="0070C0"/>
                </a:solidFill>
              </a:rPr>
              <a:t> </a:t>
            </a:r>
            <a:r>
              <a:rPr lang="en-US" sz="1600" b="1" dirty="0" smtClean="0">
                <a:solidFill>
                  <a:srgbClr val="0070C0"/>
                </a:solidFill>
              </a:rPr>
              <a:t>N-NCC.2</a:t>
            </a:r>
            <a:endParaRPr lang="en-US" sz="1600" b="1" dirty="0" smtClean="0"/>
          </a:p>
          <a:p>
            <a:pPr>
              <a:buFont typeface="+mj-lt"/>
              <a:buAutoNum type="arabicPeriod"/>
            </a:pPr>
            <a:r>
              <a:rPr lang="en-US" sz="1600" b="1" dirty="0"/>
              <a:t>Interpret</a:t>
            </a:r>
            <a:r>
              <a:rPr lang="en-US" sz="1600" b="1" dirty="0" smtClean="0"/>
              <a:t>, develop, and implement a nutrition plan for treatment</a:t>
            </a:r>
            <a:r>
              <a:rPr lang="en-US" sz="1600" b="1" dirty="0"/>
              <a:t>, including nutritional additions or restrictions, culinary skill development, artificial nutrition support, and supplementation. </a:t>
            </a:r>
            <a:r>
              <a:rPr lang="en-US" sz="1600" b="1" dirty="0" smtClean="0">
                <a:solidFill>
                  <a:srgbClr val="0070C0"/>
                </a:solidFill>
              </a:rPr>
              <a:t>N-NCC.3</a:t>
            </a:r>
            <a:endParaRPr lang="en-US" sz="1600" dirty="0" smtClean="0"/>
          </a:p>
          <a:p>
            <a:pPr marL="0" indent="0">
              <a:buNone/>
            </a:pPr>
            <a:r>
              <a:rPr lang="en-US" sz="1800" b="1" i="1" dirty="0" smtClean="0">
                <a:solidFill>
                  <a:srgbClr val="0070C0"/>
                </a:solidFill>
              </a:rPr>
              <a:t>Nutrition in Population Health </a:t>
            </a:r>
            <a:r>
              <a:rPr lang="en-US" sz="1800" b="1" u="sng" dirty="0" smtClean="0">
                <a:solidFill>
                  <a:srgbClr val="0070C0"/>
                </a:solidFill>
              </a:rPr>
              <a:t>N-NPH</a:t>
            </a:r>
            <a:endParaRPr lang="en-US" sz="1800" b="1" i="1" u="sng" dirty="0" smtClean="0">
              <a:solidFill>
                <a:srgbClr val="0070C0"/>
              </a:solidFill>
            </a:endParaRPr>
          </a:p>
          <a:p>
            <a:pPr>
              <a:buFont typeface="+mj-lt"/>
              <a:buAutoNum type="arabicPeriod"/>
            </a:pPr>
            <a:r>
              <a:rPr lang="en-US" sz="1600" b="1" dirty="0" smtClean="0"/>
              <a:t>Explain the impact of nutrition on individual and population health </a:t>
            </a:r>
            <a:r>
              <a:rPr lang="en-US" sz="1600" b="1" dirty="0"/>
              <a:t>and </a:t>
            </a:r>
            <a:r>
              <a:rPr lang="en-US" sz="1600" b="1" dirty="0" smtClean="0"/>
              <a:t>disease.</a:t>
            </a:r>
            <a:r>
              <a:rPr lang="en-US" sz="1600" b="1" dirty="0">
                <a:solidFill>
                  <a:srgbClr val="0070C0"/>
                </a:solidFill>
              </a:rPr>
              <a:t> </a:t>
            </a:r>
            <a:r>
              <a:rPr lang="en-US" sz="1600" b="1" dirty="0" smtClean="0">
                <a:solidFill>
                  <a:srgbClr val="0070C0"/>
                </a:solidFill>
              </a:rPr>
              <a:t>N-NPH.1</a:t>
            </a:r>
            <a:endParaRPr lang="en-US" sz="1600" b="1" dirty="0" smtClean="0"/>
          </a:p>
          <a:p>
            <a:pPr>
              <a:buFont typeface="+mj-lt"/>
              <a:buAutoNum type="arabicPeriod"/>
            </a:pPr>
            <a:r>
              <a:rPr lang="en-US" sz="1600" b="1" dirty="0" smtClean="0"/>
              <a:t>Assess the impact of social, environmental, behavioral, economic</a:t>
            </a:r>
            <a:r>
              <a:rPr lang="en-US" sz="1600" b="1" dirty="0"/>
              <a:t>, cultural, and personal factors on the nutritional health of individuals, and the incidence and burden of disease in populations</a:t>
            </a:r>
            <a:r>
              <a:rPr lang="en-US" sz="1600" b="1" dirty="0" smtClean="0"/>
              <a:t>.</a:t>
            </a:r>
            <a:r>
              <a:rPr lang="en-US" sz="1600" b="1" dirty="0">
                <a:solidFill>
                  <a:srgbClr val="0070C0"/>
                </a:solidFill>
              </a:rPr>
              <a:t> </a:t>
            </a:r>
            <a:r>
              <a:rPr lang="en-US" sz="1600" b="1" dirty="0" smtClean="0">
                <a:solidFill>
                  <a:srgbClr val="0070C0"/>
                </a:solidFill>
              </a:rPr>
              <a:t>N-NPH.2</a:t>
            </a:r>
            <a:endParaRPr lang="en-US" sz="1600" b="1" dirty="0" smtClean="0"/>
          </a:p>
          <a:p>
            <a:pPr>
              <a:buFont typeface="+mj-lt"/>
              <a:buAutoNum type="arabicPeriod"/>
            </a:pPr>
            <a:r>
              <a:rPr lang="en-US" sz="1600" b="1" dirty="0" smtClean="0"/>
              <a:t>Explain and exemplify the physician’s role for promoting nutrition in </a:t>
            </a:r>
            <a:r>
              <a:rPr lang="en-US" sz="1600" b="1" dirty="0"/>
              <a:t>public health. </a:t>
            </a:r>
            <a:r>
              <a:rPr lang="en-US" sz="1600" b="1" dirty="0" smtClean="0">
                <a:solidFill>
                  <a:srgbClr val="0070C0"/>
                </a:solidFill>
              </a:rPr>
              <a:t>N-NPH.3</a:t>
            </a:r>
            <a:endParaRPr lang="en-US" sz="1600" b="1" dirty="0"/>
          </a:p>
          <a:p>
            <a:pPr marL="0" indent="0">
              <a:buNone/>
            </a:pPr>
            <a:endParaRPr lang="en-US" sz="1600" dirty="0"/>
          </a:p>
          <a:p>
            <a:pPr marL="0" lvl="0" indent="0">
              <a:buNone/>
            </a:pPr>
            <a:r>
              <a:rPr lang="en-US" b="1" dirty="0" smtClean="0"/>
              <a:t> </a:t>
            </a:r>
          </a:p>
          <a:p>
            <a:pPr marL="0" lvl="0" indent="0">
              <a:buNone/>
            </a:pPr>
            <a:endParaRPr lang="en-US" dirty="0"/>
          </a:p>
        </p:txBody>
      </p:sp>
      <p:sp>
        <p:nvSpPr>
          <p:cNvPr id="2" name="Title 1"/>
          <p:cNvSpPr>
            <a:spLocks noGrp="1"/>
          </p:cNvSpPr>
          <p:nvPr>
            <p:ph type="title"/>
          </p:nvPr>
        </p:nvSpPr>
        <p:spPr/>
        <p:txBody>
          <a:bodyPr>
            <a:normAutofit/>
          </a:bodyPr>
          <a:lstStyle/>
          <a:p>
            <a:r>
              <a:rPr lang="en-US" dirty="0" smtClean="0"/>
              <a:t>Nutrition Objectives</a:t>
            </a:r>
            <a:endParaRPr lang="en-US" dirty="0"/>
          </a:p>
        </p:txBody>
      </p:sp>
    </p:spTree>
    <p:extLst>
      <p:ext uri="{BB962C8B-B14F-4D97-AF65-F5344CB8AC3E}">
        <p14:creationId xmlns:p14="http://schemas.microsoft.com/office/powerpoint/2010/main" val="2430636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4294967295"/>
          </p:nvPr>
        </p:nvSpPr>
        <p:spPr>
          <a:xfrm>
            <a:off x="510177" y="316411"/>
            <a:ext cx="8229600" cy="6007100"/>
          </a:xfrm>
        </p:spPr>
        <p:txBody>
          <a:bodyPr>
            <a:noAutofit/>
          </a:bodyPr>
          <a:lstStyle/>
          <a:p>
            <a:pPr marL="0" indent="0">
              <a:buNone/>
            </a:pPr>
            <a:r>
              <a:rPr lang="en-US" sz="1800" b="1" i="1" dirty="0" smtClean="0">
                <a:solidFill>
                  <a:srgbClr val="0070C0"/>
                </a:solidFill>
              </a:rPr>
              <a:t>Communication Skills in Nutrition Practice</a:t>
            </a:r>
            <a:r>
              <a:rPr lang="en-US" sz="1800" b="1" i="1" dirty="0" smtClean="0"/>
              <a:t> </a:t>
            </a:r>
            <a:r>
              <a:rPr lang="en-US" sz="1800" b="1" u="sng" dirty="0">
                <a:solidFill>
                  <a:srgbClr val="0070C0"/>
                </a:solidFill>
              </a:rPr>
              <a:t>N-NCS</a:t>
            </a:r>
            <a:endParaRPr lang="en-US" sz="1800" b="1" i="1" u="sng" dirty="0" smtClean="0">
              <a:solidFill>
                <a:srgbClr val="0070C0"/>
              </a:solidFill>
            </a:endParaRPr>
          </a:p>
          <a:p>
            <a:pPr>
              <a:buFont typeface="+mj-lt"/>
              <a:buAutoNum type="arabicPeriod"/>
            </a:pPr>
            <a:r>
              <a:rPr lang="en-US" sz="1400" b="1" dirty="0" smtClean="0"/>
              <a:t>Demonstrate empathy for individuals’ concerns, and be respectful of </a:t>
            </a:r>
            <a:r>
              <a:rPr lang="en-US" sz="1400" b="1" dirty="0"/>
              <a:t>others’ perspectives and personal, cultural, and religious dietary restrictions and beliefs, and communicate nutrition advice respectfully and without judgment. </a:t>
            </a:r>
            <a:r>
              <a:rPr lang="en-US" sz="1400" b="1" dirty="0" smtClean="0">
                <a:solidFill>
                  <a:srgbClr val="0070C0"/>
                </a:solidFill>
              </a:rPr>
              <a:t>N-NCS.1</a:t>
            </a:r>
            <a:endParaRPr lang="en-US" sz="1400" b="1" dirty="0" smtClean="0"/>
          </a:p>
          <a:p>
            <a:pPr>
              <a:buFont typeface="+mj-lt"/>
              <a:buAutoNum type="arabicPeriod"/>
            </a:pPr>
            <a:r>
              <a:rPr lang="en-US" sz="1400" b="1" dirty="0" smtClean="0"/>
              <a:t>Promote positive behavioral change through nutrition-specific </a:t>
            </a:r>
            <a:r>
              <a:rPr lang="en-US" sz="1400" b="1" dirty="0"/>
              <a:t>motivational interviewing and cognitive behavioral therapy</a:t>
            </a:r>
            <a:r>
              <a:rPr lang="en-US" sz="1400" b="1" dirty="0" smtClean="0"/>
              <a:t>.</a:t>
            </a:r>
            <a:r>
              <a:rPr lang="en-US" sz="1400" b="1" dirty="0">
                <a:solidFill>
                  <a:srgbClr val="0070C0"/>
                </a:solidFill>
              </a:rPr>
              <a:t> </a:t>
            </a:r>
            <a:r>
              <a:rPr lang="en-US" sz="1400" b="1" dirty="0" smtClean="0">
                <a:solidFill>
                  <a:srgbClr val="0070C0"/>
                </a:solidFill>
              </a:rPr>
              <a:t>N-NCS</a:t>
            </a:r>
            <a:r>
              <a:rPr lang="en-US" sz="1400" b="1" i="1" dirty="0" smtClean="0">
                <a:solidFill>
                  <a:srgbClr val="0070C0"/>
                </a:solidFill>
              </a:rPr>
              <a:t>.2</a:t>
            </a:r>
            <a:endParaRPr lang="en-US" sz="1400" b="1" dirty="0" smtClean="0"/>
          </a:p>
          <a:p>
            <a:pPr>
              <a:buFont typeface="+mj-lt"/>
              <a:buAutoNum type="arabicPeriod"/>
            </a:pPr>
            <a:r>
              <a:rPr lang="en-US" sz="1400" b="1" dirty="0" smtClean="0"/>
              <a:t>Translate nutrition science concepts in to useful information to </a:t>
            </a:r>
            <a:r>
              <a:rPr lang="en-US" sz="1400" b="1" dirty="0"/>
              <a:t>educate patients, families, peers, and others</a:t>
            </a:r>
            <a:r>
              <a:rPr lang="en-US" sz="1400" b="1" dirty="0" smtClean="0"/>
              <a:t>.</a:t>
            </a:r>
            <a:r>
              <a:rPr lang="en-US" sz="1400" b="1" dirty="0">
                <a:solidFill>
                  <a:srgbClr val="0070C0"/>
                </a:solidFill>
              </a:rPr>
              <a:t> </a:t>
            </a:r>
            <a:r>
              <a:rPr lang="en-US" sz="1400" b="1" dirty="0" smtClean="0">
                <a:solidFill>
                  <a:srgbClr val="0070C0"/>
                </a:solidFill>
              </a:rPr>
              <a:t>N-NCS.3</a:t>
            </a:r>
            <a:endParaRPr lang="en-US" sz="1400" b="1" dirty="0"/>
          </a:p>
          <a:p>
            <a:pPr marL="0" indent="0">
              <a:buNone/>
            </a:pPr>
            <a:r>
              <a:rPr lang="en-US" sz="1800" b="1" i="1" dirty="0">
                <a:solidFill>
                  <a:srgbClr val="0070C0"/>
                </a:solidFill>
              </a:rPr>
              <a:t>Personal, Professional, and Leadership Development </a:t>
            </a:r>
            <a:r>
              <a:rPr lang="en-US" sz="1800" b="1" i="1" dirty="0" smtClean="0">
                <a:solidFill>
                  <a:srgbClr val="0070C0"/>
                </a:solidFill>
              </a:rPr>
              <a:t>in Nutrition Practice </a:t>
            </a:r>
            <a:r>
              <a:rPr lang="en-US" sz="1800" b="1" u="sng" dirty="0" smtClean="0">
                <a:solidFill>
                  <a:srgbClr val="0070C0"/>
                </a:solidFill>
              </a:rPr>
              <a:t>N-PPLDNP</a:t>
            </a:r>
            <a:endParaRPr lang="en-US" sz="1800" b="1" i="1" u="sng" dirty="0">
              <a:solidFill>
                <a:srgbClr val="0070C0"/>
              </a:solidFill>
            </a:endParaRPr>
          </a:p>
          <a:p>
            <a:pPr>
              <a:buFont typeface="+mj-lt"/>
              <a:buAutoNum type="arabicPeriod"/>
            </a:pPr>
            <a:r>
              <a:rPr lang="en-US" sz="1400" b="1" dirty="0" smtClean="0"/>
              <a:t>Engage in lifelong learning to improve one’s performance in the </a:t>
            </a:r>
            <a:r>
              <a:rPr lang="en-US" sz="1400" b="1" dirty="0"/>
              <a:t>application of nutrition science</a:t>
            </a:r>
            <a:r>
              <a:rPr lang="en-US" sz="1400" b="1" dirty="0" smtClean="0"/>
              <a:t>.</a:t>
            </a:r>
            <a:r>
              <a:rPr lang="en-US" sz="1400" b="1" dirty="0">
                <a:solidFill>
                  <a:srgbClr val="0070C0"/>
                </a:solidFill>
              </a:rPr>
              <a:t> </a:t>
            </a:r>
            <a:r>
              <a:rPr lang="en-US" sz="1400" b="1" dirty="0" smtClean="0">
                <a:solidFill>
                  <a:srgbClr val="0070C0"/>
                </a:solidFill>
              </a:rPr>
              <a:t>N-PPLDNP.1</a:t>
            </a:r>
            <a:endParaRPr lang="en-US" sz="1400" b="1" dirty="0" smtClean="0"/>
          </a:p>
          <a:p>
            <a:pPr>
              <a:buFont typeface="+mj-lt"/>
              <a:buAutoNum type="arabicPeriod"/>
            </a:pPr>
            <a:r>
              <a:rPr lang="en-US" sz="1400" b="1" dirty="0" smtClean="0"/>
              <a:t>Apply nutrition science and culinary competency to enhance </a:t>
            </a:r>
            <a:r>
              <a:rPr lang="en-US" sz="1400" b="1" dirty="0"/>
              <a:t>resiliency and physician self-care</a:t>
            </a:r>
            <a:r>
              <a:rPr lang="en-US" sz="1400" b="1" dirty="0" smtClean="0"/>
              <a:t>.</a:t>
            </a:r>
            <a:r>
              <a:rPr lang="en-US" sz="1400" b="1" dirty="0">
                <a:solidFill>
                  <a:srgbClr val="0070C0"/>
                </a:solidFill>
              </a:rPr>
              <a:t> </a:t>
            </a:r>
            <a:r>
              <a:rPr lang="en-US" sz="1400" b="1" dirty="0" smtClean="0">
                <a:solidFill>
                  <a:srgbClr val="0070C0"/>
                </a:solidFill>
              </a:rPr>
              <a:t>N-PPLDNP.2</a:t>
            </a:r>
            <a:endParaRPr lang="en-US" sz="1400" b="1" dirty="0" smtClean="0"/>
          </a:p>
          <a:p>
            <a:pPr>
              <a:buFont typeface="+mj-lt"/>
              <a:buAutoNum type="arabicPeriod"/>
            </a:pPr>
            <a:r>
              <a:rPr lang="en-US" sz="1400" b="1" dirty="0" smtClean="0"/>
              <a:t>Advocate for environments that promote healthy nutritional lifestyles </a:t>
            </a:r>
            <a:r>
              <a:rPr lang="en-US" sz="1400" b="1" dirty="0"/>
              <a:t>in the community, while removing any existing barriers. </a:t>
            </a:r>
            <a:r>
              <a:rPr lang="en-US" sz="1400" b="1" dirty="0" smtClean="0">
                <a:solidFill>
                  <a:srgbClr val="0070C0"/>
                </a:solidFill>
              </a:rPr>
              <a:t>N-PPLDNP.3</a:t>
            </a:r>
            <a:endParaRPr lang="en-US" sz="1400" dirty="0"/>
          </a:p>
          <a:p>
            <a:pPr marL="0" indent="0">
              <a:buNone/>
            </a:pPr>
            <a:r>
              <a:rPr lang="en-US" sz="1800" b="1" i="1" dirty="0" smtClean="0">
                <a:solidFill>
                  <a:srgbClr val="0070C0"/>
                </a:solidFill>
              </a:rPr>
              <a:t>Evaluation and Improvement in Nutrition Practice </a:t>
            </a:r>
            <a:r>
              <a:rPr lang="en-US" sz="1800" b="1" u="sng" dirty="0">
                <a:solidFill>
                  <a:srgbClr val="0070C0"/>
                </a:solidFill>
              </a:rPr>
              <a:t>N-EINP</a:t>
            </a:r>
            <a:endParaRPr lang="en-US" sz="1800" b="1" i="1" u="sng" dirty="0">
              <a:solidFill>
                <a:srgbClr val="0070C0"/>
              </a:solidFill>
            </a:endParaRPr>
          </a:p>
          <a:p>
            <a:pPr>
              <a:buFont typeface="+mj-lt"/>
              <a:buAutoNum type="arabicPeriod"/>
            </a:pPr>
            <a:r>
              <a:rPr lang="en-US" sz="1400" b="1" dirty="0" smtClean="0"/>
              <a:t>Identify and utilize healthcare and community resources to provide </a:t>
            </a:r>
            <a:r>
              <a:rPr lang="en-US" sz="1400" b="1" dirty="0"/>
              <a:t>nutrition care and improve patient outcomes and patient satisfaction</a:t>
            </a:r>
            <a:r>
              <a:rPr lang="en-US" sz="1400" b="1" dirty="0" smtClean="0"/>
              <a:t>. </a:t>
            </a:r>
            <a:r>
              <a:rPr lang="en-US" sz="1400" b="1" dirty="0" smtClean="0">
                <a:solidFill>
                  <a:srgbClr val="0070C0"/>
                </a:solidFill>
              </a:rPr>
              <a:t>N-EINP.1</a:t>
            </a:r>
            <a:endParaRPr lang="en-US" sz="1400" b="1" dirty="0" smtClean="0"/>
          </a:p>
          <a:p>
            <a:pPr>
              <a:buFont typeface="+mj-lt"/>
              <a:buAutoNum type="arabicPeriod"/>
            </a:pPr>
            <a:r>
              <a:rPr lang="en-US" sz="1400" b="1" dirty="0" smtClean="0"/>
              <a:t>Identify credible, evidence-based sources of nutrition information </a:t>
            </a:r>
            <a:r>
              <a:rPr lang="en-US" sz="1400" b="1" dirty="0"/>
              <a:t>and apply knowledge gained from the literature to clinical care, teaching, research, and population health. </a:t>
            </a:r>
            <a:r>
              <a:rPr lang="en-US" sz="1400" b="1" dirty="0" smtClean="0">
                <a:solidFill>
                  <a:srgbClr val="0070C0"/>
                </a:solidFill>
              </a:rPr>
              <a:t>N-EINP.2</a:t>
            </a:r>
            <a:endParaRPr lang="en-US" sz="1400" dirty="0"/>
          </a:p>
          <a:p>
            <a:pPr marL="0" indent="0">
              <a:buNone/>
            </a:pPr>
            <a:r>
              <a:rPr lang="en-US" sz="1800" b="1" i="1" dirty="0" smtClean="0">
                <a:solidFill>
                  <a:srgbClr val="0070C0"/>
                </a:solidFill>
              </a:rPr>
              <a:t>Collaboration and Teamwork in Nutrition Practice </a:t>
            </a:r>
            <a:r>
              <a:rPr lang="en-US" sz="1800" b="1" dirty="0" smtClean="0">
                <a:solidFill>
                  <a:srgbClr val="0070C0"/>
                </a:solidFill>
              </a:rPr>
              <a:t>N-CTNP</a:t>
            </a:r>
            <a:endParaRPr lang="en-US" sz="1800" b="1" i="1" dirty="0">
              <a:solidFill>
                <a:srgbClr val="0070C0"/>
              </a:solidFill>
            </a:endParaRPr>
          </a:p>
          <a:p>
            <a:pPr>
              <a:buFont typeface="+mj-lt"/>
              <a:buAutoNum type="arabicPeriod"/>
            </a:pPr>
            <a:r>
              <a:rPr lang="en-US" sz="1400" b="1" dirty="0"/>
              <a:t>Recognize and capitalize on different roles and strengths of team members, including the clinical dietitian, to develop and address shared goals, and foster a working relationship with all team members built on mutual respect and trust. </a:t>
            </a:r>
            <a:r>
              <a:rPr lang="en-US" sz="1400" b="1" dirty="0" smtClean="0">
                <a:solidFill>
                  <a:srgbClr val="0070C0"/>
                </a:solidFill>
              </a:rPr>
              <a:t>N-CTNP.1</a:t>
            </a:r>
            <a:endParaRPr lang="en-US" sz="1400" b="1" dirty="0"/>
          </a:p>
          <a:p>
            <a:pPr>
              <a:buFont typeface="+mj-lt"/>
              <a:buAutoNum type="arabicPeriod"/>
            </a:pPr>
            <a:r>
              <a:rPr lang="en-US" sz="1400" b="1" dirty="0"/>
              <a:t>Demonstrate the ability to share and allocate responsibilities among team members. </a:t>
            </a:r>
            <a:r>
              <a:rPr lang="en-US" sz="1400" b="1" dirty="0" smtClean="0">
                <a:solidFill>
                  <a:srgbClr val="0070C0"/>
                </a:solidFill>
              </a:rPr>
              <a:t>N-CTNP.2</a:t>
            </a:r>
            <a:endParaRPr lang="en-US" sz="1400" dirty="0"/>
          </a:p>
          <a:p>
            <a:pPr marL="0" indent="0">
              <a:buNone/>
            </a:pPr>
            <a:endParaRPr lang="en-US" sz="1600" dirty="0"/>
          </a:p>
          <a:p>
            <a:pPr marL="0" lvl="0" indent="0">
              <a:buNone/>
            </a:pPr>
            <a:endParaRPr lang="en-US" b="1" dirty="0" smtClean="0"/>
          </a:p>
          <a:p>
            <a:pPr marL="0" lvl="0" indent="0">
              <a:buNone/>
            </a:pPr>
            <a:endParaRPr lang="en-US" dirty="0"/>
          </a:p>
        </p:txBody>
      </p:sp>
    </p:spTree>
    <p:extLst>
      <p:ext uri="{BB962C8B-B14F-4D97-AF65-F5344CB8AC3E}">
        <p14:creationId xmlns:p14="http://schemas.microsoft.com/office/powerpoint/2010/main" val="4240683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38687"/>
            <a:ext cx="8229600" cy="5395979"/>
          </a:xfrm>
        </p:spPr>
        <p:txBody>
          <a:bodyPr/>
          <a:lstStyle/>
          <a:p>
            <a:r>
              <a:rPr lang="en-US" sz="2000" dirty="0" smtClean="0"/>
              <a:t>What Nutrition Program material</a:t>
            </a:r>
            <a:r>
              <a:rPr lang="en-US" sz="2000" dirty="0"/>
              <a:t> </a:t>
            </a:r>
            <a:r>
              <a:rPr lang="en-US" sz="2000" dirty="0" smtClean="0"/>
              <a:t>is </a:t>
            </a:r>
            <a:r>
              <a:rPr lang="en-US" sz="2000" dirty="0"/>
              <a:t>presented in the </a:t>
            </a:r>
            <a:r>
              <a:rPr lang="en-US" sz="2000" dirty="0" smtClean="0"/>
              <a:t>course?</a:t>
            </a:r>
          </a:p>
          <a:p>
            <a:pPr marL="0" indent="0">
              <a:buNone/>
            </a:pPr>
            <a:r>
              <a:rPr lang="en-US" sz="1500" dirty="0" smtClean="0"/>
              <a:t>	 </a:t>
            </a:r>
            <a:r>
              <a:rPr lang="en-US" sz="1500" dirty="0" smtClean="0">
                <a:sym typeface="Wingdings" panose="05000000000000000000" pitchFamily="2" charset="2"/>
              </a:rPr>
              <a:t> </a:t>
            </a:r>
            <a:r>
              <a:rPr lang="en-US" sz="1500" dirty="0" smtClean="0"/>
              <a:t>Fad diets, diet therapy for treatment of diabetes and hyperlipidemia, nutrition label reading, 	 micronutrient deficiencies, methodology for taking diet histories</a:t>
            </a:r>
          </a:p>
          <a:p>
            <a:r>
              <a:rPr lang="en-US" sz="2000" dirty="0" smtClean="0"/>
              <a:t>Are the Nutrition topics noted in the course and session objectives?</a:t>
            </a:r>
          </a:p>
          <a:p>
            <a:pPr marL="0" indent="0">
              <a:buNone/>
            </a:pPr>
            <a:r>
              <a:rPr lang="en-US" sz="1300" b="1" u="sng" dirty="0"/>
              <a:t>Course </a:t>
            </a:r>
            <a:r>
              <a:rPr lang="en-US" sz="1300" b="1" u="sng" dirty="0" smtClean="0"/>
              <a:t>Objectives</a:t>
            </a:r>
            <a:r>
              <a:rPr lang="en-US" sz="1300" b="1" dirty="0" smtClean="0"/>
              <a:t>:</a:t>
            </a:r>
            <a:endParaRPr lang="en-US" sz="1300" b="1" dirty="0"/>
          </a:p>
          <a:p>
            <a:r>
              <a:rPr lang="en-US" sz="1300" dirty="0"/>
              <a:t>#</a:t>
            </a:r>
            <a:r>
              <a:rPr lang="en-US" sz="1400" dirty="0"/>
              <a:t>19: Explain the nutritional aspects of fad </a:t>
            </a:r>
            <a:r>
              <a:rPr lang="en-US" sz="1400" dirty="0" smtClean="0"/>
              <a:t>diets. </a:t>
            </a:r>
            <a:r>
              <a:rPr lang="en-US" sz="1400" b="1" u="sng" dirty="0" smtClean="0"/>
              <a:t>Mapping:</a:t>
            </a:r>
            <a:r>
              <a:rPr lang="en-US" sz="1400" dirty="0" smtClean="0"/>
              <a:t> N-NMS.3, N-NCS.3, N-EINP.2</a:t>
            </a:r>
            <a:endParaRPr lang="en-US" sz="1400" dirty="0"/>
          </a:p>
          <a:p>
            <a:r>
              <a:rPr lang="en-US" sz="1400" dirty="0" smtClean="0"/>
              <a:t>#20</a:t>
            </a:r>
            <a:r>
              <a:rPr lang="en-US" sz="1400" dirty="0"/>
              <a:t>: </a:t>
            </a:r>
            <a:r>
              <a:rPr lang="en-US" sz="1400" dirty="0" smtClean="0"/>
              <a:t>Demonstrate the methods for teaching dietary principles and demonstrate how to take a dietary history. </a:t>
            </a:r>
            <a:r>
              <a:rPr lang="en-US" sz="1400" b="1" u="sng" dirty="0" smtClean="0"/>
              <a:t>Mapping:</a:t>
            </a:r>
            <a:r>
              <a:rPr lang="en-US" sz="1400" dirty="0" smtClean="0"/>
              <a:t> N-NCC.3, N-NCS</a:t>
            </a:r>
            <a:r>
              <a:rPr lang="en-US" sz="1400" i="1" dirty="0" smtClean="0"/>
              <a:t>.</a:t>
            </a:r>
            <a:r>
              <a:rPr lang="en-US" sz="1400" dirty="0" smtClean="0"/>
              <a:t>1</a:t>
            </a:r>
            <a:r>
              <a:rPr lang="en-US" sz="1400" i="1" dirty="0" smtClean="0"/>
              <a:t>, </a:t>
            </a:r>
            <a:r>
              <a:rPr lang="en-US" sz="1400" dirty="0" smtClean="0"/>
              <a:t>N-NCS</a:t>
            </a:r>
            <a:r>
              <a:rPr lang="en-US" sz="1400" i="1" dirty="0" smtClean="0"/>
              <a:t>.2</a:t>
            </a:r>
            <a:r>
              <a:rPr lang="en-US" sz="1400" dirty="0" smtClean="0"/>
              <a:t>, N-NCS.3, N-CTNP.1</a:t>
            </a:r>
            <a:endParaRPr lang="en-US" sz="1400" dirty="0"/>
          </a:p>
          <a:p>
            <a:r>
              <a:rPr lang="en-US" sz="1400" dirty="0"/>
              <a:t># 21 Explain common dietary programs for </a:t>
            </a:r>
            <a:r>
              <a:rPr lang="en-US" sz="1400" dirty="0" smtClean="0"/>
              <a:t>diabetes. </a:t>
            </a:r>
            <a:r>
              <a:rPr lang="en-US" sz="1400" b="1" u="sng" dirty="0" smtClean="0"/>
              <a:t>Mapping</a:t>
            </a:r>
            <a:r>
              <a:rPr lang="en-US" sz="1400" dirty="0" smtClean="0"/>
              <a:t>: N-NCC.3, N-NMS.3, N-NPH.1, N-NCS.3, N-EINP.2</a:t>
            </a:r>
          </a:p>
          <a:p>
            <a:r>
              <a:rPr lang="en-US" sz="1400" dirty="0" smtClean="0"/>
              <a:t># 22: </a:t>
            </a:r>
            <a:r>
              <a:rPr lang="en-US" sz="1400" dirty="0"/>
              <a:t>Demonstrate evaluation of food labels, especially carbs and </a:t>
            </a:r>
            <a:r>
              <a:rPr lang="en-US" sz="1400" dirty="0" smtClean="0"/>
              <a:t>fat. </a:t>
            </a:r>
            <a:r>
              <a:rPr lang="en-US" sz="1400" b="1" u="sng" dirty="0" smtClean="0"/>
              <a:t>Mapping</a:t>
            </a:r>
            <a:r>
              <a:rPr lang="en-US" sz="1400" dirty="0" smtClean="0"/>
              <a:t>: N-NMS.3, N-NCS.3, N-EINP.1, N-EINP.2</a:t>
            </a:r>
          </a:p>
          <a:p>
            <a:r>
              <a:rPr lang="en-US" sz="1400" dirty="0" smtClean="0"/>
              <a:t># 23: </a:t>
            </a:r>
            <a:r>
              <a:rPr lang="en-US" sz="1400" dirty="0"/>
              <a:t>List important micronutrients and likely deficiencies of </a:t>
            </a:r>
            <a:r>
              <a:rPr lang="en-US" sz="1400" dirty="0" smtClean="0"/>
              <a:t>micronutrients. </a:t>
            </a:r>
            <a:r>
              <a:rPr lang="en-US" sz="1400" b="1" u="sng" dirty="0" smtClean="0"/>
              <a:t>Mapping</a:t>
            </a:r>
            <a:r>
              <a:rPr lang="en-US" sz="1400" dirty="0" smtClean="0"/>
              <a:t>: N-NMS.1, N-NMS.3, N-NCC.1, N-NCC.2, N-NCC.3, </a:t>
            </a:r>
          </a:p>
          <a:p>
            <a:r>
              <a:rPr lang="en-US" sz="1400" dirty="0" smtClean="0"/>
              <a:t>#24: </a:t>
            </a:r>
            <a:r>
              <a:rPr lang="en-US" sz="1400" dirty="0"/>
              <a:t>Explain dietary therapy for lipid lowering therapy and diabetes </a:t>
            </a:r>
            <a:r>
              <a:rPr lang="en-US" sz="1400" dirty="0" smtClean="0"/>
              <a:t>nutrition. </a:t>
            </a:r>
            <a:r>
              <a:rPr lang="en-US" sz="1400" b="1" u="sng" dirty="0" smtClean="0"/>
              <a:t>Mapping</a:t>
            </a:r>
            <a:r>
              <a:rPr lang="en-US" sz="1400" dirty="0" smtClean="0"/>
              <a:t>: N-NCC.3, N-NMS.3, N-CTNP.1, N-EINP.2, N-EINP.1, N-NCS.3, N-NPH.1</a:t>
            </a:r>
            <a:endParaRPr lang="en-US" sz="1400" dirty="0"/>
          </a:p>
          <a:p>
            <a:pPr marL="0" indent="0">
              <a:buNone/>
            </a:pPr>
            <a:r>
              <a:rPr lang="en-US" sz="1400" b="1" u="sng" dirty="0" smtClean="0"/>
              <a:t>Session Objectives:</a:t>
            </a:r>
          </a:p>
          <a:p>
            <a:pPr>
              <a:buFont typeface="Arial" panose="020B0604020202020204" pitchFamily="34" charset="0"/>
              <a:buChar char="•"/>
            </a:pPr>
            <a:r>
              <a:rPr lang="en-US" sz="1400" dirty="0" smtClean="0"/>
              <a:t>Session 7, objective 8</a:t>
            </a:r>
          </a:p>
          <a:p>
            <a:pPr>
              <a:buFont typeface="Arial" panose="020B0604020202020204" pitchFamily="34" charset="0"/>
              <a:buChar char="•"/>
            </a:pPr>
            <a:r>
              <a:rPr lang="en-US" sz="1400" dirty="0" smtClean="0"/>
              <a:t>Session 8, Objective 6</a:t>
            </a:r>
          </a:p>
          <a:p>
            <a:pPr>
              <a:buFont typeface="Arial" panose="020B0604020202020204" pitchFamily="34" charset="0"/>
              <a:buChar char="•"/>
            </a:pPr>
            <a:r>
              <a:rPr lang="en-US" sz="1400" dirty="0" smtClean="0"/>
              <a:t>Session 15, objectives 2 and 5</a:t>
            </a:r>
          </a:p>
          <a:p>
            <a:pPr>
              <a:buFont typeface="Arial" panose="020B0604020202020204" pitchFamily="34" charset="0"/>
              <a:buChar char="•"/>
            </a:pPr>
            <a:r>
              <a:rPr lang="en-US" sz="1400" dirty="0" smtClean="0"/>
              <a:t>Session 37, objectives 1 - 13</a:t>
            </a:r>
          </a:p>
          <a:p>
            <a:pPr marL="0" indent="0">
              <a:buNone/>
            </a:pPr>
            <a:endParaRPr lang="en-US" sz="1200" dirty="0" smtClean="0"/>
          </a:p>
        </p:txBody>
      </p:sp>
      <p:sp>
        <p:nvSpPr>
          <p:cNvPr id="4" name="Title 3"/>
          <p:cNvSpPr>
            <a:spLocks noGrp="1"/>
          </p:cNvSpPr>
          <p:nvPr>
            <p:ph type="title"/>
          </p:nvPr>
        </p:nvSpPr>
        <p:spPr/>
        <p:txBody>
          <a:bodyPr/>
          <a:lstStyle/>
          <a:p>
            <a:r>
              <a:rPr lang="en-US" dirty="0" smtClean="0">
                <a:solidFill>
                  <a:schemeClr val="bg1"/>
                </a:solidFill>
              </a:rPr>
              <a:t>Nutrition Content </a:t>
            </a:r>
            <a:endParaRPr lang="en-US" dirty="0"/>
          </a:p>
        </p:txBody>
      </p:sp>
    </p:spTree>
    <p:extLst>
      <p:ext uri="{BB962C8B-B14F-4D97-AF65-F5344CB8AC3E}">
        <p14:creationId xmlns:p14="http://schemas.microsoft.com/office/powerpoint/2010/main" val="1740419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0" indent="0">
              <a:buNone/>
            </a:pPr>
            <a:r>
              <a:rPr lang="en-US" dirty="0" smtClean="0"/>
              <a:t>Student </a:t>
            </a:r>
            <a:r>
              <a:rPr lang="en-US" dirty="0"/>
              <a:t>comments</a:t>
            </a:r>
            <a:r>
              <a:rPr lang="en-US" dirty="0" smtClean="0"/>
              <a:t>: What </a:t>
            </a:r>
            <a:r>
              <a:rPr lang="en-US" dirty="0"/>
              <a:t>do the student evaluations indicate regarding Nutrition teaching? </a:t>
            </a:r>
            <a:endParaRPr lang="en-US" dirty="0" smtClean="0"/>
          </a:p>
          <a:p>
            <a:pPr marL="0" indent="0">
              <a:buNone/>
            </a:pPr>
            <a:r>
              <a:rPr lang="en-US" dirty="0" smtClean="0">
                <a:solidFill>
                  <a:srgbClr val="FF0000"/>
                </a:solidFill>
              </a:rPr>
              <a:t>N/A</a:t>
            </a:r>
            <a:endParaRPr lang="en-US" dirty="0">
              <a:solidFill>
                <a:srgbClr val="FF0000"/>
              </a:solidFill>
            </a:endParaRPr>
          </a:p>
          <a:p>
            <a:pPr marL="0" indent="0">
              <a:buNone/>
            </a:pPr>
            <a:endParaRPr lang="en-US" dirty="0">
              <a:solidFill>
                <a:srgbClr val="FF0000"/>
              </a:solidFill>
            </a:endParaRPr>
          </a:p>
        </p:txBody>
      </p:sp>
      <p:sp>
        <p:nvSpPr>
          <p:cNvPr id="4" name="Title 3"/>
          <p:cNvSpPr>
            <a:spLocks noGrp="1"/>
          </p:cNvSpPr>
          <p:nvPr>
            <p:ph type="title"/>
          </p:nvPr>
        </p:nvSpPr>
        <p:spPr/>
        <p:txBody>
          <a:bodyPr/>
          <a:lstStyle/>
          <a:p>
            <a:r>
              <a:rPr lang="en-US" dirty="0" smtClean="0">
                <a:solidFill>
                  <a:schemeClr val="bg1"/>
                </a:solidFill>
              </a:rPr>
              <a:t>Nutrition Content </a:t>
            </a:r>
            <a:endParaRPr lang="en-US" dirty="0"/>
          </a:p>
        </p:txBody>
      </p:sp>
    </p:spTree>
    <p:extLst>
      <p:ext uri="{BB962C8B-B14F-4D97-AF65-F5344CB8AC3E}">
        <p14:creationId xmlns:p14="http://schemas.microsoft.com/office/powerpoint/2010/main" val="3973483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i="1" dirty="0" smtClean="0">
                <a:solidFill>
                  <a:srgbClr val="FDF177"/>
                </a:solidFill>
              </a:rPr>
              <a:t>Recommendations for Nutrition Integration</a:t>
            </a:r>
            <a:endParaRPr lang="en-US" sz="3600" i="1" dirty="0">
              <a:solidFill>
                <a:srgbClr val="FDF177"/>
              </a:solidFill>
            </a:endParaRPr>
          </a:p>
        </p:txBody>
      </p:sp>
      <p:sp>
        <p:nvSpPr>
          <p:cNvPr id="4" name="Text Placeholder 3"/>
          <p:cNvSpPr>
            <a:spLocks noGrp="1"/>
          </p:cNvSpPr>
          <p:nvPr>
            <p:ph type="body" idx="1"/>
          </p:nvPr>
        </p:nvSpPr>
        <p:spPr/>
        <p:txBody>
          <a:bodyPr/>
          <a:lstStyle/>
          <a:p>
            <a:pPr marL="0" indent="0">
              <a:buNone/>
            </a:pPr>
            <a:r>
              <a:rPr lang="en-US" sz="3200" b="1" u="sng" dirty="0" smtClean="0"/>
              <a:t>Recommendations for Nutrition Education</a:t>
            </a:r>
            <a:r>
              <a:rPr lang="en-US" sz="3200" dirty="0" smtClean="0"/>
              <a:t>:</a:t>
            </a:r>
          </a:p>
          <a:p>
            <a:pPr marL="514350" indent="-514350">
              <a:lnSpc>
                <a:spcPts val="3200"/>
              </a:lnSpc>
              <a:spcBef>
                <a:spcPts val="1200"/>
              </a:spcBef>
              <a:buAutoNum type="arabicPeriod"/>
            </a:pPr>
            <a:r>
              <a:rPr lang="en-US" dirty="0" smtClean="0"/>
              <a:t>Develop specific evaluation questions to allow for evaluation of nutrition content </a:t>
            </a:r>
          </a:p>
          <a:p>
            <a:pPr marL="514350" indent="-514350">
              <a:lnSpc>
                <a:spcPts val="3200"/>
              </a:lnSpc>
              <a:spcBef>
                <a:spcPts val="1200"/>
              </a:spcBef>
              <a:buFont typeface="Arial" charset="0"/>
              <a:buAutoNum type="arabicPeriod"/>
            </a:pPr>
            <a:r>
              <a:rPr lang="en-US" dirty="0"/>
              <a:t>Additional Potential </a:t>
            </a:r>
            <a:r>
              <a:rPr lang="en-US" dirty="0" smtClean="0"/>
              <a:t>Sessions </a:t>
            </a:r>
            <a:r>
              <a:rPr lang="en-US" dirty="0"/>
              <a:t>for Nutrition </a:t>
            </a:r>
            <a:r>
              <a:rPr lang="en-US" dirty="0" smtClean="0"/>
              <a:t>content: 30, 31, 34 </a:t>
            </a:r>
          </a:p>
          <a:p>
            <a:pPr marL="514350" indent="-514350">
              <a:lnSpc>
                <a:spcPts val="3200"/>
              </a:lnSpc>
              <a:spcBef>
                <a:spcPts val="1200"/>
              </a:spcBef>
              <a:buFont typeface="Arial" charset="0"/>
              <a:buAutoNum type="arabicPeriod"/>
            </a:pPr>
            <a:r>
              <a:rPr lang="en-US" dirty="0" smtClean="0"/>
              <a:t>Utilize available </a:t>
            </a:r>
            <a:r>
              <a:rPr lang="en-US" dirty="0"/>
              <a:t>resources (Nutrition in Medical Education Program) for </a:t>
            </a:r>
            <a:r>
              <a:rPr lang="en-US" dirty="0" smtClean="0"/>
              <a:t>development and dissemination of course nutrition content as needed</a:t>
            </a:r>
          </a:p>
        </p:txBody>
      </p:sp>
    </p:spTree>
    <p:extLst>
      <p:ext uri="{BB962C8B-B14F-4D97-AF65-F5344CB8AC3E}">
        <p14:creationId xmlns:p14="http://schemas.microsoft.com/office/powerpoint/2010/main" val="7731121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FDF177"/>
                </a:solidFill>
              </a:rPr>
              <a:t>Summary regarding Objectives</a:t>
            </a:r>
            <a:endParaRPr lang="en-US" i="1" dirty="0">
              <a:solidFill>
                <a:srgbClr val="FDF177"/>
              </a:solidFill>
            </a:endParaRPr>
          </a:p>
        </p:txBody>
      </p:sp>
      <p:sp>
        <p:nvSpPr>
          <p:cNvPr id="4" name="Text Placeholder 3"/>
          <p:cNvSpPr>
            <a:spLocks noGrp="1"/>
          </p:cNvSpPr>
          <p:nvPr>
            <p:ph type="body" idx="1"/>
          </p:nvPr>
        </p:nvSpPr>
        <p:spPr/>
        <p:txBody>
          <a:bodyPr/>
          <a:lstStyle/>
          <a:p>
            <a:r>
              <a:rPr lang="en-US" dirty="0" smtClean="0"/>
              <a:t>Need to correct misspellings in </a:t>
            </a:r>
            <a:r>
              <a:rPr lang="en-US" dirty="0" err="1" smtClean="0"/>
              <a:t>Ilios</a:t>
            </a:r>
            <a:r>
              <a:rPr lang="en-US" dirty="0" smtClean="0"/>
              <a:t> course objectives</a:t>
            </a:r>
          </a:p>
          <a:p>
            <a:r>
              <a:rPr lang="en-US" dirty="0" smtClean="0"/>
              <a:t>Course objectives should be modified:</a:t>
            </a:r>
          </a:p>
          <a:p>
            <a:pPr lvl="1"/>
            <a:r>
              <a:rPr lang="en-US" dirty="0" smtClean="0"/>
              <a:t>Some can be consolidated into a smaller number of objectives</a:t>
            </a:r>
          </a:p>
          <a:p>
            <a:pPr lvl="1"/>
            <a:r>
              <a:rPr lang="en-US" dirty="0" smtClean="0"/>
              <a:t>Some should be expanded upon (e.g. instead of “</a:t>
            </a:r>
            <a:r>
              <a:rPr lang="en-US" dirty="0">
                <a:solidFill>
                  <a:srgbClr val="000000"/>
                </a:solidFill>
              </a:rPr>
              <a:t>Explain the complications that can arise from various endocrine </a:t>
            </a:r>
            <a:r>
              <a:rPr lang="en-US" dirty="0" smtClean="0">
                <a:solidFill>
                  <a:srgbClr val="000000"/>
                </a:solidFill>
              </a:rPr>
              <a:t>abnormalities,” add a phrase that lists the major endocrine abnormalities that would be addressed in this objective (e.g. change to “</a:t>
            </a:r>
            <a:r>
              <a:rPr lang="en-US" dirty="0">
                <a:solidFill>
                  <a:srgbClr val="000000"/>
                </a:solidFill>
              </a:rPr>
              <a:t>Explain the complications that can arise from various endocrine </a:t>
            </a:r>
            <a:r>
              <a:rPr lang="en-US" dirty="0" smtClean="0">
                <a:solidFill>
                  <a:srgbClr val="000000"/>
                </a:solidFill>
              </a:rPr>
              <a:t>abnormalities, such as diabetes, acromegaly, etc., etc.)</a:t>
            </a:r>
          </a:p>
          <a:p>
            <a:pPr marL="457200" lvl="1" indent="0">
              <a:buNone/>
            </a:pPr>
            <a:endParaRPr lang="en-US" dirty="0"/>
          </a:p>
        </p:txBody>
      </p:sp>
    </p:spTree>
    <p:extLst>
      <p:ext uri="{BB962C8B-B14F-4D97-AF65-F5344CB8AC3E}">
        <p14:creationId xmlns:p14="http://schemas.microsoft.com/office/powerpoint/2010/main" val="769867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Action Plan from Prior Review</a:t>
            </a:r>
            <a:endParaRPr lang="en-US" dirty="0">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201323795"/>
              </p:ext>
            </p:extLst>
          </p:nvPr>
        </p:nvGraphicFramePr>
        <p:xfrm>
          <a:off x="353290" y="1397000"/>
          <a:ext cx="8427028" cy="4668520"/>
        </p:xfrm>
        <a:graphic>
          <a:graphicData uri="http://schemas.openxmlformats.org/drawingml/2006/table">
            <a:tbl>
              <a:tblPr firstRow="1" bandRow="1">
                <a:tableStyleId>{5C22544A-7EE6-4342-B048-85BDC9FD1C3A}</a:tableStyleId>
              </a:tblPr>
              <a:tblGrid>
                <a:gridCol w="4213514">
                  <a:extLst>
                    <a:ext uri="{9D8B030D-6E8A-4147-A177-3AD203B41FA5}">
                      <a16:colId xmlns:a16="http://schemas.microsoft.com/office/drawing/2014/main" xmlns="" val="20000"/>
                    </a:ext>
                  </a:extLst>
                </a:gridCol>
                <a:gridCol w="4213514">
                  <a:extLst>
                    <a:ext uri="{9D8B030D-6E8A-4147-A177-3AD203B41FA5}">
                      <a16:colId xmlns:a16="http://schemas.microsoft.com/office/drawing/2014/main" xmlns="" val="20001"/>
                    </a:ext>
                  </a:extLst>
                </a:gridCol>
              </a:tblGrid>
              <a:tr h="370840">
                <a:tc>
                  <a:txBody>
                    <a:bodyPr/>
                    <a:lstStyle/>
                    <a:p>
                      <a:r>
                        <a:rPr lang="en-US" dirty="0" smtClean="0"/>
                        <a:t>Issue</a:t>
                      </a:r>
                      <a:endParaRPr lang="en-US" dirty="0"/>
                    </a:p>
                  </a:txBody>
                  <a:tcPr/>
                </a:tc>
                <a:tc>
                  <a:txBody>
                    <a:bodyPr/>
                    <a:lstStyle/>
                    <a:p>
                      <a:r>
                        <a:rPr lang="en-US" dirty="0" smtClean="0"/>
                        <a:t>Proposed Solution</a:t>
                      </a:r>
                      <a:endParaRPr lang="en-US" dirty="0"/>
                    </a:p>
                  </a:txBody>
                  <a:tcPr/>
                </a:tc>
                <a:extLst>
                  <a:ext uri="{0D108BD9-81ED-4DB2-BD59-A6C34878D82A}">
                    <a16:rowId xmlns:a16="http://schemas.microsoft.com/office/drawing/2014/main" xmlns="" val="10000"/>
                  </a:ext>
                </a:extLst>
              </a:tr>
              <a:tr h="370840">
                <a:tc>
                  <a:txBody>
                    <a:bodyPr/>
                    <a:lstStyle/>
                    <a:p>
                      <a:r>
                        <a:rPr lang="en-US" dirty="0" smtClean="0"/>
                        <a:t>Some course sessions do</a:t>
                      </a:r>
                      <a:r>
                        <a:rPr lang="en-US" baseline="0" dirty="0" smtClean="0"/>
                        <a:t> not provide session objectives.</a:t>
                      </a:r>
                      <a:endParaRPr lang="en-US" dirty="0"/>
                    </a:p>
                  </a:txBody>
                  <a:tcPr/>
                </a:tc>
                <a:tc>
                  <a:txBody>
                    <a:bodyPr/>
                    <a:lstStyle/>
                    <a:p>
                      <a:r>
                        <a:rPr lang="en-US" dirty="0" smtClean="0"/>
                        <a:t>Ensure handouts and PowerPoints are updated and include session objectives</a:t>
                      </a:r>
                      <a:r>
                        <a:rPr lang="en-US" baseline="0" dirty="0" smtClean="0"/>
                        <a:t> </a:t>
                      </a:r>
                      <a:r>
                        <a:rPr lang="en-US" baseline="0" dirty="0" smtClean="0">
                          <a:solidFill>
                            <a:srgbClr val="FF0000"/>
                          </a:solidFill>
                        </a:rPr>
                        <a:t>(done)</a:t>
                      </a:r>
                      <a:endParaRPr lang="en-US" dirty="0"/>
                    </a:p>
                  </a:txBody>
                  <a:tcPr/>
                </a:tc>
                <a:extLst>
                  <a:ext uri="{0D108BD9-81ED-4DB2-BD59-A6C34878D82A}">
                    <a16:rowId xmlns:a16="http://schemas.microsoft.com/office/drawing/2014/main" xmlns="" val="10001"/>
                  </a:ext>
                </a:extLst>
              </a:tr>
              <a:tr h="370840">
                <a:tc>
                  <a:txBody>
                    <a:bodyPr/>
                    <a:lstStyle/>
                    <a:p>
                      <a:r>
                        <a:rPr lang="en-US" dirty="0" smtClean="0"/>
                        <a:t>Some cases and handouts are out of date or use old terminology.</a:t>
                      </a:r>
                      <a:endParaRPr lang="en-US" dirty="0"/>
                    </a:p>
                  </a:txBody>
                  <a:tcPr/>
                </a:tc>
                <a:tc>
                  <a:txBody>
                    <a:bodyPr/>
                    <a:lstStyle/>
                    <a:p>
                      <a:r>
                        <a:rPr lang="en-US" dirty="0" smtClean="0"/>
                        <a:t>Revise some outdated terminology</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solidFill>
                            <a:srgbClr val="FF0000"/>
                          </a:solidFill>
                        </a:rPr>
                        <a:t>(done)</a:t>
                      </a:r>
                      <a:endParaRPr lang="en-US" dirty="0" smtClean="0"/>
                    </a:p>
                  </a:txBody>
                  <a:tcPr/>
                </a:tc>
                <a:extLst>
                  <a:ext uri="{0D108BD9-81ED-4DB2-BD59-A6C34878D82A}">
                    <a16:rowId xmlns:a16="http://schemas.microsoft.com/office/drawing/2014/main" xmlns="" val="10002"/>
                  </a:ext>
                </a:extLst>
              </a:tr>
              <a:tr h="370840">
                <a:tc>
                  <a:txBody>
                    <a:bodyPr/>
                    <a:lstStyle/>
                    <a:p>
                      <a:r>
                        <a:rPr lang="en-US" dirty="0" smtClean="0"/>
                        <a:t>Small groups don’t provide associated answer keys.  </a:t>
                      </a:r>
                      <a:endParaRPr lang="en-US" dirty="0"/>
                    </a:p>
                  </a:txBody>
                  <a:tcPr/>
                </a:tc>
                <a:tc>
                  <a:txBody>
                    <a:bodyPr/>
                    <a:lstStyle/>
                    <a:p>
                      <a:r>
                        <a:rPr lang="en-US" dirty="0" smtClean="0"/>
                        <a:t>Compile “take home messages” from small groups.</a:t>
                      </a:r>
                    </a:p>
                  </a:txBody>
                  <a:tcPr/>
                </a:tc>
                <a:extLst>
                  <a:ext uri="{0D108BD9-81ED-4DB2-BD59-A6C34878D82A}">
                    <a16:rowId xmlns:a16="http://schemas.microsoft.com/office/drawing/2014/main" xmlns="" val="10003"/>
                  </a:ext>
                </a:extLst>
              </a:tr>
              <a:tr h="370840">
                <a:tc>
                  <a:txBody>
                    <a:bodyPr/>
                    <a:lstStyle/>
                    <a:p>
                      <a:r>
                        <a:rPr lang="en-US" dirty="0" smtClean="0"/>
                        <a:t>Obesity material is not well coordinated with other courses.</a:t>
                      </a:r>
                      <a:endParaRPr lang="en-US" dirty="0"/>
                    </a:p>
                  </a:txBody>
                  <a:tcPr/>
                </a:tc>
                <a:tc>
                  <a:txBody>
                    <a:bodyPr/>
                    <a:lstStyle/>
                    <a:p>
                      <a:r>
                        <a:rPr lang="en-US" dirty="0" smtClean="0"/>
                        <a:t>Participate in MEC VIG for obesity, focusing primarily on endocrine</a:t>
                      </a:r>
                      <a:r>
                        <a:rPr lang="en-US" baseline="0" dirty="0" smtClean="0"/>
                        <a:t> causes and insulin resistance.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solidFill>
                            <a:srgbClr val="FF0000"/>
                          </a:solidFill>
                        </a:rPr>
                        <a:t>(done)</a:t>
                      </a:r>
                      <a:endParaRPr lang="en-US" dirty="0" smtClean="0"/>
                    </a:p>
                  </a:txBody>
                  <a:tcPr/>
                </a:tc>
                <a:extLst>
                  <a:ext uri="{0D108BD9-81ED-4DB2-BD59-A6C34878D82A}">
                    <a16:rowId xmlns:a16="http://schemas.microsoft.com/office/drawing/2014/main" xmlns="" val="10004"/>
                  </a:ext>
                </a:extLst>
              </a:tr>
              <a:tr h="370840">
                <a:tc>
                  <a:txBody>
                    <a:bodyPr/>
                    <a:lstStyle/>
                    <a:p>
                      <a:r>
                        <a:rPr lang="en-US" dirty="0" smtClean="0"/>
                        <a:t>The scope of the final exam does not </a:t>
                      </a:r>
                      <a:r>
                        <a:rPr lang="en-US" baseline="0" dirty="0" smtClean="0"/>
                        <a:t>ensure proportional representation of the material in the course.</a:t>
                      </a:r>
                      <a:endParaRPr lang="en-US" dirty="0"/>
                    </a:p>
                  </a:txBody>
                  <a:tcPr/>
                </a:tc>
                <a:tc>
                  <a:txBody>
                    <a:bodyPr/>
                    <a:lstStyle/>
                    <a:p>
                      <a:r>
                        <a:rPr lang="en-US" dirty="0" smtClean="0"/>
                        <a:t>Improve the final examination (especially the MCQs).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solidFill>
                            <a:srgbClr val="FF0000"/>
                          </a:solidFill>
                        </a:rPr>
                        <a:t>(work in progress)</a:t>
                      </a:r>
                      <a:endParaRPr lang="en-US" dirty="0" smtClean="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360591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FDF177"/>
                </a:solidFill>
              </a:rPr>
              <a:t>Summary regarding Objectives (cont’d)</a:t>
            </a:r>
            <a:endParaRPr lang="en-US" i="1" dirty="0">
              <a:solidFill>
                <a:srgbClr val="FDF177"/>
              </a:solidFill>
            </a:endParaRPr>
          </a:p>
        </p:txBody>
      </p:sp>
      <p:sp>
        <p:nvSpPr>
          <p:cNvPr id="4" name="Text Placeholder 3"/>
          <p:cNvSpPr>
            <a:spLocks noGrp="1"/>
          </p:cNvSpPr>
          <p:nvPr>
            <p:ph type="body" idx="1"/>
          </p:nvPr>
        </p:nvSpPr>
        <p:spPr/>
        <p:txBody>
          <a:bodyPr/>
          <a:lstStyle/>
          <a:p>
            <a:pPr>
              <a:lnSpc>
                <a:spcPts val="3100"/>
              </a:lnSpc>
              <a:spcBef>
                <a:spcPts val="1200"/>
              </a:spcBef>
            </a:pPr>
            <a:r>
              <a:rPr lang="en-US" dirty="0" smtClean="0"/>
              <a:t>Meet with Health and Values and Nutrition Faculty to review the relevant content and associated objectives</a:t>
            </a:r>
          </a:p>
          <a:p>
            <a:pPr>
              <a:lnSpc>
                <a:spcPts val="3100"/>
              </a:lnSpc>
              <a:spcBef>
                <a:spcPts val="1200"/>
              </a:spcBef>
            </a:pPr>
            <a:r>
              <a:rPr lang="en-US" dirty="0" smtClean="0"/>
              <a:t>Session objectives need significant modification:</a:t>
            </a:r>
          </a:p>
          <a:p>
            <a:pPr lvl="1">
              <a:lnSpc>
                <a:spcPts val="3100"/>
              </a:lnSpc>
              <a:spcBef>
                <a:spcPts val="1200"/>
              </a:spcBef>
            </a:pPr>
            <a:r>
              <a:rPr lang="en-US" dirty="0" smtClean="0"/>
              <a:t>Change wording to measurable verbs (eliminate “understand”, “know”, “review” etc.)</a:t>
            </a:r>
          </a:p>
          <a:p>
            <a:pPr lvl="1">
              <a:lnSpc>
                <a:spcPts val="3100"/>
              </a:lnSpc>
              <a:spcBef>
                <a:spcPts val="1200"/>
              </a:spcBef>
            </a:pPr>
            <a:r>
              <a:rPr lang="en-US" dirty="0" smtClean="0"/>
              <a:t>Provide session objectives that are as detailed as possible – these are lacking for several sessions, particularly the pathology sessions.</a:t>
            </a:r>
            <a:endParaRPr lang="en-US" dirty="0"/>
          </a:p>
        </p:txBody>
      </p:sp>
    </p:spTree>
    <p:extLst>
      <p:ext uri="{BB962C8B-B14F-4D97-AF65-F5344CB8AC3E}">
        <p14:creationId xmlns:p14="http://schemas.microsoft.com/office/powerpoint/2010/main" val="2161447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Course Learning Opportunities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13745357"/>
              </p:ext>
            </p:extLst>
          </p:nvPr>
        </p:nvGraphicFramePr>
        <p:xfrm>
          <a:off x="457200" y="1235075"/>
          <a:ext cx="8229600" cy="3114040"/>
        </p:xfrm>
        <a:graphic>
          <a:graphicData uri="http://schemas.openxmlformats.org/drawingml/2006/table">
            <a:tbl>
              <a:tblPr firstRow="1" bandRow="1">
                <a:tableStyleId>{5C22544A-7EE6-4342-B048-85BDC9FD1C3A}</a:tableStyleId>
              </a:tblPr>
              <a:tblGrid>
                <a:gridCol w="3255818">
                  <a:extLst>
                    <a:ext uri="{9D8B030D-6E8A-4147-A177-3AD203B41FA5}">
                      <a16:colId xmlns:a16="http://schemas.microsoft.com/office/drawing/2014/main" xmlns="" val="20000"/>
                    </a:ext>
                  </a:extLst>
                </a:gridCol>
                <a:gridCol w="2424546">
                  <a:extLst>
                    <a:ext uri="{9D8B030D-6E8A-4147-A177-3AD203B41FA5}">
                      <a16:colId xmlns:a16="http://schemas.microsoft.com/office/drawing/2014/main" xmlns="" val="20001"/>
                    </a:ext>
                  </a:extLst>
                </a:gridCol>
                <a:gridCol w="2549236">
                  <a:extLst>
                    <a:ext uri="{9D8B030D-6E8A-4147-A177-3AD203B41FA5}">
                      <a16:colId xmlns:a16="http://schemas.microsoft.com/office/drawing/2014/main" xmlns="" val="20002"/>
                    </a:ext>
                  </a:extLst>
                </a:gridCol>
              </a:tblGrid>
              <a:tr h="370840">
                <a:tc>
                  <a:txBody>
                    <a:bodyPr/>
                    <a:lstStyle/>
                    <a:p>
                      <a:endParaRPr lang="en-US" dirty="0"/>
                    </a:p>
                  </a:txBody>
                  <a:tcPr/>
                </a:tc>
                <a:tc>
                  <a:txBody>
                    <a:bodyPr/>
                    <a:lstStyle/>
                    <a:p>
                      <a:pPr algn="ctr"/>
                      <a:r>
                        <a:rPr lang="en-US" dirty="0" smtClean="0"/>
                        <a:t>Hours</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xmlns="" val="10000"/>
                  </a:ext>
                </a:extLst>
              </a:tr>
              <a:tr h="370840">
                <a:tc>
                  <a:txBody>
                    <a:bodyPr/>
                    <a:lstStyle/>
                    <a:p>
                      <a:r>
                        <a:rPr lang="en-US" sz="2400" dirty="0" smtClean="0"/>
                        <a:t>Lecture</a:t>
                      </a:r>
                      <a:endParaRPr lang="en-US" sz="2400" dirty="0"/>
                    </a:p>
                  </a:txBody>
                  <a:tcPr/>
                </a:tc>
                <a:tc>
                  <a:txBody>
                    <a:bodyPr/>
                    <a:lstStyle/>
                    <a:p>
                      <a:pPr algn="ctr"/>
                      <a:r>
                        <a:rPr lang="en-US" sz="2400" dirty="0" smtClean="0"/>
                        <a:t>21.5</a:t>
                      </a:r>
                      <a:endParaRPr lang="en-US" sz="2400" dirty="0"/>
                    </a:p>
                  </a:txBody>
                  <a:tcPr/>
                </a:tc>
                <a:tc>
                  <a:txBody>
                    <a:bodyPr/>
                    <a:lstStyle/>
                    <a:p>
                      <a:pPr algn="ctr"/>
                      <a:r>
                        <a:rPr lang="en-US" sz="2400" dirty="0" smtClean="0"/>
                        <a:t>37</a:t>
                      </a:r>
                      <a:endParaRPr lang="en-US" sz="2400" dirty="0"/>
                    </a:p>
                  </a:txBody>
                  <a:tcPr/>
                </a:tc>
                <a:extLst>
                  <a:ext uri="{0D108BD9-81ED-4DB2-BD59-A6C34878D82A}">
                    <a16:rowId xmlns:a16="http://schemas.microsoft.com/office/drawing/2014/main" xmlns="" val="10001"/>
                  </a:ext>
                </a:extLst>
              </a:tr>
              <a:tr h="370840">
                <a:tc>
                  <a:txBody>
                    <a:bodyPr/>
                    <a:lstStyle/>
                    <a:p>
                      <a:r>
                        <a:rPr lang="en-US" sz="2400" dirty="0" smtClean="0"/>
                        <a:t>Conference</a:t>
                      </a:r>
                      <a:endParaRPr lang="en-US" sz="2400" dirty="0"/>
                    </a:p>
                  </a:txBody>
                  <a:tcPr/>
                </a:tc>
                <a:tc>
                  <a:txBody>
                    <a:bodyPr/>
                    <a:lstStyle/>
                    <a:p>
                      <a:pPr algn="ctr"/>
                      <a:r>
                        <a:rPr lang="en-US" sz="2400" dirty="0" smtClean="0"/>
                        <a:t>21</a:t>
                      </a:r>
                      <a:endParaRPr lang="en-US" sz="2400" dirty="0"/>
                    </a:p>
                  </a:txBody>
                  <a:tcPr/>
                </a:tc>
                <a:tc>
                  <a:txBody>
                    <a:bodyPr/>
                    <a:lstStyle/>
                    <a:p>
                      <a:pPr algn="ctr"/>
                      <a:r>
                        <a:rPr lang="en-US" sz="2400" dirty="0" smtClean="0"/>
                        <a:t>36</a:t>
                      </a:r>
                      <a:endParaRPr lang="en-US" sz="2400" dirty="0"/>
                    </a:p>
                  </a:txBody>
                  <a:tcPr/>
                </a:tc>
                <a:extLst>
                  <a:ext uri="{0D108BD9-81ED-4DB2-BD59-A6C34878D82A}">
                    <a16:rowId xmlns:a16="http://schemas.microsoft.com/office/drawing/2014/main" xmlns="" val="10002"/>
                  </a:ext>
                </a:extLst>
              </a:tr>
              <a:tr h="370840">
                <a:tc>
                  <a:txBody>
                    <a:bodyPr/>
                    <a:lstStyle/>
                    <a:p>
                      <a:r>
                        <a:rPr lang="en-US" sz="2400" dirty="0" smtClean="0"/>
                        <a:t>Patient contact hours</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9</a:t>
                      </a:r>
                      <a:endParaRPr lang="en-US" sz="2400" dirty="0"/>
                    </a:p>
                  </a:txBody>
                  <a:tcPr/>
                </a:tc>
                <a:extLst>
                  <a:ext uri="{0D108BD9-81ED-4DB2-BD59-A6C34878D82A}">
                    <a16:rowId xmlns:a16="http://schemas.microsoft.com/office/drawing/2014/main" xmlns="" val="10003"/>
                  </a:ext>
                </a:extLst>
              </a:tr>
              <a:tr h="370840">
                <a:tc>
                  <a:txBody>
                    <a:bodyPr/>
                    <a:lstStyle/>
                    <a:p>
                      <a:r>
                        <a:rPr lang="en-US" sz="2400" dirty="0" smtClean="0"/>
                        <a:t>Laboratory</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7</a:t>
                      </a:r>
                      <a:endParaRPr lang="en-US" sz="2400" dirty="0"/>
                    </a:p>
                  </a:txBody>
                  <a:tcPr/>
                </a:tc>
                <a:extLst>
                  <a:ext uri="{0D108BD9-81ED-4DB2-BD59-A6C34878D82A}">
                    <a16:rowId xmlns:a16="http://schemas.microsoft.com/office/drawing/2014/main" xmlns="" val="10004"/>
                  </a:ext>
                </a:extLst>
              </a:tr>
              <a:tr h="370840">
                <a:tc>
                  <a:txBody>
                    <a:bodyPr/>
                    <a:lstStyle/>
                    <a:p>
                      <a:r>
                        <a:rPr lang="en-US" sz="2400" dirty="0" smtClean="0"/>
                        <a:t>Interactive large group</a:t>
                      </a:r>
                      <a:endParaRPr lang="en-US" sz="2400" dirty="0"/>
                    </a:p>
                  </a:txBody>
                  <a:tcPr/>
                </a:tc>
                <a:tc>
                  <a:txBody>
                    <a:bodyPr/>
                    <a:lstStyle/>
                    <a:p>
                      <a:pPr algn="ctr"/>
                      <a:r>
                        <a:rPr lang="en-US" sz="2400" dirty="0" smtClean="0"/>
                        <a:t>2.5</a:t>
                      </a:r>
                      <a:endParaRPr lang="en-US" sz="2400" dirty="0"/>
                    </a:p>
                  </a:txBody>
                  <a:tcPr/>
                </a:tc>
                <a:tc>
                  <a:txBody>
                    <a:bodyPr/>
                    <a:lstStyle/>
                    <a:p>
                      <a:pPr algn="ctr"/>
                      <a:r>
                        <a:rPr lang="en-US" sz="2400" dirty="0" smtClean="0"/>
                        <a:t>4</a:t>
                      </a:r>
                      <a:endParaRPr lang="en-US" sz="2400" dirty="0"/>
                    </a:p>
                  </a:txBody>
                  <a:tcPr/>
                </a:tc>
                <a:extLst>
                  <a:ext uri="{0D108BD9-81ED-4DB2-BD59-A6C34878D82A}">
                    <a16:rowId xmlns:a16="http://schemas.microsoft.com/office/drawing/2014/main" xmlns="" val="10005"/>
                  </a:ext>
                </a:extLst>
              </a:tr>
              <a:tr h="370840">
                <a:tc>
                  <a:txBody>
                    <a:bodyPr/>
                    <a:lstStyle/>
                    <a:p>
                      <a:r>
                        <a:rPr lang="en-US" sz="2400" dirty="0" smtClean="0"/>
                        <a:t>Final exam</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7</a:t>
                      </a:r>
                      <a:endParaRPr lang="en-US" sz="2400" dirty="0"/>
                    </a:p>
                  </a:txBody>
                  <a:tcPr/>
                </a:tc>
                <a:extLst>
                  <a:ext uri="{0D108BD9-81ED-4DB2-BD59-A6C34878D82A}">
                    <a16:rowId xmlns:a16="http://schemas.microsoft.com/office/drawing/2014/main" xmlns="" val="10006"/>
                  </a:ext>
                </a:extLst>
              </a:tr>
            </a:tbl>
          </a:graphicData>
        </a:graphic>
      </p:graphicFrame>
      <p:sp>
        <p:nvSpPr>
          <p:cNvPr id="6" name="Rectangle 5"/>
          <p:cNvSpPr/>
          <p:nvPr/>
        </p:nvSpPr>
        <p:spPr>
          <a:xfrm>
            <a:off x="457200" y="4676081"/>
            <a:ext cx="8229600" cy="1200329"/>
          </a:xfrm>
          <a:prstGeom prst="rect">
            <a:avLst/>
          </a:prstGeom>
        </p:spPr>
        <p:txBody>
          <a:bodyPr wrap="square">
            <a:spAutoFit/>
          </a:bodyPr>
          <a:lstStyle/>
          <a:p>
            <a:r>
              <a:rPr lang="en-US" dirty="0"/>
              <a:t>15-16 Hours:</a:t>
            </a:r>
          </a:p>
          <a:p>
            <a:r>
              <a:rPr lang="en-US" dirty="0"/>
              <a:t>23.5 Lecture </a:t>
            </a:r>
            <a:r>
              <a:rPr lang="en-US" dirty="0" err="1"/>
              <a:t>hrs</a:t>
            </a:r>
            <a:r>
              <a:rPr lang="en-US" dirty="0"/>
              <a:t>; 2.5 ILG </a:t>
            </a:r>
            <a:r>
              <a:rPr lang="en-US" dirty="0" err="1"/>
              <a:t>hrs</a:t>
            </a:r>
            <a:r>
              <a:rPr lang="en-US" dirty="0"/>
              <a:t>; Patient Contact 4 </a:t>
            </a:r>
            <a:r>
              <a:rPr lang="en-US" dirty="0" err="1"/>
              <a:t>hrs</a:t>
            </a:r>
            <a:r>
              <a:rPr lang="en-US" dirty="0"/>
              <a:t>; Conference 21 </a:t>
            </a:r>
            <a:r>
              <a:rPr lang="en-US" dirty="0" err="1"/>
              <a:t>hrs</a:t>
            </a:r>
            <a:r>
              <a:rPr lang="en-US" dirty="0"/>
              <a:t>; Lab 4 </a:t>
            </a:r>
            <a:r>
              <a:rPr lang="en-US" dirty="0" err="1"/>
              <a:t>hrs</a:t>
            </a:r>
            <a:r>
              <a:rPr lang="en-US" dirty="0"/>
              <a:t>; Exam 4 </a:t>
            </a:r>
            <a:r>
              <a:rPr lang="en-US" dirty="0" err="1"/>
              <a:t>hrs</a:t>
            </a:r>
            <a:r>
              <a:rPr lang="en-US" dirty="0"/>
              <a:t>; Total 59 </a:t>
            </a:r>
            <a:r>
              <a:rPr lang="en-US" dirty="0" err="1"/>
              <a:t>hrs</a:t>
            </a:r>
            <a:r>
              <a:rPr lang="en-US" dirty="0"/>
              <a:t>  (MEC requested that 1 </a:t>
            </a:r>
            <a:r>
              <a:rPr lang="en-US" dirty="0" smtClean="0"/>
              <a:t>hour </a:t>
            </a:r>
            <a:r>
              <a:rPr lang="en-US" dirty="0"/>
              <a:t>be eliminated to offset addition of Y2 P&amp;P – hour was eliminated in AY16-17)</a:t>
            </a:r>
          </a:p>
        </p:txBody>
      </p:sp>
    </p:spTree>
    <p:extLst>
      <p:ext uri="{BB962C8B-B14F-4D97-AF65-F5344CB8AC3E}">
        <p14:creationId xmlns:p14="http://schemas.microsoft.com/office/powerpoint/2010/main" val="1470108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FDF177"/>
                </a:solidFill>
              </a:rPr>
              <a:t>Summary regarding Pedagogy</a:t>
            </a:r>
            <a:endParaRPr lang="en-US" i="1" dirty="0">
              <a:solidFill>
                <a:srgbClr val="FDF177"/>
              </a:solidFill>
            </a:endParaRPr>
          </a:p>
        </p:txBody>
      </p:sp>
      <p:sp>
        <p:nvSpPr>
          <p:cNvPr id="4" name="Text Placeholder 3"/>
          <p:cNvSpPr>
            <a:spLocks noGrp="1"/>
          </p:cNvSpPr>
          <p:nvPr>
            <p:ph type="body" idx="1"/>
          </p:nvPr>
        </p:nvSpPr>
        <p:spPr>
          <a:xfrm>
            <a:off x="457200" y="1565564"/>
            <a:ext cx="8229600" cy="2078181"/>
          </a:xfrm>
        </p:spPr>
        <p:txBody>
          <a:bodyPr/>
          <a:lstStyle/>
          <a:p>
            <a:r>
              <a:rPr lang="en-US" sz="3600" dirty="0" smtClean="0"/>
              <a:t>Courses offers a variety of formats</a:t>
            </a:r>
          </a:p>
          <a:p>
            <a:r>
              <a:rPr lang="en-US" sz="3600" dirty="0" smtClean="0"/>
              <a:t>Meets goal of &lt; 40% lecture</a:t>
            </a:r>
            <a:endParaRPr lang="en-US" sz="3600" dirty="0"/>
          </a:p>
        </p:txBody>
      </p:sp>
    </p:spTree>
    <p:extLst>
      <p:ext uri="{BB962C8B-B14F-4D97-AF65-F5344CB8AC3E}">
        <p14:creationId xmlns:p14="http://schemas.microsoft.com/office/powerpoint/2010/main" val="1402203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2400" dirty="0" smtClean="0"/>
              <a:t>Students must pass both a Final Exam and the Engagement portion of the course.</a:t>
            </a:r>
            <a:endParaRPr lang="en-US" sz="2400" dirty="0"/>
          </a:p>
          <a:p>
            <a:r>
              <a:rPr lang="en-US" sz="2400" dirty="0"/>
              <a:t>Receive certification from your small group leader that you have attended and participated in all conference sessions, or completed appropriate makeup work as assigned by Dr. </a:t>
            </a:r>
            <a:r>
              <a:rPr lang="en-US" sz="2400" dirty="0" err="1" smtClean="0"/>
              <a:t>Kinlaw</a:t>
            </a:r>
            <a:endParaRPr lang="en-US" sz="2400" dirty="0" smtClean="0"/>
          </a:p>
          <a:p>
            <a:r>
              <a:rPr lang="en-US" sz="2400" dirty="0" smtClean="0"/>
              <a:t>Score </a:t>
            </a:r>
            <a:r>
              <a:rPr lang="en-US" sz="2400" dirty="0"/>
              <a:t>at least </a:t>
            </a:r>
            <a:r>
              <a:rPr lang="en-US" sz="2400" dirty="0" smtClean="0"/>
              <a:t>11 </a:t>
            </a:r>
            <a:r>
              <a:rPr lang="en-US" sz="2400" dirty="0"/>
              <a:t>points for the following activities:</a:t>
            </a:r>
          </a:p>
          <a:p>
            <a:pPr lvl="1"/>
            <a:r>
              <a:rPr lang="en-US" dirty="0"/>
              <a:t>9 small group sessions (attendance worth 1 point for each session</a:t>
            </a:r>
            <a:r>
              <a:rPr lang="en-US" dirty="0" smtClean="0"/>
              <a:t>)</a:t>
            </a:r>
          </a:p>
          <a:p>
            <a:pPr lvl="1"/>
            <a:r>
              <a:rPr lang="en-US" dirty="0"/>
              <a:t>Attend the Diabetic Complications session (1 point</a:t>
            </a:r>
            <a:r>
              <a:rPr lang="en-US" dirty="0" smtClean="0"/>
              <a:t>)</a:t>
            </a:r>
          </a:p>
          <a:p>
            <a:pPr lvl="1"/>
            <a:r>
              <a:rPr lang="en-US" dirty="0"/>
              <a:t>Attend the Thyroid Patient Presentation (1 </a:t>
            </a:r>
            <a:r>
              <a:rPr lang="en-US" dirty="0" smtClean="0"/>
              <a:t>point)</a:t>
            </a:r>
          </a:p>
          <a:p>
            <a:pPr lvl="1"/>
            <a:r>
              <a:rPr lang="en-US" dirty="0"/>
              <a:t>Attend the Pediatric Patient Presentation (1 point)</a:t>
            </a:r>
          </a:p>
          <a:p>
            <a:pPr marL="0" indent="0">
              <a:buNone/>
            </a:pPr>
            <a:endParaRPr lang="en-US" dirty="0" smtClean="0"/>
          </a:p>
        </p:txBody>
      </p:sp>
      <p:sp>
        <p:nvSpPr>
          <p:cNvPr id="2" name="Title 1"/>
          <p:cNvSpPr>
            <a:spLocks noGrp="1"/>
          </p:cNvSpPr>
          <p:nvPr>
            <p:ph type="title"/>
          </p:nvPr>
        </p:nvSpPr>
        <p:spPr/>
        <p:txBody>
          <a:bodyPr/>
          <a:lstStyle/>
          <a:p>
            <a:pPr algn="ctr"/>
            <a:r>
              <a:rPr lang="en-US" dirty="0" smtClean="0">
                <a:solidFill>
                  <a:schemeClr val="bg1"/>
                </a:solidFill>
              </a:rPr>
              <a:t>Assessment</a:t>
            </a:r>
            <a:endParaRPr lang="en-US" dirty="0">
              <a:solidFill>
                <a:schemeClr val="bg1"/>
              </a:solidFill>
            </a:endParaRPr>
          </a:p>
        </p:txBody>
      </p:sp>
    </p:spTree>
    <p:extLst>
      <p:ext uri="{BB962C8B-B14F-4D97-AF65-F5344CB8AC3E}">
        <p14:creationId xmlns:p14="http://schemas.microsoft.com/office/powerpoint/2010/main" val="1893764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3600" dirty="0" smtClean="0"/>
              <a:t>Assessments include:</a:t>
            </a:r>
          </a:p>
          <a:p>
            <a:pPr lvl="1"/>
            <a:r>
              <a:rPr lang="en-US" sz="3200" dirty="0" smtClean="0"/>
              <a:t>Final examination</a:t>
            </a:r>
          </a:p>
          <a:p>
            <a:pPr lvl="1"/>
            <a:r>
              <a:rPr lang="en-US" sz="3200" dirty="0" smtClean="0"/>
              <a:t>Participation and engagement in 18 hours of small group conference</a:t>
            </a:r>
            <a:endParaRPr lang="en-US" sz="3200" dirty="0"/>
          </a:p>
        </p:txBody>
      </p:sp>
      <p:sp>
        <p:nvSpPr>
          <p:cNvPr id="4" name="Title 3"/>
          <p:cNvSpPr>
            <a:spLocks noGrp="1"/>
          </p:cNvSpPr>
          <p:nvPr>
            <p:ph type="title"/>
          </p:nvPr>
        </p:nvSpPr>
        <p:spPr/>
        <p:txBody>
          <a:bodyPr/>
          <a:lstStyle/>
          <a:p>
            <a:r>
              <a:rPr lang="en-US" dirty="0" smtClean="0">
                <a:solidFill>
                  <a:schemeClr val="bg1"/>
                </a:solidFill>
              </a:rPr>
              <a:t>Assessment for Course Objectives</a:t>
            </a:r>
            <a:endParaRPr lang="en-US" dirty="0"/>
          </a:p>
        </p:txBody>
      </p:sp>
    </p:spTree>
    <p:extLst>
      <p:ext uri="{BB962C8B-B14F-4D97-AF65-F5344CB8AC3E}">
        <p14:creationId xmlns:p14="http://schemas.microsoft.com/office/powerpoint/2010/main" val="605159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dirty="0" smtClean="0">
                <a:solidFill>
                  <a:schemeClr val="bg1"/>
                </a:solidFill>
              </a:rPr>
              <a:t>Measures of Quality – Graduation Questionnaire</a:t>
            </a:r>
            <a:endParaRPr lang="en-US" sz="3500" dirty="0">
              <a:solidFill>
                <a:schemeClr val="bg1"/>
              </a:solidFill>
            </a:endParaRPr>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2008910"/>
            <a:ext cx="9144000" cy="3176337"/>
          </a:xfrm>
          <a:prstGeom prst="rect">
            <a:avLst/>
          </a:prstGeom>
        </p:spPr>
      </p:pic>
      <p:sp>
        <p:nvSpPr>
          <p:cNvPr id="5" name="TextBox 4"/>
          <p:cNvSpPr txBox="1"/>
          <p:nvPr/>
        </p:nvSpPr>
        <p:spPr>
          <a:xfrm>
            <a:off x="0" y="6217134"/>
            <a:ext cx="5709255" cy="461665"/>
          </a:xfrm>
          <a:prstGeom prst="rect">
            <a:avLst/>
          </a:prstGeom>
          <a:noFill/>
        </p:spPr>
        <p:txBody>
          <a:bodyPr wrap="none" rtlCol="0">
            <a:spAutoFit/>
          </a:bodyPr>
          <a:lstStyle/>
          <a:p>
            <a:r>
              <a:rPr lang="en-US" sz="2400" i="1" dirty="0" smtClean="0"/>
              <a:t>Data from AAMC Graduation Questionnaire</a:t>
            </a:r>
            <a:endParaRPr lang="en-US" sz="2400" i="1" dirty="0"/>
          </a:p>
        </p:txBody>
      </p:sp>
    </p:spTree>
    <p:extLst>
      <p:ext uri="{BB962C8B-B14F-4D97-AF65-F5344CB8AC3E}">
        <p14:creationId xmlns:p14="http://schemas.microsoft.com/office/powerpoint/2010/main" val="8883199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solidFill>
                  <a:schemeClr val="bg1"/>
                </a:solidFill>
              </a:rPr>
              <a:t>Measures of Quality – Step I</a:t>
            </a:r>
            <a:endParaRPr lang="en-US"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006335934"/>
              </p:ext>
            </p:extLst>
          </p:nvPr>
        </p:nvGraphicFramePr>
        <p:xfrm>
          <a:off x="419839" y="1125290"/>
          <a:ext cx="8299049" cy="5136962"/>
        </p:xfrm>
        <a:graphic>
          <a:graphicData uri="http://schemas.openxmlformats.org/drawingml/2006/table">
            <a:tbl>
              <a:tblPr bandRow="1">
                <a:tableStyleId>{5C22544A-7EE6-4342-B048-85BDC9FD1C3A}</a:tableStyleId>
              </a:tblPr>
              <a:tblGrid>
                <a:gridCol w="3783092">
                  <a:extLst>
                    <a:ext uri="{9D8B030D-6E8A-4147-A177-3AD203B41FA5}">
                      <a16:colId xmlns:a16="http://schemas.microsoft.com/office/drawing/2014/main" xmlns="" val="20000"/>
                    </a:ext>
                  </a:extLst>
                </a:gridCol>
                <a:gridCol w="975624">
                  <a:extLst>
                    <a:ext uri="{9D8B030D-6E8A-4147-A177-3AD203B41FA5}">
                      <a16:colId xmlns:a16="http://schemas.microsoft.com/office/drawing/2014/main" xmlns="" val="20001"/>
                    </a:ext>
                  </a:extLst>
                </a:gridCol>
                <a:gridCol w="975624">
                  <a:extLst>
                    <a:ext uri="{9D8B030D-6E8A-4147-A177-3AD203B41FA5}">
                      <a16:colId xmlns:a16="http://schemas.microsoft.com/office/drawing/2014/main" xmlns="" val="20002"/>
                    </a:ext>
                  </a:extLst>
                </a:gridCol>
                <a:gridCol w="975624">
                  <a:extLst>
                    <a:ext uri="{9D8B030D-6E8A-4147-A177-3AD203B41FA5}">
                      <a16:colId xmlns:a16="http://schemas.microsoft.com/office/drawing/2014/main" xmlns="" val="20003"/>
                    </a:ext>
                  </a:extLst>
                </a:gridCol>
                <a:gridCol w="1589085">
                  <a:extLst>
                    <a:ext uri="{9D8B030D-6E8A-4147-A177-3AD203B41FA5}">
                      <a16:colId xmlns:a16="http://schemas.microsoft.com/office/drawing/2014/main" xmlns="" val="20004"/>
                    </a:ext>
                  </a:extLst>
                </a:gridCol>
              </a:tblGrid>
              <a:tr h="502776">
                <a:tc>
                  <a:txBody>
                    <a:bodyPr/>
                    <a:lstStyle/>
                    <a:p>
                      <a:pPr algn="ctr"/>
                      <a:r>
                        <a:rPr lang="en-US" sz="1900" b="1" dirty="0" smtClean="0">
                          <a:solidFill>
                            <a:schemeClr val="tx1"/>
                          </a:solidFill>
                        </a:rPr>
                        <a:t>SYSTEMS-BASED TOPICS</a:t>
                      </a:r>
                      <a:endParaRPr lang="en-US" sz="1900" b="1" dirty="0">
                        <a:solidFill>
                          <a:schemeClr val="tx1"/>
                        </a:solidFill>
                      </a:endParaRPr>
                    </a:p>
                  </a:txBody>
                  <a:tcPr marL="93141" marR="93141" marT="46571" marB="46571" anchor="b">
                    <a:noFill/>
                  </a:tcPr>
                </a:tc>
                <a:tc>
                  <a:txBody>
                    <a:bodyPr/>
                    <a:lstStyle/>
                    <a:p>
                      <a:pPr algn="ctr"/>
                      <a:r>
                        <a:rPr lang="en-US" sz="1900" dirty="0" smtClean="0">
                          <a:solidFill>
                            <a:srgbClr val="FFFFFF"/>
                          </a:solidFill>
                        </a:rPr>
                        <a:t>2014*</a:t>
                      </a:r>
                      <a:endParaRPr lang="en-US" sz="1900" b="0" dirty="0">
                        <a:solidFill>
                          <a:srgbClr val="FFFFFF"/>
                        </a:solidFill>
                      </a:endParaRPr>
                    </a:p>
                  </a:txBody>
                  <a:tcPr marL="93141" marR="93141" marT="46571" marB="46571" anchor="ctr">
                    <a:solidFill>
                      <a:schemeClr val="accent1">
                        <a:lumMod val="90000"/>
                        <a:lumOff val="10000"/>
                      </a:schemeClr>
                    </a:solidFill>
                  </a:tcPr>
                </a:tc>
                <a:tc>
                  <a:txBody>
                    <a:bodyPr/>
                    <a:lstStyle/>
                    <a:p>
                      <a:pPr algn="ctr"/>
                      <a:r>
                        <a:rPr lang="en-US" sz="1900" dirty="0" smtClean="0">
                          <a:solidFill>
                            <a:srgbClr val="FFFFFF"/>
                          </a:solidFill>
                        </a:rPr>
                        <a:t>2015*</a:t>
                      </a:r>
                      <a:endParaRPr lang="en-US" sz="1900" b="0" dirty="0">
                        <a:solidFill>
                          <a:srgbClr val="FFFFFF"/>
                        </a:solidFill>
                      </a:endParaRPr>
                    </a:p>
                  </a:txBody>
                  <a:tcPr marL="93141" marR="93141" marT="46571" marB="46571" anchor="ctr">
                    <a:solidFill>
                      <a:schemeClr val="accent1">
                        <a:lumMod val="90000"/>
                        <a:lumOff val="10000"/>
                      </a:schemeClr>
                    </a:solidFill>
                  </a:tcPr>
                </a:tc>
                <a:tc>
                  <a:txBody>
                    <a:bodyPr/>
                    <a:lstStyle/>
                    <a:p>
                      <a:pPr algn="ctr"/>
                      <a:r>
                        <a:rPr lang="en-US" sz="1900" dirty="0" smtClean="0">
                          <a:solidFill>
                            <a:srgbClr val="FFFFFF"/>
                          </a:solidFill>
                        </a:rPr>
                        <a:t>2016*</a:t>
                      </a:r>
                      <a:endParaRPr lang="en-US" sz="1900" b="0" dirty="0">
                        <a:solidFill>
                          <a:srgbClr val="FFFFFF"/>
                        </a:solidFill>
                      </a:endParaRPr>
                    </a:p>
                  </a:txBody>
                  <a:tcPr marL="93141" marR="93141" marT="46571" marB="46571" anchor="ctr">
                    <a:solidFill>
                      <a:schemeClr val="accent1">
                        <a:lumMod val="90000"/>
                        <a:lumOff val="10000"/>
                      </a:schemeClr>
                    </a:solidFill>
                  </a:tcPr>
                </a:tc>
                <a:tc>
                  <a:txBody>
                    <a:bodyPr/>
                    <a:lstStyle/>
                    <a:p>
                      <a:pPr algn="ctr"/>
                      <a:r>
                        <a:rPr lang="en-US" sz="1900" dirty="0" smtClean="0">
                          <a:solidFill>
                            <a:srgbClr val="FFFFFF"/>
                          </a:solidFill>
                        </a:rPr>
                        <a:t>Means 14-16</a:t>
                      </a:r>
                      <a:endParaRPr lang="en-US" sz="1900" b="1" dirty="0">
                        <a:solidFill>
                          <a:srgbClr val="FFFFFF"/>
                        </a:solidFill>
                      </a:endParaRPr>
                    </a:p>
                  </a:txBody>
                  <a:tcPr marL="93141" marR="93141" marT="46571" marB="46571" anchor="ctr">
                    <a:solidFill>
                      <a:schemeClr val="accent1">
                        <a:lumMod val="90000"/>
                        <a:lumOff val="10000"/>
                      </a:schemeClr>
                    </a:solidFill>
                  </a:tcPr>
                </a:tc>
                <a:extLst>
                  <a:ext uri="{0D108BD9-81ED-4DB2-BD59-A6C34878D82A}">
                    <a16:rowId xmlns:a16="http://schemas.microsoft.com/office/drawing/2014/main" xmlns="" val="10000"/>
                  </a:ext>
                </a:extLst>
              </a:tr>
              <a:tr h="352672">
                <a:tc>
                  <a:txBody>
                    <a:bodyPr/>
                    <a:lstStyle/>
                    <a:p>
                      <a:r>
                        <a:rPr lang="en-US" sz="1600" b="0" dirty="0" smtClean="0"/>
                        <a:t>Behavioral sciences</a:t>
                      </a:r>
                      <a:endParaRPr lang="en-US" sz="1600" b="0" dirty="0"/>
                    </a:p>
                  </a:txBody>
                  <a:tcPr marL="93141" marR="93141" marT="46571" marB="46571" anchor="ctr"/>
                </a:tc>
                <a:tc>
                  <a:txBody>
                    <a:bodyPr/>
                    <a:lstStyle/>
                    <a:p>
                      <a:pPr algn="ctr"/>
                      <a:r>
                        <a:rPr lang="en-US" sz="1600" dirty="0" smtClean="0">
                          <a:solidFill>
                            <a:schemeClr val="tx1"/>
                          </a:solidFill>
                        </a:rPr>
                        <a:t>0.15</a:t>
                      </a:r>
                      <a:endParaRPr lang="en-US" sz="1600" dirty="0">
                        <a:solidFill>
                          <a:schemeClr val="tx1"/>
                        </a:solidFill>
                      </a:endParaRPr>
                    </a:p>
                  </a:txBody>
                  <a:tcPr marL="93141" marR="93141" marT="46571" marB="46571" anchor="ctr"/>
                </a:tc>
                <a:tc>
                  <a:txBody>
                    <a:bodyPr/>
                    <a:lstStyle/>
                    <a:p>
                      <a:pPr algn="ctr"/>
                      <a:r>
                        <a:rPr lang="en-US" sz="1600" dirty="0" smtClean="0">
                          <a:solidFill>
                            <a:schemeClr val="tx1"/>
                          </a:solidFill>
                        </a:rPr>
                        <a:t>-0.1</a:t>
                      </a:r>
                      <a:endParaRPr lang="en-US" sz="1600" dirty="0">
                        <a:solidFill>
                          <a:schemeClr val="tx1"/>
                        </a:solidFill>
                      </a:endParaRPr>
                    </a:p>
                  </a:txBody>
                  <a:tcPr marL="93141" marR="93141" marT="46571" marB="46571"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-0.43</a:t>
                      </a:r>
                    </a:p>
                  </a:txBody>
                  <a:tcPr marL="93141" marR="93141" marT="46571" marB="46571" anchor="ctr">
                    <a:solidFill>
                      <a:srgbClr val="E7E9E8"/>
                    </a:solidFill>
                  </a:tcPr>
                </a:tc>
                <a:tc>
                  <a:txBody>
                    <a:bodyPr/>
                    <a:lstStyle/>
                    <a:p>
                      <a:pPr algn="ctr"/>
                      <a:r>
                        <a:rPr lang="en-US" sz="1600" dirty="0" smtClean="0">
                          <a:solidFill>
                            <a:schemeClr val="tx1"/>
                          </a:solidFill>
                        </a:rPr>
                        <a:t>-0.13</a:t>
                      </a:r>
                      <a:endParaRPr lang="en-US" sz="1600" dirty="0">
                        <a:solidFill>
                          <a:schemeClr val="tx1"/>
                        </a:solidFill>
                      </a:endParaRPr>
                    </a:p>
                  </a:txBody>
                  <a:tcPr marL="93141" marR="93141" marT="46571" marB="46571" anchor="ctr"/>
                </a:tc>
                <a:extLst>
                  <a:ext uri="{0D108BD9-81ED-4DB2-BD59-A6C34878D82A}">
                    <a16:rowId xmlns:a16="http://schemas.microsoft.com/office/drawing/2014/main" xmlns="" val="10001"/>
                  </a:ext>
                </a:extLst>
              </a:tr>
              <a:tr h="377397">
                <a:tc>
                  <a:txBody>
                    <a:bodyPr/>
                    <a:lstStyle/>
                    <a:p>
                      <a:r>
                        <a:rPr lang="en-US" sz="1600" dirty="0" smtClean="0"/>
                        <a:t>Behavioral</a:t>
                      </a:r>
                      <a:r>
                        <a:rPr lang="en-US" sz="1600" baseline="0" dirty="0" smtClean="0"/>
                        <a:t> Health and </a:t>
                      </a:r>
                      <a:r>
                        <a:rPr lang="en-US" sz="1600" dirty="0" smtClean="0"/>
                        <a:t>Nervous system</a:t>
                      </a:r>
                      <a:endParaRPr lang="en-US" sz="1600" dirty="0"/>
                    </a:p>
                  </a:txBody>
                  <a:tcPr marL="93141" marR="93141" marT="46571" marB="46571" anchor="ctr"/>
                </a:tc>
                <a:tc>
                  <a:txBody>
                    <a:bodyPr/>
                    <a:lstStyle/>
                    <a:p>
                      <a:pPr algn="ctr"/>
                      <a:r>
                        <a:rPr lang="en-US" sz="1600" dirty="0" smtClean="0"/>
                        <a:t>0.06</a:t>
                      </a:r>
                      <a:endParaRPr lang="en-US" sz="1600" dirty="0"/>
                    </a:p>
                  </a:txBody>
                  <a:tcPr marL="93141" marR="93141" marT="46571" marB="46571" anchor="ctr"/>
                </a:tc>
                <a:tc>
                  <a:txBody>
                    <a:bodyPr/>
                    <a:lstStyle/>
                    <a:p>
                      <a:pPr algn="ctr"/>
                      <a:r>
                        <a:rPr lang="en-US" sz="1600" dirty="0" smtClean="0"/>
                        <a:t>-0.10</a:t>
                      </a:r>
                      <a:endParaRPr lang="en-US" sz="1600" dirty="0"/>
                    </a:p>
                  </a:txBody>
                  <a:tcPr marL="93141" marR="93141" marT="46571" marB="46571"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-0.18</a:t>
                      </a:r>
                    </a:p>
                  </a:txBody>
                  <a:tcPr marL="93141" marR="93141" marT="46571" marB="46571" anchor="ctr">
                    <a:solidFill>
                      <a:srgbClr val="CBD1CD"/>
                    </a:solidFill>
                  </a:tcPr>
                </a:tc>
                <a:tc>
                  <a:txBody>
                    <a:bodyPr/>
                    <a:lstStyle/>
                    <a:p>
                      <a:pPr algn="ctr"/>
                      <a:r>
                        <a:rPr lang="en-US" sz="1600" dirty="0" smtClean="0">
                          <a:solidFill>
                            <a:schemeClr val="tx1"/>
                          </a:solidFill>
                        </a:rPr>
                        <a:t>-0.07</a:t>
                      </a:r>
                      <a:endParaRPr lang="en-US" sz="1600" dirty="0">
                        <a:solidFill>
                          <a:schemeClr val="tx1"/>
                        </a:solidFill>
                      </a:endParaRPr>
                    </a:p>
                  </a:txBody>
                  <a:tcPr marL="93141" marR="93141" marT="46571" marB="46571" anchor="ctr"/>
                </a:tc>
                <a:extLst>
                  <a:ext uri="{0D108BD9-81ED-4DB2-BD59-A6C34878D82A}">
                    <a16:rowId xmlns:a16="http://schemas.microsoft.com/office/drawing/2014/main" xmlns="" val="10002"/>
                  </a:ext>
                </a:extLst>
              </a:tr>
              <a:tr h="377397">
                <a:tc>
                  <a:txBody>
                    <a:bodyPr/>
                    <a:lstStyle/>
                    <a:p>
                      <a:r>
                        <a:rPr lang="en-US" sz="1600" dirty="0" smtClean="0"/>
                        <a:t>Biostatistics, Epidemiology, Pop Health</a:t>
                      </a:r>
                      <a:endParaRPr lang="en-US" sz="1600" dirty="0"/>
                    </a:p>
                  </a:txBody>
                  <a:tcPr marL="93141" marR="93141" marT="46571" marB="46571" anchor="ctr"/>
                </a:tc>
                <a:tc>
                  <a:txBody>
                    <a:bodyPr/>
                    <a:lstStyle/>
                    <a:p>
                      <a:pPr algn="ctr"/>
                      <a:r>
                        <a:rPr lang="en-US" sz="1600" dirty="0" smtClean="0">
                          <a:solidFill>
                            <a:schemeClr val="tx1"/>
                          </a:solidFill>
                        </a:rPr>
                        <a:t>0.01</a:t>
                      </a:r>
                      <a:endParaRPr lang="en-US" sz="1600" dirty="0">
                        <a:solidFill>
                          <a:schemeClr val="tx1"/>
                        </a:solidFill>
                      </a:endParaRPr>
                    </a:p>
                  </a:txBody>
                  <a:tcPr marL="93141" marR="93141" marT="46571" marB="46571" anchor="ctr"/>
                </a:tc>
                <a:tc>
                  <a:txBody>
                    <a:bodyPr/>
                    <a:lstStyle/>
                    <a:p>
                      <a:pPr algn="ctr"/>
                      <a:r>
                        <a:rPr lang="en-US" sz="1600" dirty="0" smtClean="0">
                          <a:solidFill>
                            <a:schemeClr val="tx1"/>
                          </a:solidFill>
                        </a:rPr>
                        <a:t>0.22</a:t>
                      </a:r>
                      <a:endParaRPr lang="en-US" sz="1600" dirty="0">
                        <a:solidFill>
                          <a:schemeClr val="tx1"/>
                        </a:solidFill>
                      </a:endParaRPr>
                    </a:p>
                  </a:txBody>
                  <a:tcPr marL="93141" marR="93141" marT="46571" marB="46571" anchor="ctr"/>
                </a:tc>
                <a:tc>
                  <a:txBody>
                    <a:bodyPr/>
                    <a:lstStyle/>
                    <a:p>
                      <a:pPr algn="ctr"/>
                      <a:r>
                        <a:rPr lang="en-US" sz="1600" dirty="0" smtClean="0">
                          <a:solidFill>
                            <a:schemeClr val="tx1"/>
                          </a:solidFill>
                        </a:rPr>
                        <a:t>N/A</a:t>
                      </a:r>
                      <a:endParaRPr lang="en-US" sz="1600" dirty="0">
                        <a:solidFill>
                          <a:schemeClr val="tx1"/>
                        </a:solidFill>
                      </a:endParaRPr>
                    </a:p>
                  </a:txBody>
                  <a:tcPr marL="93141" marR="93141" marT="46571" marB="46571" anchor="ctr">
                    <a:solidFill>
                      <a:srgbClr val="E7E9E8"/>
                    </a:solidFill>
                  </a:tcPr>
                </a:tc>
                <a:tc>
                  <a:txBody>
                    <a:bodyPr/>
                    <a:lstStyle/>
                    <a:p>
                      <a:pPr algn="ctr"/>
                      <a:r>
                        <a:rPr lang="en-US" sz="1600" dirty="0" smtClean="0">
                          <a:solidFill>
                            <a:schemeClr val="tx1"/>
                          </a:solidFill>
                        </a:rPr>
                        <a:t>0.12 (14-15)</a:t>
                      </a:r>
                      <a:endParaRPr lang="en-US" sz="1600" dirty="0">
                        <a:solidFill>
                          <a:schemeClr val="tx1"/>
                        </a:solidFill>
                      </a:endParaRPr>
                    </a:p>
                  </a:txBody>
                  <a:tcPr marL="93141" marR="93141" marT="46571" marB="46571" anchor="ctr"/>
                </a:tc>
                <a:extLst>
                  <a:ext uri="{0D108BD9-81ED-4DB2-BD59-A6C34878D82A}">
                    <a16:rowId xmlns:a16="http://schemas.microsoft.com/office/drawing/2014/main" xmlns="" val="10003"/>
                  </a:ext>
                </a:extLst>
              </a:tr>
              <a:tr h="352672">
                <a:tc>
                  <a:txBody>
                    <a:bodyPr/>
                    <a:lstStyle/>
                    <a:p>
                      <a:r>
                        <a:rPr lang="en-US" sz="1600" dirty="0" smtClean="0"/>
                        <a:t>Cardiovascular system</a:t>
                      </a:r>
                      <a:endParaRPr lang="en-US" sz="1600" dirty="0"/>
                    </a:p>
                  </a:txBody>
                  <a:tcPr marL="93141" marR="93141" marT="46571" marB="46571" anchor="ctr"/>
                </a:tc>
                <a:tc>
                  <a:txBody>
                    <a:bodyPr/>
                    <a:lstStyle/>
                    <a:p>
                      <a:pPr algn="ctr"/>
                      <a:r>
                        <a:rPr lang="en-US" sz="1600" dirty="0" smtClean="0"/>
                        <a:t>0.02</a:t>
                      </a:r>
                      <a:endParaRPr lang="en-US" sz="1600" dirty="0"/>
                    </a:p>
                  </a:txBody>
                  <a:tcPr marL="93141" marR="93141" marT="46571" marB="46571" anchor="ctr"/>
                </a:tc>
                <a:tc>
                  <a:txBody>
                    <a:bodyPr/>
                    <a:lstStyle/>
                    <a:p>
                      <a:pPr algn="ctr"/>
                      <a:r>
                        <a:rPr lang="en-US" sz="1600" dirty="0" smtClean="0"/>
                        <a:t>0.16</a:t>
                      </a:r>
                      <a:endParaRPr lang="en-US" sz="1600" dirty="0"/>
                    </a:p>
                  </a:txBody>
                  <a:tcPr marL="93141" marR="93141" marT="46571" marB="46571" anchor="ctr"/>
                </a:tc>
                <a:tc>
                  <a:txBody>
                    <a:bodyPr/>
                    <a:lstStyle/>
                    <a:p>
                      <a:pPr algn="ctr"/>
                      <a:r>
                        <a:rPr lang="en-US" sz="1600" dirty="0" smtClean="0"/>
                        <a:t>-0.1</a:t>
                      </a:r>
                      <a:endParaRPr lang="en-US" sz="1600" dirty="0"/>
                    </a:p>
                  </a:txBody>
                  <a:tcPr marL="93141" marR="93141" marT="46571" marB="46571" anchor="ctr">
                    <a:solidFill>
                      <a:srgbClr val="CBD1CD"/>
                    </a:solidFill>
                  </a:tcPr>
                </a:tc>
                <a:tc>
                  <a:txBody>
                    <a:bodyPr/>
                    <a:lstStyle/>
                    <a:p>
                      <a:pPr algn="ctr"/>
                      <a:r>
                        <a:rPr lang="en-US" sz="1600" dirty="0" smtClean="0"/>
                        <a:t>0.03</a:t>
                      </a:r>
                      <a:endParaRPr lang="en-US" sz="1600" dirty="0"/>
                    </a:p>
                  </a:txBody>
                  <a:tcPr marL="93141" marR="93141" marT="46571" marB="46571" anchor="ctr"/>
                </a:tc>
                <a:extLst>
                  <a:ext uri="{0D108BD9-81ED-4DB2-BD59-A6C34878D82A}">
                    <a16:rowId xmlns:a16="http://schemas.microsoft.com/office/drawing/2014/main" xmlns="" val="10004"/>
                  </a:ext>
                </a:extLst>
              </a:tr>
              <a:tr h="352672">
                <a:tc>
                  <a:txBody>
                    <a:bodyPr/>
                    <a:lstStyle/>
                    <a:p>
                      <a:r>
                        <a:rPr lang="en-US" sz="1600" dirty="0" smtClean="0"/>
                        <a:t>Endocrine system</a:t>
                      </a:r>
                      <a:endParaRPr lang="en-US" sz="1600" dirty="0"/>
                    </a:p>
                  </a:txBody>
                  <a:tcPr marL="93141" marR="93141" marT="46571" marB="46571" anchor="ctr">
                    <a:solidFill>
                      <a:srgbClr val="FFFF00"/>
                    </a:solidFill>
                  </a:tcPr>
                </a:tc>
                <a:tc>
                  <a:txBody>
                    <a:bodyPr/>
                    <a:lstStyle/>
                    <a:p>
                      <a:pPr algn="ctr"/>
                      <a:r>
                        <a:rPr lang="en-US" sz="1600" dirty="0" smtClean="0"/>
                        <a:t>0.39</a:t>
                      </a:r>
                      <a:endParaRPr lang="en-US" sz="1600" dirty="0"/>
                    </a:p>
                  </a:txBody>
                  <a:tcPr marL="93141" marR="93141" marT="46571" marB="46571" anchor="ctr">
                    <a:solidFill>
                      <a:srgbClr val="FFFF00"/>
                    </a:solidFill>
                  </a:tcPr>
                </a:tc>
                <a:tc>
                  <a:txBody>
                    <a:bodyPr/>
                    <a:lstStyle/>
                    <a:p>
                      <a:pPr algn="ctr"/>
                      <a:r>
                        <a:rPr lang="en-US" sz="1600" dirty="0" smtClean="0"/>
                        <a:t>0.24</a:t>
                      </a:r>
                      <a:endParaRPr lang="en-US" sz="1600" dirty="0"/>
                    </a:p>
                  </a:txBody>
                  <a:tcPr marL="93141" marR="93141" marT="46571" marB="46571" anchor="ctr">
                    <a:solidFill>
                      <a:srgbClr val="FFFF00"/>
                    </a:solidFill>
                  </a:tcPr>
                </a:tc>
                <a:tc>
                  <a:txBody>
                    <a:bodyPr/>
                    <a:lstStyle/>
                    <a:p>
                      <a:pPr algn="ctr"/>
                      <a:r>
                        <a:rPr lang="en-US" sz="1600" dirty="0" smtClean="0"/>
                        <a:t>0.09</a:t>
                      </a:r>
                      <a:endParaRPr lang="en-US" sz="1600" dirty="0"/>
                    </a:p>
                  </a:txBody>
                  <a:tcPr marL="93141" marR="93141" marT="46571" marB="46571" anchor="ctr">
                    <a:solidFill>
                      <a:srgbClr val="FFFF00"/>
                    </a:solidFill>
                  </a:tcPr>
                </a:tc>
                <a:tc>
                  <a:txBody>
                    <a:bodyPr/>
                    <a:lstStyle/>
                    <a:p>
                      <a:pPr algn="ctr"/>
                      <a:r>
                        <a:rPr lang="en-US" sz="1600" dirty="0" smtClean="0"/>
                        <a:t>0.24</a:t>
                      </a:r>
                      <a:endParaRPr lang="en-US" sz="1600" dirty="0"/>
                    </a:p>
                  </a:txBody>
                  <a:tcPr marL="93141" marR="93141" marT="46571" marB="46571" anchor="ctr">
                    <a:solidFill>
                      <a:srgbClr val="FFFF00"/>
                    </a:solidFill>
                  </a:tcPr>
                </a:tc>
                <a:extLst>
                  <a:ext uri="{0D108BD9-81ED-4DB2-BD59-A6C34878D82A}">
                    <a16:rowId xmlns:a16="http://schemas.microsoft.com/office/drawing/2014/main" xmlns="" val="10005"/>
                  </a:ext>
                </a:extLst>
              </a:tr>
              <a:tr h="352672">
                <a:tc>
                  <a:txBody>
                    <a:bodyPr/>
                    <a:lstStyle/>
                    <a:p>
                      <a:r>
                        <a:rPr lang="en-US" sz="1600" dirty="0" smtClean="0"/>
                        <a:t>Gastrointestinal system</a:t>
                      </a:r>
                      <a:endParaRPr lang="en-US" sz="1600" dirty="0"/>
                    </a:p>
                  </a:txBody>
                  <a:tcPr marL="93141" marR="93141" marT="46571" marB="46571" anchor="ctr"/>
                </a:tc>
                <a:tc>
                  <a:txBody>
                    <a:bodyPr/>
                    <a:lstStyle/>
                    <a:p>
                      <a:pPr algn="ctr"/>
                      <a:r>
                        <a:rPr lang="en-US" sz="1600" dirty="0" smtClean="0"/>
                        <a:t>0.54</a:t>
                      </a:r>
                      <a:endParaRPr lang="en-US" sz="1600" dirty="0"/>
                    </a:p>
                  </a:txBody>
                  <a:tcPr marL="93141" marR="93141" marT="46571" marB="46571" anchor="ctr"/>
                </a:tc>
                <a:tc>
                  <a:txBody>
                    <a:bodyPr/>
                    <a:lstStyle/>
                    <a:p>
                      <a:pPr algn="ctr"/>
                      <a:r>
                        <a:rPr lang="en-US" sz="1600" dirty="0" smtClean="0"/>
                        <a:t>0.2</a:t>
                      </a:r>
                      <a:endParaRPr lang="en-US" sz="1600" dirty="0"/>
                    </a:p>
                  </a:txBody>
                  <a:tcPr marL="93141" marR="93141" marT="46571" marB="46571" anchor="ctr"/>
                </a:tc>
                <a:tc>
                  <a:txBody>
                    <a:bodyPr/>
                    <a:lstStyle/>
                    <a:p>
                      <a:pPr algn="ctr"/>
                      <a:r>
                        <a:rPr lang="en-US" sz="1600" dirty="0" smtClean="0"/>
                        <a:t>0.06</a:t>
                      </a:r>
                      <a:endParaRPr lang="en-US" sz="1600" dirty="0"/>
                    </a:p>
                  </a:txBody>
                  <a:tcPr marL="93141" marR="93141" marT="46571" marB="46571" anchor="ctr"/>
                </a:tc>
                <a:tc>
                  <a:txBody>
                    <a:bodyPr/>
                    <a:lstStyle/>
                    <a:p>
                      <a:pPr algn="ctr"/>
                      <a:r>
                        <a:rPr lang="en-US" sz="1600" dirty="0" smtClean="0"/>
                        <a:t>0.27</a:t>
                      </a:r>
                      <a:endParaRPr lang="en-US" sz="1600" dirty="0"/>
                    </a:p>
                  </a:txBody>
                  <a:tcPr marL="93141" marR="93141" marT="46571" marB="46571" anchor="ctr"/>
                </a:tc>
                <a:extLst>
                  <a:ext uri="{0D108BD9-81ED-4DB2-BD59-A6C34878D82A}">
                    <a16:rowId xmlns:a16="http://schemas.microsoft.com/office/drawing/2014/main" xmlns="" val="10006"/>
                  </a:ext>
                </a:extLst>
              </a:tr>
              <a:tr h="352672">
                <a:tc>
                  <a:txBody>
                    <a:bodyPr/>
                    <a:lstStyle/>
                    <a:p>
                      <a:r>
                        <a:rPr lang="en-US" sz="1600" dirty="0" smtClean="0"/>
                        <a:t>Hematopoietic/lymph systems</a:t>
                      </a:r>
                      <a:endParaRPr lang="en-US" sz="1600" dirty="0"/>
                    </a:p>
                  </a:txBody>
                  <a:tcPr marL="93141" marR="93141" marT="46571" marB="46571" anchor="ctr"/>
                </a:tc>
                <a:tc>
                  <a:txBody>
                    <a:bodyPr/>
                    <a:lstStyle/>
                    <a:p>
                      <a:pPr algn="ctr"/>
                      <a:r>
                        <a:rPr lang="en-US" sz="1600" dirty="0" smtClean="0"/>
                        <a:t>0.09</a:t>
                      </a:r>
                      <a:endParaRPr lang="en-US" sz="1600" dirty="0"/>
                    </a:p>
                  </a:txBody>
                  <a:tcPr marL="93141" marR="93141" marT="46571" marB="46571" anchor="ctr"/>
                </a:tc>
                <a:tc>
                  <a:txBody>
                    <a:bodyPr/>
                    <a:lstStyle/>
                    <a:p>
                      <a:pPr algn="ctr"/>
                      <a:r>
                        <a:rPr lang="en-US" sz="1600" dirty="0" smtClean="0"/>
                        <a:t>0.10</a:t>
                      </a:r>
                      <a:endParaRPr lang="en-US" sz="1600" dirty="0"/>
                    </a:p>
                  </a:txBody>
                  <a:tcPr marL="93141" marR="93141" marT="46571" marB="46571" anchor="ctr"/>
                </a:tc>
                <a:tc>
                  <a:txBody>
                    <a:bodyPr/>
                    <a:lstStyle/>
                    <a:p>
                      <a:pPr algn="ctr"/>
                      <a:r>
                        <a:rPr lang="en-US" sz="1600" dirty="0" smtClean="0"/>
                        <a:t>-0.15</a:t>
                      </a:r>
                      <a:endParaRPr lang="en-US" sz="1600" dirty="0"/>
                    </a:p>
                  </a:txBody>
                  <a:tcPr marL="93141" marR="93141" marT="46571" marB="46571" anchor="ctr"/>
                </a:tc>
                <a:tc>
                  <a:txBody>
                    <a:bodyPr/>
                    <a:lstStyle/>
                    <a:p>
                      <a:pPr algn="ctr"/>
                      <a:r>
                        <a:rPr lang="en-US" sz="1600" dirty="0" smtClean="0"/>
                        <a:t>0.01</a:t>
                      </a:r>
                      <a:endParaRPr lang="en-US" sz="1600" dirty="0"/>
                    </a:p>
                  </a:txBody>
                  <a:tcPr marL="93141" marR="93141" marT="46571" marB="46571" anchor="ctr"/>
                </a:tc>
                <a:extLst>
                  <a:ext uri="{0D108BD9-81ED-4DB2-BD59-A6C34878D82A}">
                    <a16:rowId xmlns:a16="http://schemas.microsoft.com/office/drawing/2014/main" xmlns="" val="10007"/>
                  </a:ext>
                </a:extLst>
              </a:tr>
              <a:tr h="352672">
                <a:tc>
                  <a:txBody>
                    <a:bodyPr/>
                    <a:lstStyle/>
                    <a:p>
                      <a:r>
                        <a:rPr lang="en-US" sz="1600" dirty="0" smtClean="0"/>
                        <a:t>Immune system</a:t>
                      </a:r>
                      <a:endParaRPr lang="en-US" sz="1600" dirty="0"/>
                    </a:p>
                  </a:txBody>
                  <a:tcPr marL="93141" marR="93141" marT="46571" marB="46571" anchor="ctr"/>
                </a:tc>
                <a:tc>
                  <a:txBody>
                    <a:bodyPr/>
                    <a:lstStyle/>
                    <a:p>
                      <a:pPr algn="ctr"/>
                      <a:r>
                        <a:rPr lang="en-US" sz="1600" dirty="0" smtClean="0"/>
                        <a:t>0.16</a:t>
                      </a:r>
                      <a:endParaRPr lang="en-US" sz="1600" dirty="0"/>
                    </a:p>
                  </a:txBody>
                  <a:tcPr marL="93141" marR="93141" marT="46571" marB="46571" anchor="ctr"/>
                </a:tc>
                <a:tc>
                  <a:txBody>
                    <a:bodyPr/>
                    <a:lstStyle/>
                    <a:p>
                      <a:pPr algn="ctr"/>
                      <a:r>
                        <a:rPr lang="en-US" sz="1600" dirty="0" smtClean="0"/>
                        <a:t>-0.07</a:t>
                      </a:r>
                      <a:endParaRPr lang="en-US" sz="1600" dirty="0"/>
                    </a:p>
                  </a:txBody>
                  <a:tcPr marL="93141" marR="93141" marT="46571" marB="46571" anchor="ctr"/>
                </a:tc>
                <a:tc>
                  <a:txBody>
                    <a:bodyPr/>
                    <a:lstStyle/>
                    <a:p>
                      <a:pPr algn="ctr"/>
                      <a:r>
                        <a:rPr lang="en-US" sz="1600" dirty="0" smtClean="0"/>
                        <a:t>-0.02</a:t>
                      </a:r>
                      <a:endParaRPr lang="en-US" sz="1600" dirty="0"/>
                    </a:p>
                  </a:txBody>
                  <a:tcPr marL="93141" marR="93141" marT="46571" marB="46571" anchor="ctr"/>
                </a:tc>
                <a:tc>
                  <a:txBody>
                    <a:bodyPr/>
                    <a:lstStyle/>
                    <a:p>
                      <a:pPr algn="ctr"/>
                      <a:r>
                        <a:rPr lang="en-US" sz="1600" dirty="0" smtClean="0"/>
                        <a:t>0.02</a:t>
                      </a:r>
                      <a:endParaRPr lang="en-US" sz="1600" dirty="0"/>
                    </a:p>
                  </a:txBody>
                  <a:tcPr marL="93141" marR="93141" marT="46571" marB="46571" anchor="ctr"/>
                </a:tc>
                <a:extLst>
                  <a:ext uri="{0D108BD9-81ED-4DB2-BD59-A6C34878D82A}">
                    <a16:rowId xmlns:a16="http://schemas.microsoft.com/office/drawing/2014/main" xmlns="" val="10008"/>
                  </a:ext>
                </a:extLst>
              </a:tr>
              <a:tr h="352672">
                <a:tc>
                  <a:txBody>
                    <a:bodyPr/>
                    <a:lstStyle/>
                    <a:p>
                      <a:r>
                        <a:rPr lang="en-US" sz="1600" dirty="0" smtClean="0"/>
                        <a:t>Musculoskeletal</a:t>
                      </a:r>
                      <a:r>
                        <a:rPr lang="en-US" sz="1600" baseline="0" dirty="0" smtClean="0"/>
                        <a:t>, skin, CT systems</a:t>
                      </a:r>
                      <a:endParaRPr lang="en-US" sz="1600" dirty="0"/>
                    </a:p>
                  </a:txBody>
                  <a:tcPr marL="93141" marR="93141" marT="46571" marB="46571" anchor="ctr"/>
                </a:tc>
                <a:tc>
                  <a:txBody>
                    <a:bodyPr/>
                    <a:lstStyle/>
                    <a:p>
                      <a:pPr algn="ctr"/>
                      <a:r>
                        <a:rPr lang="en-US" sz="1600" dirty="0" smtClean="0"/>
                        <a:t>-0.02</a:t>
                      </a:r>
                      <a:endParaRPr lang="en-US" sz="1600" dirty="0"/>
                    </a:p>
                  </a:txBody>
                  <a:tcPr marL="93141" marR="93141" marT="46571" marB="46571" anchor="ctr"/>
                </a:tc>
                <a:tc>
                  <a:txBody>
                    <a:bodyPr/>
                    <a:lstStyle/>
                    <a:p>
                      <a:pPr algn="ctr"/>
                      <a:r>
                        <a:rPr lang="en-US" sz="1600" dirty="0" smtClean="0"/>
                        <a:t>0.22</a:t>
                      </a:r>
                      <a:endParaRPr lang="en-US" sz="1600" dirty="0"/>
                    </a:p>
                  </a:txBody>
                  <a:tcPr marL="93141" marR="93141" marT="46571" marB="46571" anchor="ctr"/>
                </a:tc>
                <a:tc>
                  <a:txBody>
                    <a:bodyPr/>
                    <a:lstStyle/>
                    <a:p>
                      <a:pPr algn="ctr"/>
                      <a:r>
                        <a:rPr lang="en-US" sz="1600" dirty="0" smtClean="0"/>
                        <a:t>0.15</a:t>
                      </a:r>
                      <a:endParaRPr lang="en-US" sz="1600" dirty="0"/>
                    </a:p>
                  </a:txBody>
                  <a:tcPr marL="93141" marR="93141" marT="46571" marB="46571" anchor="ctr"/>
                </a:tc>
                <a:tc>
                  <a:txBody>
                    <a:bodyPr/>
                    <a:lstStyle/>
                    <a:p>
                      <a:pPr algn="ctr"/>
                      <a:r>
                        <a:rPr lang="en-US" sz="1600" dirty="0" smtClean="0"/>
                        <a:t>0.12</a:t>
                      </a:r>
                      <a:endParaRPr lang="en-US" sz="1600" dirty="0"/>
                    </a:p>
                  </a:txBody>
                  <a:tcPr marL="93141" marR="93141" marT="46571" marB="46571" anchor="ctr"/>
                </a:tc>
                <a:extLst>
                  <a:ext uri="{0D108BD9-81ED-4DB2-BD59-A6C34878D82A}">
                    <a16:rowId xmlns:a16="http://schemas.microsoft.com/office/drawing/2014/main" xmlns="" val="10009"/>
                  </a:ext>
                </a:extLst>
              </a:tr>
              <a:tr h="352672">
                <a:tc>
                  <a:txBody>
                    <a:bodyPr/>
                    <a:lstStyle/>
                    <a:p>
                      <a:r>
                        <a:rPr lang="en-US" sz="1600" dirty="0" smtClean="0"/>
                        <a:t>Nutrition</a:t>
                      </a:r>
                      <a:endParaRPr lang="en-US" sz="1600" dirty="0"/>
                    </a:p>
                  </a:txBody>
                  <a:tcPr marL="93141" marR="93141" marT="46571" marB="46571" anchor="ctr"/>
                </a:tc>
                <a:tc>
                  <a:txBody>
                    <a:bodyPr/>
                    <a:lstStyle/>
                    <a:p>
                      <a:pPr algn="ctr"/>
                      <a:r>
                        <a:rPr lang="en-US" sz="1600" dirty="0" smtClean="0"/>
                        <a:t>0.22</a:t>
                      </a:r>
                      <a:endParaRPr lang="en-US" sz="1600" dirty="0"/>
                    </a:p>
                  </a:txBody>
                  <a:tcPr marL="93141" marR="93141" marT="46571" marB="46571" anchor="ctr"/>
                </a:tc>
                <a:tc>
                  <a:txBody>
                    <a:bodyPr/>
                    <a:lstStyle/>
                    <a:p>
                      <a:pPr algn="ctr"/>
                      <a:r>
                        <a:rPr lang="en-US" sz="1600" dirty="0" smtClean="0"/>
                        <a:t>-0.08</a:t>
                      </a:r>
                      <a:endParaRPr lang="en-US" sz="1600" dirty="0"/>
                    </a:p>
                  </a:txBody>
                  <a:tcPr marL="93141" marR="93141" marT="46571" marB="46571" anchor="ctr"/>
                </a:tc>
                <a:tc>
                  <a:txBody>
                    <a:bodyPr/>
                    <a:lstStyle/>
                    <a:p>
                      <a:pPr algn="ctr"/>
                      <a:r>
                        <a:rPr lang="en-US" sz="1600" dirty="0" smtClean="0"/>
                        <a:t>-0.15</a:t>
                      </a:r>
                      <a:endParaRPr lang="en-US" sz="1600" dirty="0"/>
                    </a:p>
                  </a:txBody>
                  <a:tcPr marL="93141" marR="93141" marT="46571" marB="46571" anchor="ctr"/>
                </a:tc>
                <a:tc>
                  <a:txBody>
                    <a:bodyPr/>
                    <a:lstStyle/>
                    <a:p>
                      <a:pPr algn="ctr"/>
                      <a:r>
                        <a:rPr lang="en-US" sz="1600" dirty="0" smtClean="0"/>
                        <a:t>-0.003</a:t>
                      </a:r>
                      <a:endParaRPr lang="en-US" sz="1600" dirty="0"/>
                    </a:p>
                  </a:txBody>
                  <a:tcPr marL="93141" marR="93141" marT="46571" marB="46571" anchor="ctr"/>
                </a:tc>
                <a:extLst>
                  <a:ext uri="{0D108BD9-81ED-4DB2-BD59-A6C34878D82A}">
                    <a16:rowId xmlns:a16="http://schemas.microsoft.com/office/drawing/2014/main" xmlns="" val="10010"/>
                  </a:ext>
                </a:extLst>
              </a:tr>
              <a:tr h="352672">
                <a:tc>
                  <a:txBody>
                    <a:bodyPr/>
                    <a:lstStyle/>
                    <a:p>
                      <a:r>
                        <a:rPr lang="en-US" sz="1600" dirty="0" smtClean="0"/>
                        <a:t>Renal/urinary system</a:t>
                      </a:r>
                      <a:endParaRPr lang="en-US" sz="1600" dirty="0"/>
                    </a:p>
                  </a:txBody>
                  <a:tcPr marL="93141" marR="93141" marT="46571" marB="46571" anchor="ctr">
                    <a:solidFill>
                      <a:srgbClr val="E7E9E8"/>
                    </a:solidFill>
                  </a:tcPr>
                </a:tc>
                <a:tc>
                  <a:txBody>
                    <a:bodyPr/>
                    <a:lstStyle/>
                    <a:p>
                      <a:pPr algn="ctr"/>
                      <a:r>
                        <a:rPr lang="en-US" sz="1600" dirty="0" smtClean="0"/>
                        <a:t>0.23</a:t>
                      </a:r>
                      <a:endParaRPr lang="en-US" sz="1600" dirty="0"/>
                    </a:p>
                  </a:txBody>
                  <a:tcPr marL="93141" marR="93141" marT="46571" marB="46571" anchor="ctr">
                    <a:solidFill>
                      <a:srgbClr val="E7E9E8"/>
                    </a:solidFill>
                  </a:tcPr>
                </a:tc>
                <a:tc>
                  <a:txBody>
                    <a:bodyPr/>
                    <a:lstStyle/>
                    <a:p>
                      <a:pPr algn="ctr"/>
                      <a:r>
                        <a:rPr lang="en-US" sz="1600" dirty="0" smtClean="0"/>
                        <a:t>0.02</a:t>
                      </a:r>
                      <a:endParaRPr lang="en-US" sz="1600" dirty="0"/>
                    </a:p>
                  </a:txBody>
                  <a:tcPr marL="93141" marR="93141" marT="46571" marB="46571" anchor="ctr">
                    <a:solidFill>
                      <a:srgbClr val="E7E9E8"/>
                    </a:solidFill>
                  </a:tcPr>
                </a:tc>
                <a:tc>
                  <a:txBody>
                    <a:bodyPr/>
                    <a:lstStyle/>
                    <a:p>
                      <a:pPr algn="ctr"/>
                      <a:r>
                        <a:rPr lang="en-US" sz="1600" dirty="0" smtClean="0"/>
                        <a:t>-0.27</a:t>
                      </a:r>
                      <a:endParaRPr lang="en-US" sz="1600" dirty="0"/>
                    </a:p>
                  </a:txBody>
                  <a:tcPr marL="93141" marR="93141" marT="46571" marB="46571" anchor="ctr">
                    <a:solidFill>
                      <a:srgbClr val="E7E9E8"/>
                    </a:solidFill>
                  </a:tcPr>
                </a:tc>
                <a:tc>
                  <a:txBody>
                    <a:bodyPr/>
                    <a:lstStyle/>
                    <a:p>
                      <a:pPr algn="ctr"/>
                      <a:r>
                        <a:rPr lang="en-US" sz="1600" dirty="0" smtClean="0"/>
                        <a:t>-0.007</a:t>
                      </a:r>
                      <a:endParaRPr lang="en-US" sz="1600" dirty="0"/>
                    </a:p>
                  </a:txBody>
                  <a:tcPr marL="93141" marR="93141" marT="46571" marB="46571" anchor="ctr">
                    <a:solidFill>
                      <a:srgbClr val="E7E9E8"/>
                    </a:solidFill>
                  </a:tcPr>
                </a:tc>
                <a:extLst>
                  <a:ext uri="{0D108BD9-81ED-4DB2-BD59-A6C34878D82A}">
                    <a16:rowId xmlns:a16="http://schemas.microsoft.com/office/drawing/2014/main" xmlns="" val="10011"/>
                  </a:ext>
                </a:extLst>
              </a:tr>
              <a:tr h="352672">
                <a:tc>
                  <a:txBody>
                    <a:bodyPr/>
                    <a:lstStyle/>
                    <a:p>
                      <a:r>
                        <a:rPr lang="en-US" sz="1600" dirty="0" smtClean="0">
                          <a:solidFill>
                            <a:srgbClr val="000000"/>
                          </a:solidFill>
                        </a:rPr>
                        <a:t>Reproductive system</a:t>
                      </a:r>
                      <a:endParaRPr lang="en-US" sz="1600" dirty="0">
                        <a:solidFill>
                          <a:srgbClr val="000000"/>
                        </a:solidFill>
                      </a:endParaRPr>
                    </a:p>
                  </a:txBody>
                  <a:tcPr marL="93141" marR="93141" marT="46571" marB="46571" anchor="ctr"/>
                </a:tc>
                <a:tc>
                  <a:txBody>
                    <a:bodyPr/>
                    <a:lstStyle/>
                    <a:p>
                      <a:pPr algn="ctr"/>
                      <a:r>
                        <a:rPr lang="en-US" sz="1600" dirty="0" smtClean="0"/>
                        <a:t>0.39</a:t>
                      </a:r>
                      <a:endParaRPr lang="en-US" sz="1600" dirty="0"/>
                    </a:p>
                  </a:txBody>
                  <a:tcPr marL="93141" marR="93141" marT="46571" marB="46571" anchor="ctr"/>
                </a:tc>
                <a:tc>
                  <a:txBody>
                    <a:bodyPr/>
                    <a:lstStyle/>
                    <a:p>
                      <a:pPr algn="ctr"/>
                      <a:r>
                        <a:rPr lang="en-US" sz="1600" dirty="0" smtClean="0"/>
                        <a:t>-0.03</a:t>
                      </a:r>
                      <a:endParaRPr lang="en-US" sz="1600" dirty="0"/>
                    </a:p>
                  </a:txBody>
                  <a:tcPr marL="93141" marR="93141" marT="46571" marB="46571"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-0.04</a:t>
                      </a:r>
                    </a:p>
                  </a:txBody>
                  <a:tcPr marL="93141" marR="93141" marT="46571" marB="46571" anchor="ctr"/>
                </a:tc>
                <a:tc>
                  <a:txBody>
                    <a:bodyPr/>
                    <a:lstStyle/>
                    <a:p>
                      <a:pPr algn="ctr"/>
                      <a:r>
                        <a:rPr lang="en-US" sz="1600" dirty="0" smtClean="0">
                          <a:solidFill>
                            <a:srgbClr val="000000"/>
                          </a:solidFill>
                        </a:rPr>
                        <a:t>0.11</a:t>
                      </a:r>
                      <a:endParaRPr lang="en-US" sz="1600" dirty="0">
                        <a:solidFill>
                          <a:srgbClr val="000000"/>
                        </a:solidFill>
                      </a:endParaRPr>
                    </a:p>
                  </a:txBody>
                  <a:tcPr marL="93141" marR="93141" marT="46571" marB="46571" anchor="ctr"/>
                </a:tc>
                <a:extLst>
                  <a:ext uri="{0D108BD9-81ED-4DB2-BD59-A6C34878D82A}">
                    <a16:rowId xmlns:a16="http://schemas.microsoft.com/office/drawing/2014/main" xmlns="" val="10012"/>
                  </a:ext>
                </a:extLst>
              </a:tr>
              <a:tr h="352672">
                <a:tc>
                  <a:txBody>
                    <a:bodyPr/>
                    <a:lstStyle/>
                    <a:p>
                      <a:r>
                        <a:rPr lang="en-US" sz="1600" dirty="0" smtClean="0">
                          <a:solidFill>
                            <a:srgbClr val="000000"/>
                          </a:solidFill>
                        </a:rPr>
                        <a:t>Respiratory</a:t>
                      </a:r>
                      <a:r>
                        <a:rPr lang="en-US" sz="1600" baseline="0" dirty="0" smtClean="0">
                          <a:solidFill>
                            <a:srgbClr val="000000"/>
                          </a:solidFill>
                        </a:rPr>
                        <a:t> system</a:t>
                      </a:r>
                      <a:endParaRPr lang="en-US" sz="1600" dirty="0">
                        <a:solidFill>
                          <a:srgbClr val="000000"/>
                        </a:solidFill>
                      </a:endParaRPr>
                    </a:p>
                  </a:txBody>
                  <a:tcPr marL="93141" marR="93141" marT="46571" marB="46571" anchor="ctr"/>
                </a:tc>
                <a:tc>
                  <a:txBody>
                    <a:bodyPr/>
                    <a:lstStyle/>
                    <a:p>
                      <a:pPr algn="ctr"/>
                      <a:r>
                        <a:rPr lang="en-US" sz="1600" dirty="0" smtClean="0"/>
                        <a:t>0.18</a:t>
                      </a:r>
                      <a:endParaRPr lang="en-US" sz="1600" dirty="0"/>
                    </a:p>
                  </a:txBody>
                  <a:tcPr marL="93141" marR="93141" marT="46571" marB="46571" anchor="ctr"/>
                </a:tc>
                <a:tc>
                  <a:txBody>
                    <a:bodyPr/>
                    <a:lstStyle/>
                    <a:p>
                      <a:pPr algn="ctr"/>
                      <a:r>
                        <a:rPr lang="en-US" sz="1600" dirty="0" smtClean="0"/>
                        <a:t>0.27</a:t>
                      </a:r>
                      <a:endParaRPr lang="en-US" sz="1600" dirty="0"/>
                    </a:p>
                  </a:txBody>
                  <a:tcPr marL="93141" marR="93141" marT="46571" marB="46571" anchor="ctr"/>
                </a:tc>
                <a:tc>
                  <a:txBody>
                    <a:bodyPr/>
                    <a:lstStyle/>
                    <a:p>
                      <a:pPr algn="ctr"/>
                      <a:r>
                        <a:rPr lang="en-US" sz="1600" dirty="0" smtClean="0"/>
                        <a:t>-0.22</a:t>
                      </a:r>
                      <a:endParaRPr lang="en-US" sz="1600" dirty="0"/>
                    </a:p>
                  </a:txBody>
                  <a:tcPr marL="93141" marR="93141" marT="46571" marB="46571" anchor="ctr"/>
                </a:tc>
                <a:tc>
                  <a:txBody>
                    <a:bodyPr/>
                    <a:lstStyle/>
                    <a:p>
                      <a:pPr algn="ctr"/>
                      <a:r>
                        <a:rPr lang="en-US" sz="1600" dirty="0" smtClean="0">
                          <a:solidFill>
                            <a:srgbClr val="000000"/>
                          </a:solidFill>
                        </a:rPr>
                        <a:t>0.08</a:t>
                      </a:r>
                      <a:endParaRPr lang="en-US" sz="1600" dirty="0">
                        <a:solidFill>
                          <a:srgbClr val="000000"/>
                        </a:solidFill>
                      </a:endParaRPr>
                    </a:p>
                  </a:txBody>
                  <a:tcPr marL="93141" marR="93141" marT="46571" marB="46571" anchor="ctr"/>
                </a:tc>
                <a:extLst>
                  <a:ext uri="{0D108BD9-81ED-4DB2-BD59-A6C34878D82A}">
                    <a16:rowId xmlns:a16="http://schemas.microsoft.com/office/drawing/2014/main" xmlns="" val="10013"/>
                  </a:ext>
                </a:extLst>
              </a:tr>
            </a:tbl>
          </a:graphicData>
        </a:graphic>
      </p:graphicFrame>
      <p:sp>
        <p:nvSpPr>
          <p:cNvPr id="8" name="TextBox 7"/>
          <p:cNvSpPr txBox="1"/>
          <p:nvPr/>
        </p:nvSpPr>
        <p:spPr>
          <a:xfrm>
            <a:off x="949260" y="6416801"/>
            <a:ext cx="6813459" cy="307777"/>
          </a:xfrm>
          <a:prstGeom prst="rect">
            <a:avLst/>
          </a:prstGeom>
          <a:noFill/>
        </p:spPr>
        <p:txBody>
          <a:bodyPr wrap="none" rtlCol="0">
            <a:spAutoFit/>
          </a:bodyPr>
          <a:lstStyle/>
          <a:p>
            <a:r>
              <a:rPr lang="en-US" sz="1400" dirty="0" smtClean="0"/>
              <a:t>*</a:t>
            </a:r>
            <a:r>
              <a:rPr lang="en-US" sz="1400" i="1" dirty="0" smtClean="0"/>
              <a:t>values reported for core disciplines are SD above the US/Can mean for Geisel mean scores</a:t>
            </a:r>
            <a:endParaRPr lang="en-US" sz="1400" i="1" dirty="0"/>
          </a:p>
        </p:txBody>
      </p:sp>
    </p:spTree>
    <p:extLst>
      <p:ext uri="{BB962C8B-B14F-4D97-AF65-F5344CB8AC3E}">
        <p14:creationId xmlns:p14="http://schemas.microsoft.com/office/powerpoint/2010/main" val="15578017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solidFill>
                  <a:schemeClr val="bg1"/>
                </a:solidFill>
              </a:rPr>
              <a:t>Measures of Quality – AAMC GQ</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052472461"/>
              </p:ext>
            </p:extLst>
          </p:nvPr>
        </p:nvGraphicFramePr>
        <p:xfrm>
          <a:off x="514791" y="995202"/>
          <a:ext cx="8211811" cy="5577835"/>
        </p:xfrm>
        <a:graphic>
          <a:graphicData uri="http://schemas.openxmlformats.org/drawingml/2006/table">
            <a:tbl>
              <a:tblPr bandRow="1">
                <a:tableStyleId>{5C22544A-7EE6-4342-B048-85BDC9FD1C3A}</a:tableStyleId>
              </a:tblPr>
              <a:tblGrid>
                <a:gridCol w="3175051">
                  <a:extLst>
                    <a:ext uri="{9D8B030D-6E8A-4147-A177-3AD203B41FA5}">
                      <a16:colId xmlns:a16="http://schemas.microsoft.com/office/drawing/2014/main" xmlns="" val="20000"/>
                    </a:ext>
                  </a:extLst>
                </a:gridCol>
                <a:gridCol w="2518380">
                  <a:extLst>
                    <a:ext uri="{9D8B030D-6E8A-4147-A177-3AD203B41FA5}">
                      <a16:colId xmlns:a16="http://schemas.microsoft.com/office/drawing/2014/main" xmlns="" val="20001"/>
                    </a:ext>
                  </a:extLst>
                </a:gridCol>
                <a:gridCol w="2518380">
                  <a:extLst>
                    <a:ext uri="{9D8B030D-6E8A-4147-A177-3AD203B41FA5}">
                      <a16:colId xmlns:a16="http://schemas.microsoft.com/office/drawing/2014/main" xmlns="" val="20002"/>
                    </a:ext>
                  </a:extLst>
                </a:gridCol>
              </a:tblGrid>
              <a:tr h="47095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Year 2 courses</a:t>
                      </a:r>
                    </a:p>
                  </a:txBody>
                  <a:tcPr anchor="b">
                    <a:noFill/>
                  </a:tcPr>
                </a:tc>
                <a:tc>
                  <a:txBody>
                    <a:bodyPr/>
                    <a:lstStyle/>
                    <a:p>
                      <a:pPr algn="ctr"/>
                      <a:r>
                        <a:rPr lang="en-US" sz="1800" b="1" dirty="0" smtClean="0">
                          <a:solidFill>
                            <a:schemeClr val="bg1"/>
                          </a:solidFill>
                        </a:rPr>
                        <a:t>Overall Quality AY</a:t>
                      </a:r>
                      <a:r>
                        <a:rPr lang="en-US" sz="1800" b="1" baseline="0" dirty="0" smtClean="0">
                          <a:solidFill>
                            <a:schemeClr val="bg1"/>
                          </a:solidFill>
                        </a:rPr>
                        <a:t> 15-16</a:t>
                      </a:r>
                      <a:r>
                        <a:rPr lang="en-US" sz="1800" b="1" dirty="0" smtClean="0">
                          <a:solidFill>
                            <a:schemeClr val="bg1"/>
                          </a:solidFill>
                        </a:rPr>
                        <a:t> </a:t>
                      </a:r>
                      <a:endParaRPr lang="en-US" sz="1800" b="1" dirty="0">
                        <a:solidFill>
                          <a:schemeClr val="bg1"/>
                        </a:solidFill>
                      </a:endParaRPr>
                    </a:p>
                  </a:txBody>
                  <a:tcPr anchor="ctr">
                    <a:solidFill>
                      <a:schemeClr val="accent1">
                        <a:lumMod val="90000"/>
                        <a:lumOff val="10000"/>
                      </a:schemeClr>
                    </a:solidFill>
                  </a:tcPr>
                </a:tc>
                <a:tc>
                  <a:txBody>
                    <a:bodyPr/>
                    <a:lstStyle/>
                    <a:p>
                      <a:pPr algn="ctr"/>
                      <a:r>
                        <a:rPr lang="en-US" sz="1800" b="1" dirty="0" smtClean="0">
                          <a:solidFill>
                            <a:schemeClr val="bg1"/>
                          </a:solidFill>
                        </a:rPr>
                        <a:t>Overall Quality AY</a:t>
                      </a:r>
                      <a:r>
                        <a:rPr lang="en-US" sz="1800" b="1" baseline="0" dirty="0" smtClean="0">
                          <a:solidFill>
                            <a:schemeClr val="bg1"/>
                          </a:solidFill>
                        </a:rPr>
                        <a:t> 16-17</a:t>
                      </a:r>
                      <a:endParaRPr lang="en-US" sz="1800" b="1" dirty="0">
                        <a:solidFill>
                          <a:schemeClr val="bg1"/>
                        </a:solidFill>
                      </a:endParaRPr>
                    </a:p>
                  </a:txBody>
                  <a:tcPr anchor="ctr">
                    <a:solidFill>
                      <a:schemeClr val="accent1">
                        <a:lumMod val="90000"/>
                        <a:lumOff val="10000"/>
                      </a:schemeClr>
                    </a:solidFill>
                  </a:tcPr>
                </a:tc>
                <a:extLst>
                  <a:ext uri="{0D108BD9-81ED-4DB2-BD59-A6C34878D82A}">
                    <a16:rowId xmlns:a16="http://schemas.microsoft.com/office/drawing/2014/main" xmlns="" val="10000"/>
                  </a:ext>
                </a:extLst>
              </a:tr>
              <a:tr h="340459">
                <a:tc>
                  <a:txBody>
                    <a:bodyPr/>
                    <a:lstStyle/>
                    <a:p>
                      <a:pPr algn="l" fontAlgn="ctr"/>
                      <a:r>
                        <a:rPr lang="en-US" sz="1500" b="0" i="0" u="none" strike="noStrike" dirty="0">
                          <a:solidFill>
                            <a:srgbClr val="000000"/>
                          </a:solidFill>
                          <a:effectLst/>
                          <a:latin typeface="Calibri"/>
                          <a:cs typeface="Calibri"/>
                        </a:rPr>
                        <a:t>  </a:t>
                      </a:r>
                      <a:r>
                        <a:rPr lang="en-US" sz="1500" b="0" i="0" u="none" strike="noStrike" dirty="0" smtClean="0">
                          <a:solidFill>
                            <a:srgbClr val="000000"/>
                          </a:solidFill>
                          <a:effectLst/>
                          <a:latin typeface="Calibri"/>
                          <a:cs typeface="Calibri"/>
                        </a:rPr>
                        <a:t>Cardiology</a:t>
                      </a:r>
                      <a:endParaRPr lang="en-US" sz="1500" b="0" i="0" u="none" strike="noStrike" dirty="0">
                        <a:solidFill>
                          <a:srgbClr val="000000"/>
                        </a:solidFill>
                        <a:effectLst/>
                        <a:latin typeface="Calibri"/>
                        <a:cs typeface="Calibri"/>
                      </a:endParaRPr>
                    </a:p>
                  </a:txBody>
                  <a:tcPr marL="12700" marR="12700" marT="12700" marB="0" anchor="ctr"/>
                </a:tc>
                <a:tc>
                  <a:txBody>
                    <a:bodyPr/>
                    <a:lstStyle/>
                    <a:p>
                      <a:pPr algn="ctr"/>
                      <a:r>
                        <a:rPr lang="en-US" sz="1500" dirty="0" smtClean="0">
                          <a:solidFill>
                            <a:schemeClr val="tx1"/>
                          </a:solidFill>
                        </a:rPr>
                        <a:t>3.69</a:t>
                      </a:r>
                      <a:endParaRPr lang="en-US" sz="1500" dirty="0">
                        <a:solidFill>
                          <a:schemeClr val="tx1"/>
                        </a:solidFill>
                      </a:endParaRPr>
                    </a:p>
                  </a:txBody>
                  <a:tcPr anchor="ctr"/>
                </a:tc>
                <a:tc>
                  <a:txBody>
                    <a:bodyPr/>
                    <a:lstStyle/>
                    <a:p>
                      <a:pPr algn="ctr"/>
                      <a:r>
                        <a:rPr lang="en-US" sz="1500" dirty="0" smtClean="0">
                          <a:solidFill>
                            <a:schemeClr val="tx1"/>
                          </a:solidFill>
                        </a:rPr>
                        <a:t>3.90</a:t>
                      </a:r>
                      <a:endParaRPr lang="en-US" sz="1500" dirty="0">
                        <a:solidFill>
                          <a:schemeClr val="tx1"/>
                        </a:solidFill>
                      </a:endParaRPr>
                    </a:p>
                  </a:txBody>
                  <a:tcPr anchor="ctr"/>
                </a:tc>
                <a:extLst>
                  <a:ext uri="{0D108BD9-81ED-4DB2-BD59-A6C34878D82A}">
                    <a16:rowId xmlns:a16="http://schemas.microsoft.com/office/drawing/2014/main" xmlns="" val="10001"/>
                  </a:ext>
                </a:extLst>
              </a:tr>
              <a:tr h="340459">
                <a:tc>
                  <a:txBody>
                    <a:bodyPr/>
                    <a:lstStyle/>
                    <a:p>
                      <a:pPr algn="l" fontAlgn="ctr"/>
                      <a:r>
                        <a:rPr lang="en-US" sz="1500" b="0" i="0" u="none" strike="noStrike" dirty="0">
                          <a:solidFill>
                            <a:srgbClr val="000000"/>
                          </a:solidFill>
                          <a:effectLst/>
                          <a:latin typeface="Calibri"/>
                          <a:cs typeface="Calibri"/>
                        </a:rPr>
                        <a:t>  </a:t>
                      </a:r>
                      <a:r>
                        <a:rPr lang="en-US" sz="1500" b="0" i="0" u="none" strike="noStrike" dirty="0" smtClean="0">
                          <a:solidFill>
                            <a:srgbClr val="000000"/>
                          </a:solidFill>
                          <a:effectLst/>
                          <a:latin typeface="Calibri"/>
                          <a:cs typeface="Calibri"/>
                        </a:rPr>
                        <a:t>CT &amp; Bone</a:t>
                      </a:r>
                      <a:endParaRPr lang="en-US" sz="1500" b="0" i="0" u="none" strike="noStrike" dirty="0">
                        <a:solidFill>
                          <a:srgbClr val="000000"/>
                        </a:solidFill>
                        <a:effectLst/>
                        <a:latin typeface="Calibri"/>
                        <a:cs typeface="Calibri"/>
                      </a:endParaRPr>
                    </a:p>
                  </a:txBody>
                  <a:tcPr marL="12700" marR="12700" marT="12700" marB="0" anchor="ctr"/>
                </a:tc>
                <a:tc>
                  <a:txBody>
                    <a:bodyPr/>
                    <a:lstStyle/>
                    <a:p>
                      <a:pPr algn="ctr"/>
                      <a:r>
                        <a:rPr lang="en-US" sz="1500" dirty="0" smtClean="0">
                          <a:solidFill>
                            <a:schemeClr val="tx1"/>
                          </a:solidFill>
                        </a:rPr>
                        <a:t>3.23</a:t>
                      </a:r>
                      <a:endParaRPr lang="en-US" sz="1500" dirty="0">
                        <a:solidFill>
                          <a:schemeClr val="tx1"/>
                        </a:solidFill>
                      </a:endParaRPr>
                    </a:p>
                  </a:txBody>
                  <a:tcPr anchor="ctr"/>
                </a:tc>
                <a:tc>
                  <a:txBody>
                    <a:bodyPr/>
                    <a:lstStyle/>
                    <a:p>
                      <a:pPr algn="ctr"/>
                      <a:r>
                        <a:rPr lang="en-US" sz="1500" dirty="0" smtClean="0">
                          <a:solidFill>
                            <a:schemeClr val="tx1"/>
                          </a:solidFill>
                        </a:rPr>
                        <a:t>3.46</a:t>
                      </a:r>
                      <a:endParaRPr lang="en-US" sz="1500" dirty="0">
                        <a:solidFill>
                          <a:schemeClr val="tx1"/>
                        </a:solidFill>
                      </a:endParaRPr>
                    </a:p>
                  </a:txBody>
                  <a:tcPr anchor="ctr"/>
                </a:tc>
                <a:extLst>
                  <a:ext uri="{0D108BD9-81ED-4DB2-BD59-A6C34878D82A}">
                    <a16:rowId xmlns:a16="http://schemas.microsoft.com/office/drawing/2014/main" xmlns="" val="10002"/>
                  </a:ext>
                </a:extLst>
              </a:tr>
              <a:tr h="340459">
                <a:tc>
                  <a:txBody>
                    <a:bodyPr/>
                    <a:lstStyle/>
                    <a:p>
                      <a:pPr algn="l" fontAlgn="ctr"/>
                      <a:r>
                        <a:rPr lang="en-US" sz="1500" b="0" i="0" u="none" strike="noStrike" baseline="0" dirty="0" smtClean="0">
                          <a:solidFill>
                            <a:srgbClr val="000000"/>
                          </a:solidFill>
                          <a:effectLst/>
                          <a:latin typeface="Calibri"/>
                          <a:cs typeface="Calibri"/>
                        </a:rPr>
                        <a:t>  Dermatology</a:t>
                      </a:r>
                      <a:endParaRPr lang="en-US" sz="1500" b="0" i="0" u="none" strike="noStrike" dirty="0">
                        <a:solidFill>
                          <a:srgbClr val="000000"/>
                        </a:solidFill>
                        <a:effectLst/>
                        <a:latin typeface="Calibri"/>
                        <a:cs typeface="Calibri"/>
                      </a:endParaRPr>
                    </a:p>
                  </a:txBody>
                  <a:tcPr marL="12700" marR="12700" marT="12700" marB="0" anchor="ctr"/>
                </a:tc>
                <a:tc>
                  <a:txBody>
                    <a:bodyPr/>
                    <a:lstStyle/>
                    <a:p>
                      <a:pPr algn="ctr"/>
                      <a:r>
                        <a:rPr lang="en-US" sz="1500" dirty="0" smtClean="0">
                          <a:solidFill>
                            <a:schemeClr val="tx1"/>
                          </a:solidFill>
                        </a:rPr>
                        <a:t>3.89</a:t>
                      </a:r>
                      <a:endParaRPr lang="en-US" sz="1500" dirty="0">
                        <a:solidFill>
                          <a:schemeClr val="tx1"/>
                        </a:solidFill>
                      </a:endParaRPr>
                    </a:p>
                  </a:txBody>
                  <a:tcPr anchor="ctr"/>
                </a:tc>
                <a:tc>
                  <a:txBody>
                    <a:bodyPr/>
                    <a:lstStyle/>
                    <a:p>
                      <a:pPr algn="ctr"/>
                      <a:r>
                        <a:rPr lang="en-US" sz="1500" dirty="0" smtClean="0">
                          <a:solidFill>
                            <a:schemeClr val="tx1"/>
                          </a:solidFill>
                        </a:rPr>
                        <a:t>3.84</a:t>
                      </a:r>
                      <a:endParaRPr lang="en-US" sz="1500" dirty="0">
                        <a:solidFill>
                          <a:schemeClr val="tx1"/>
                        </a:solidFill>
                      </a:endParaRPr>
                    </a:p>
                  </a:txBody>
                  <a:tcPr anchor="ctr"/>
                </a:tc>
                <a:extLst>
                  <a:ext uri="{0D108BD9-81ED-4DB2-BD59-A6C34878D82A}">
                    <a16:rowId xmlns:a16="http://schemas.microsoft.com/office/drawing/2014/main" xmlns="" val="10003"/>
                  </a:ext>
                </a:extLst>
              </a:tr>
              <a:tr h="340459">
                <a:tc>
                  <a:txBody>
                    <a:bodyPr/>
                    <a:lstStyle/>
                    <a:p>
                      <a:pPr algn="l" fontAlgn="ctr"/>
                      <a:r>
                        <a:rPr lang="en-US" sz="1500" b="0" i="0" u="none" strike="noStrike" dirty="0">
                          <a:solidFill>
                            <a:srgbClr val="000000"/>
                          </a:solidFill>
                          <a:effectLst/>
                          <a:latin typeface="Calibri"/>
                          <a:cs typeface="Calibri"/>
                        </a:rPr>
                        <a:t>  </a:t>
                      </a:r>
                      <a:r>
                        <a:rPr lang="en-US" sz="1500" b="0" i="0" u="none" strike="noStrike" dirty="0" smtClean="0">
                          <a:solidFill>
                            <a:srgbClr val="000000"/>
                          </a:solidFill>
                          <a:effectLst/>
                          <a:latin typeface="Calibri"/>
                          <a:cs typeface="Calibri"/>
                        </a:rPr>
                        <a:t>Endocrine</a:t>
                      </a:r>
                      <a:endParaRPr lang="en-US" sz="1500" b="0" i="0" u="none" strike="noStrike" dirty="0">
                        <a:solidFill>
                          <a:srgbClr val="000000"/>
                        </a:solidFill>
                        <a:effectLst/>
                        <a:latin typeface="Calibri"/>
                        <a:cs typeface="Calibri"/>
                      </a:endParaRPr>
                    </a:p>
                  </a:txBody>
                  <a:tcPr marL="12700" marR="12700" marT="12700" marB="0" anchor="ctr">
                    <a:solidFill>
                      <a:srgbClr val="FFFF00"/>
                    </a:solidFill>
                  </a:tcPr>
                </a:tc>
                <a:tc>
                  <a:txBody>
                    <a:bodyPr/>
                    <a:lstStyle/>
                    <a:p>
                      <a:pPr algn="ctr"/>
                      <a:r>
                        <a:rPr lang="en-US" sz="1500" dirty="0" smtClean="0">
                          <a:solidFill>
                            <a:schemeClr val="tx1"/>
                          </a:solidFill>
                        </a:rPr>
                        <a:t>3.88</a:t>
                      </a:r>
                      <a:endParaRPr lang="en-US" sz="1500" dirty="0">
                        <a:solidFill>
                          <a:schemeClr val="tx1"/>
                        </a:solidFill>
                      </a:endParaRPr>
                    </a:p>
                  </a:txBody>
                  <a:tcPr anchor="ctr">
                    <a:solidFill>
                      <a:srgbClr val="FFFF00"/>
                    </a:solidFill>
                  </a:tcPr>
                </a:tc>
                <a:tc>
                  <a:txBody>
                    <a:bodyPr/>
                    <a:lstStyle/>
                    <a:p>
                      <a:pPr algn="ctr"/>
                      <a:r>
                        <a:rPr lang="en-US" sz="1500" dirty="0" smtClean="0">
                          <a:solidFill>
                            <a:schemeClr val="tx1"/>
                          </a:solidFill>
                        </a:rPr>
                        <a:t>3.67</a:t>
                      </a:r>
                      <a:endParaRPr lang="en-US" sz="1500" dirty="0">
                        <a:solidFill>
                          <a:schemeClr val="tx1"/>
                        </a:solidFill>
                      </a:endParaRPr>
                    </a:p>
                  </a:txBody>
                  <a:tcPr anchor="ctr">
                    <a:solidFill>
                      <a:srgbClr val="FFFF00"/>
                    </a:solidFill>
                  </a:tcPr>
                </a:tc>
                <a:extLst>
                  <a:ext uri="{0D108BD9-81ED-4DB2-BD59-A6C34878D82A}">
                    <a16:rowId xmlns:a16="http://schemas.microsoft.com/office/drawing/2014/main" xmlns="" val="10004"/>
                  </a:ext>
                </a:extLst>
              </a:tr>
              <a:tr h="340459">
                <a:tc>
                  <a:txBody>
                    <a:bodyPr/>
                    <a:lstStyle/>
                    <a:p>
                      <a:pPr algn="l" fontAlgn="ctr"/>
                      <a:r>
                        <a:rPr lang="en-US" sz="1500" b="0" i="0" u="none" strike="noStrike" baseline="0" dirty="0" smtClean="0">
                          <a:solidFill>
                            <a:srgbClr val="000000"/>
                          </a:solidFill>
                          <a:effectLst/>
                          <a:latin typeface="Calibri"/>
                          <a:cs typeface="Calibri"/>
                        </a:rPr>
                        <a:t>  FEK</a:t>
                      </a:r>
                      <a:endParaRPr lang="en-US" sz="1500" b="0" i="0" u="none" strike="noStrike" dirty="0">
                        <a:solidFill>
                          <a:srgbClr val="000000"/>
                        </a:solidFill>
                        <a:effectLst/>
                        <a:latin typeface="Calibri"/>
                        <a:cs typeface="Calibri"/>
                      </a:endParaRPr>
                    </a:p>
                  </a:txBody>
                  <a:tcPr marL="12700" marR="12700" marT="12700" marB="0" anchor="ctr">
                    <a:solidFill>
                      <a:srgbClr val="E7E9E8"/>
                    </a:solidFill>
                  </a:tcPr>
                </a:tc>
                <a:tc>
                  <a:txBody>
                    <a:bodyPr/>
                    <a:lstStyle/>
                    <a:p>
                      <a:pPr algn="ctr"/>
                      <a:r>
                        <a:rPr lang="en-US" sz="1500" dirty="0" smtClean="0">
                          <a:solidFill>
                            <a:schemeClr val="tx1"/>
                          </a:solidFill>
                        </a:rPr>
                        <a:t>3.85</a:t>
                      </a:r>
                      <a:endParaRPr lang="en-US" sz="1500" dirty="0">
                        <a:solidFill>
                          <a:schemeClr val="tx1"/>
                        </a:solidFill>
                      </a:endParaRPr>
                    </a:p>
                  </a:txBody>
                  <a:tcPr anchor="ctr">
                    <a:solidFill>
                      <a:srgbClr val="E7E9E8"/>
                    </a:solidFill>
                  </a:tcPr>
                </a:tc>
                <a:tc>
                  <a:txBody>
                    <a:bodyPr/>
                    <a:lstStyle/>
                    <a:p>
                      <a:pPr algn="ctr"/>
                      <a:r>
                        <a:rPr lang="en-US" sz="1500" dirty="0" smtClean="0">
                          <a:solidFill>
                            <a:schemeClr val="tx1"/>
                          </a:solidFill>
                        </a:rPr>
                        <a:t>3.97</a:t>
                      </a:r>
                      <a:endParaRPr lang="en-US" sz="1500" dirty="0">
                        <a:solidFill>
                          <a:schemeClr val="tx1"/>
                        </a:solidFill>
                      </a:endParaRPr>
                    </a:p>
                  </a:txBody>
                  <a:tcPr anchor="ctr">
                    <a:solidFill>
                      <a:srgbClr val="E7E9E8"/>
                    </a:solidFill>
                  </a:tcPr>
                </a:tc>
                <a:extLst>
                  <a:ext uri="{0D108BD9-81ED-4DB2-BD59-A6C34878D82A}">
                    <a16:rowId xmlns:a16="http://schemas.microsoft.com/office/drawing/2014/main" xmlns="" val="10005"/>
                  </a:ext>
                </a:extLst>
              </a:tr>
              <a:tr h="340459">
                <a:tc>
                  <a:txBody>
                    <a:bodyPr/>
                    <a:lstStyle/>
                    <a:p>
                      <a:pPr algn="l" fontAlgn="ctr"/>
                      <a:r>
                        <a:rPr lang="en-US" sz="1500" b="0" i="0" u="none" strike="noStrike" dirty="0">
                          <a:solidFill>
                            <a:srgbClr val="000000"/>
                          </a:solidFill>
                          <a:effectLst/>
                          <a:latin typeface="Calibri"/>
                          <a:cs typeface="Calibri"/>
                        </a:rPr>
                        <a:t>  </a:t>
                      </a:r>
                      <a:r>
                        <a:rPr lang="en-US" sz="1500" b="0" i="0" u="none" strike="noStrike" dirty="0" smtClean="0">
                          <a:solidFill>
                            <a:srgbClr val="000000"/>
                          </a:solidFill>
                          <a:effectLst/>
                          <a:latin typeface="Calibri"/>
                          <a:cs typeface="Calibri"/>
                        </a:rPr>
                        <a:t>GI</a:t>
                      </a:r>
                      <a:endParaRPr lang="en-US" sz="1500" b="0" i="0" u="none" strike="noStrike" dirty="0">
                        <a:solidFill>
                          <a:srgbClr val="000000"/>
                        </a:solidFill>
                        <a:effectLst/>
                        <a:latin typeface="Calibri"/>
                        <a:cs typeface="Calibri"/>
                      </a:endParaRPr>
                    </a:p>
                  </a:txBody>
                  <a:tcPr marL="12700" marR="12700" marT="12700" marB="0" anchor="ctr"/>
                </a:tc>
                <a:tc>
                  <a:txBody>
                    <a:bodyPr/>
                    <a:lstStyle/>
                    <a:p>
                      <a:pPr algn="ctr"/>
                      <a:r>
                        <a:rPr lang="en-US" sz="1500" dirty="0" smtClean="0">
                          <a:solidFill>
                            <a:schemeClr val="tx1"/>
                          </a:solidFill>
                        </a:rPr>
                        <a:t>4.31</a:t>
                      </a:r>
                      <a:endParaRPr lang="en-US" sz="1500" dirty="0">
                        <a:solidFill>
                          <a:schemeClr val="tx1"/>
                        </a:solidFill>
                      </a:endParaRPr>
                    </a:p>
                  </a:txBody>
                  <a:tcPr anchor="ctr"/>
                </a:tc>
                <a:tc>
                  <a:txBody>
                    <a:bodyPr/>
                    <a:lstStyle/>
                    <a:p>
                      <a:pPr algn="ctr"/>
                      <a:r>
                        <a:rPr lang="en-US" sz="1500" dirty="0" smtClean="0">
                          <a:solidFill>
                            <a:schemeClr val="tx1"/>
                          </a:solidFill>
                        </a:rPr>
                        <a:t>4.45</a:t>
                      </a:r>
                      <a:endParaRPr lang="en-US" sz="1500" dirty="0">
                        <a:solidFill>
                          <a:schemeClr val="tx1"/>
                        </a:solidFill>
                      </a:endParaRPr>
                    </a:p>
                  </a:txBody>
                  <a:tcPr anchor="ctr"/>
                </a:tc>
                <a:extLst>
                  <a:ext uri="{0D108BD9-81ED-4DB2-BD59-A6C34878D82A}">
                    <a16:rowId xmlns:a16="http://schemas.microsoft.com/office/drawing/2014/main" xmlns="" val="10006"/>
                  </a:ext>
                </a:extLst>
              </a:tr>
              <a:tr h="340459">
                <a:tc>
                  <a:txBody>
                    <a:bodyPr/>
                    <a:lstStyle/>
                    <a:p>
                      <a:pPr algn="l" fontAlgn="ctr"/>
                      <a:r>
                        <a:rPr lang="en-US" sz="1500" b="0" i="0" u="none" strike="noStrike" dirty="0">
                          <a:solidFill>
                            <a:srgbClr val="000000"/>
                          </a:solidFill>
                          <a:effectLst/>
                          <a:latin typeface="Calibri"/>
                          <a:cs typeface="Calibri"/>
                        </a:rPr>
                        <a:t>  </a:t>
                      </a:r>
                      <a:r>
                        <a:rPr lang="en-US" sz="1500" b="0" i="0" u="none" strike="noStrike" dirty="0" smtClean="0">
                          <a:solidFill>
                            <a:srgbClr val="000000"/>
                          </a:solidFill>
                          <a:effectLst/>
                          <a:latin typeface="Calibri"/>
                          <a:cs typeface="Calibri"/>
                        </a:rPr>
                        <a:t>Hematology</a:t>
                      </a:r>
                      <a:endParaRPr lang="en-US" sz="1500" b="0" i="0" u="none" strike="noStrike" dirty="0">
                        <a:solidFill>
                          <a:srgbClr val="000000"/>
                        </a:solidFill>
                        <a:effectLst/>
                        <a:latin typeface="Calibri"/>
                        <a:cs typeface="Calibri"/>
                      </a:endParaRPr>
                    </a:p>
                  </a:txBody>
                  <a:tcPr marL="12700" marR="12700" marT="12700" marB="0" anchor="ctr"/>
                </a:tc>
                <a:tc>
                  <a:txBody>
                    <a:bodyPr/>
                    <a:lstStyle/>
                    <a:p>
                      <a:pPr algn="ctr"/>
                      <a:r>
                        <a:rPr lang="en-US" sz="1500" dirty="0" smtClean="0">
                          <a:solidFill>
                            <a:schemeClr val="tx1"/>
                          </a:solidFill>
                        </a:rPr>
                        <a:t>4.26</a:t>
                      </a:r>
                      <a:endParaRPr lang="en-US" sz="1500" dirty="0">
                        <a:solidFill>
                          <a:schemeClr val="tx1"/>
                        </a:solidFill>
                      </a:endParaRPr>
                    </a:p>
                  </a:txBody>
                  <a:tcPr anchor="ctr"/>
                </a:tc>
                <a:tc>
                  <a:txBody>
                    <a:bodyPr/>
                    <a:lstStyle/>
                    <a:p>
                      <a:pPr algn="ctr"/>
                      <a:r>
                        <a:rPr lang="en-US" sz="1500" dirty="0" smtClean="0">
                          <a:solidFill>
                            <a:schemeClr val="tx1"/>
                          </a:solidFill>
                        </a:rPr>
                        <a:t>4.44</a:t>
                      </a:r>
                      <a:endParaRPr lang="en-US" sz="1500" dirty="0">
                        <a:solidFill>
                          <a:schemeClr val="tx1"/>
                        </a:solidFill>
                      </a:endParaRPr>
                    </a:p>
                  </a:txBody>
                  <a:tcPr anchor="ctr"/>
                </a:tc>
                <a:extLst>
                  <a:ext uri="{0D108BD9-81ED-4DB2-BD59-A6C34878D82A}">
                    <a16:rowId xmlns:a16="http://schemas.microsoft.com/office/drawing/2014/main" xmlns="" val="10007"/>
                  </a:ext>
                </a:extLst>
              </a:tr>
              <a:tr h="340459">
                <a:tc>
                  <a:txBody>
                    <a:bodyPr/>
                    <a:lstStyle/>
                    <a:p>
                      <a:pPr algn="l" fontAlgn="ctr"/>
                      <a:r>
                        <a:rPr lang="en-US" sz="1500" b="0" i="0" u="none" strike="noStrike" dirty="0">
                          <a:solidFill>
                            <a:srgbClr val="000000"/>
                          </a:solidFill>
                          <a:effectLst/>
                          <a:latin typeface="Calibri"/>
                          <a:cs typeface="Calibri"/>
                        </a:rPr>
                        <a:t>  </a:t>
                      </a:r>
                      <a:r>
                        <a:rPr lang="en-US" sz="1500" b="0" i="0" u="none" strike="noStrike" dirty="0" smtClean="0">
                          <a:solidFill>
                            <a:schemeClr val="tx1"/>
                          </a:solidFill>
                          <a:effectLst/>
                          <a:latin typeface="Calibri"/>
                          <a:cs typeface="Calibri"/>
                        </a:rPr>
                        <a:t>Infectious diseases</a:t>
                      </a:r>
                      <a:endParaRPr lang="en-US" sz="1500" b="0" i="0" u="none" strike="noStrike" dirty="0">
                        <a:solidFill>
                          <a:schemeClr val="tx1"/>
                        </a:solidFill>
                        <a:effectLst/>
                        <a:latin typeface="Calibri"/>
                        <a:cs typeface="Calibri"/>
                      </a:endParaRPr>
                    </a:p>
                  </a:txBody>
                  <a:tcPr marL="12700" marR="12700" marT="12700" marB="0" anchor="ctr"/>
                </a:tc>
                <a:tc>
                  <a:txBody>
                    <a:bodyPr/>
                    <a:lstStyle/>
                    <a:p>
                      <a:pPr algn="ctr"/>
                      <a:r>
                        <a:rPr lang="en-US" sz="1500" dirty="0" smtClean="0">
                          <a:solidFill>
                            <a:schemeClr val="tx1"/>
                          </a:solidFill>
                        </a:rPr>
                        <a:t>4.02</a:t>
                      </a:r>
                      <a:endParaRPr lang="en-US" sz="1500" dirty="0">
                        <a:solidFill>
                          <a:schemeClr val="tx1"/>
                        </a:solidFill>
                      </a:endParaRPr>
                    </a:p>
                  </a:txBody>
                  <a:tcPr anchor="ctr"/>
                </a:tc>
                <a:tc>
                  <a:txBody>
                    <a:bodyPr/>
                    <a:lstStyle/>
                    <a:p>
                      <a:pPr algn="ctr"/>
                      <a:r>
                        <a:rPr lang="en-US" sz="1500" dirty="0" smtClean="0">
                          <a:solidFill>
                            <a:schemeClr val="tx1"/>
                          </a:solidFill>
                        </a:rPr>
                        <a:t>4.24</a:t>
                      </a:r>
                      <a:endParaRPr lang="en-US" sz="1500" dirty="0">
                        <a:solidFill>
                          <a:schemeClr val="tx1"/>
                        </a:solidFill>
                      </a:endParaRPr>
                    </a:p>
                  </a:txBody>
                  <a:tcPr anchor="ctr"/>
                </a:tc>
                <a:extLst>
                  <a:ext uri="{0D108BD9-81ED-4DB2-BD59-A6C34878D82A}">
                    <a16:rowId xmlns:a16="http://schemas.microsoft.com/office/drawing/2014/main" xmlns="" val="10008"/>
                  </a:ext>
                </a:extLst>
              </a:tr>
              <a:tr h="340459">
                <a:tc>
                  <a:txBody>
                    <a:bodyPr/>
                    <a:lstStyle/>
                    <a:p>
                      <a:pPr algn="l" fontAlgn="ctr"/>
                      <a:r>
                        <a:rPr lang="en-US" sz="1500" b="0" i="0" u="none" strike="noStrike" dirty="0" smtClean="0">
                          <a:solidFill>
                            <a:srgbClr val="000000"/>
                          </a:solidFill>
                          <a:effectLst/>
                          <a:latin typeface="Calibri"/>
                          <a:cs typeface="Calibri"/>
                        </a:rPr>
                        <a:t>  </a:t>
                      </a:r>
                      <a:r>
                        <a:rPr lang="en-US" sz="1500" kern="1200" dirty="0" smtClean="0">
                          <a:solidFill>
                            <a:schemeClr val="tx1"/>
                          </a:solidFill>
                          <a:latin typeface="+mn-lt"/>
                          <a:ea typeface="+mn-ea"/>
                          <a:cs typeface="+mn-cs"/>
                        </a:rPr>
                        <a:t>Introduction</a:t>
                      </a:r>
                      <a:r>
                        <a:rPr lang="en-US" sz="1500" b="0" i="0" u="none" strike="noStrike" dirty="0" smtClean="0">
                          <a:solidFill>
                            <a:srgbClr val="000000"/>
                          </a:solidFill>
                          <a:effectLst/>
                          <a:latin typeface="Calibri"/>
                          <a:cs typeface="Calibri"/>
                        </a:rPr>
                        <a:t> to Pharmacology</a:t>
                      </a:r>
                      <a:endParaRPr lang="en-US" sz="1500" b="0" i="0" u="none" strike="noStrike" dirty="0">
                        <a:solidFill>
                          <a:srgbClr val="000000"/>
                        </a:solidFill>
                        <a:effectLst/>
                        <a:latin typeface="Calibri"/>
                        <a:cs typeface="Calibri"/>
                      </a:endParaRPr>
                    </a:p>
                  </a:txBody>
                  <a:tcPr marL="12700" marR="12700" marT="12700" marB="0" anchor="ctr">
                    <a:solidFill>
                      <a:srgbClr val="E7E9E8"/>
                    </a:solidFill>
                  </a:tcPr>
                </a:tc>
                <a:tc>
                  <a:txBody>
                    <a:bodyPr/>
                    <a:lstStyle/>
                    <a:p>
                      <a:pPr algn="ctr"/>
                      <a:r>
                        <a:rPr lang="en-US" sz="1500" dirty="0" smtClean="0">
                          <a:solidFill>
                            <a:schemeClr val="tx1"/>
                          </a:solidFill>
                        </a:rPr>
                        <a:t>3.74</a:t>
                      </a:r>
                      <a:endParaRPr lang="en-US" sz="1500" dirty="0">
                        <a:solidFill>
                          <a:schemeClr val="tx1"/>
                        </a:solidFill>
                      </a:endParaRPr>
                    </a:p>
                  </a:txBody>
                  <a:tcPr anchor="ctr">
                    <a:solidFill>
                      <a:srgbClr val="E7E9E8"/>
                    </a:solidFill>
                  </a:tcPr>
                </a:tc>
                <a:tc>
                  <a:txBody>
                    <a:bodyPr/>
                    <a:lstStyle/>
                    <a:p>
                      <a:pPr algn="ctr"/>
                      <a:r>
                        <a:rPr lang="en-US" sz="1500" dirty="0" smtClean="0">
                          <a:solidFill>
                            <a:schemeClr val="tx1"/>
                          </a:solidFill>
                        </a:rPr>
                        <a:t>4.03</a:t>
                      </a:r>
                      <a:endParaRPr lang="en-US" sz="1500" dirty="0">
                        <a:solidFill>
                          <a:schemeClr val="tx1"/>
                        </a:solidFill>
                      </a:endParaRPr>
                    </a:p>
                  </a:txBody>
                  <a:tcPr anchor="ctr">
                    <a:solidFill>
                      <a:srgbClr val="E7E9E8"/>
                    </a:solidFill>
                  </a:tcPr>
                </a:tc>
                <a:extLst>
                  <a:ext uri="{0D108BD9-81ED-4DB2-BD59-A6C34878D82A}">
                    <a16:rowId xmlns:a16="http://schemas.microsoft.com/office/drawing/2014/main" xmlns="" val="10014"/>
                  </a:ext>
                </a:extLst>
              </a:tr>
              <a:tr h="340459">
                <a:tc>
                  <a:txBody>
                    <a:bodyPr/>
                    <a:lstStyle/>
                    <a:p>
                      <a:pPr algn="l" fontAlgn="ctr"/>
                      <a:r>
                        <a:rPr lang="en-US" sz="1500" b="0" i="0" u="none" strike="noStrike" dirty="0" smtClean="0">
                          <a:solidFill>
                            <a:srgbClr val="000000"/>
                          </a:solidFill>
                          <a:effectLst/>
                          <a:latin typeface="Calibri"/>
                          <a:cs typeface="Calibri"/>
                        </a:rPr>
                        <a:t>  Introduction</a:t>
                      </a:r>
                      <a:r>
                        <a:rPr lang="en-US" sz="1500" b="0" i="0" u="none" strike="noStrike" baseline="0" dirty="0" smtClean="0">
                          <a:solidFill>
                            <a:srgbClr val="000000"/>
                          </a:solidFill>
                          <a:effectLst/>
                          <a:latin typeface="Calibri"/>
                          <a:cs typeface="Calibri"/>
                        </a:rPr>
                        <a:t> to SBM Themes</a:t>
                      </a:r>
                      <a:endParaRPr lang="en-US" sz="1500" b="0" i="0" u="none" strike="noStrike" dirty="0">
                        <a:solidFill>
                          <a:srgbClr val="000000"/>
                        </a:solidFill>
                        <a:effectLst/>
                        <a:latin typeface="Calibri"/>
                        <a:cs typeface="Calibri"/>
                      </a:endParaRPr>
                    </a:p>
                  </a:txBody>
                  <a:tcPr marL="12700" marR="12700" marT="12700" marB="0" anchor="ctr"/>
                </a:tc>
                <a:tc>
                  <a:txBody>
                    <a:bodyPr/>
                    <a:lstStyle/>
                    <a:p>
                      <a:pPr algn="ctr"/>
                      <a:r>
                        <a:rPr lang="en-US" sz="1500" dirty="0" smtClean="0">
                          <a:solidFill>
                            <a:schemeClr val="tx1"/>
                          </a:solidFill>
                        </a:rPr>
                        <a:t>3.35</a:t>
                      </a:r>
                      <a:endParaRPr lang="en-US" sz="1500" dirty="0">
                        <a:solidFill>
                          <a:schemeClr val="tx1"/>
                        </a:solidFill>
                      </a:endParaRPr>
                    </a:p>
                  </a:txBody>
                  <a:tcPr anchor="ctr"/>
                </a:tc>
                <a:tc>
                  <a:txBody>
                    <a:bodyPr/>
                    <a:lstStyle/>
                    <a:p>
                      <a:pPr algn="ctr"/>
                      <a:r>
                        <a:rPr lang="en-US" sz="1500" dirty="0" smtClean="0">
                          <a:solidFill>
                            <a:schemeClr val="tx1"/>
                          </a:solidFill>
                        </a:rPr>
                        <a:t>3.43</a:t>
                      </a:r>
                      <a:endParaRPr lang="en-US" sz="1500" dirty="0">
                        <a:solidFill>
                          <a:schemeClr val="tx1"/>
                        </a:solidFill>
                      </a:endParaRPr>
                    </a:p>
                  </a:txBody>
                  <a:tcPr anchor="ctr"/>
                </a:tc>
                <a:extLst>
                  <a:ext uri="{0D108BD9-81ED-4DB2-BD59-A6C34878D82A}">
                    <a16:rowId xmlns:a16="http://schemas.microsoft.com/office/drawing/2014/main" xmlns="" val="10015"/>
                  </a:ext>
                </a:extLst>
              </a:tr>
              <a:tr h="340459">
                <a:tc>
                  <a:txBody>
                    <a:bodyPr/>
                    <a:lstStyle/>
                    <a:p>
                      <a:pPr algn="l" fontAlgn="ctr"/>
                      <a:r>
                        <a:rPr lang="en-US" sz="1500" b="0" i="0" u="none" strike="noStrike" dirty="0">
                          <a:solidFill>
                            <a:srgbClr val="000000"/>
                          </a:solidFill>
                          <a:effectLst/>
                          <a:latin typeface="Calibri"/>
                          <a:cs typeface="Calibri"/>
                        </a:rPr>
                        <a:t>  </a:t>
                      </a:r>
                      <a:r>
                        <a:rPr lang="en-US" sz="1500" b="0" i="0" u="none" strike="noStrike" dirty="0" smtClean="0">
                          <a:solidFill>
                            <a:srgbClr val="000000"/>
                          </a:solidFill>
                          <a:effectLst/>
                          <a:latin typeface="Calibri"/>
                          <a:cs typeface="Calibri"/>
                        </a:rPr>
                        <a:t>Nervous</a:t>
                      </a:r>
                      <a:r>
                        <a:rPr lang="en-US" sz="1500" b="0" i="0" u="none" strike="noStrike" baseline="0" dirty="0" smtClean="0">
                          <a:solidFill>
                            <a:srgbClr val="000000"/>
                          </a:solidFill>
                          <a:effectLst/>
                          <a:latin typeface="Calibri"/>
                          <a:cs typeface="Calibri"/>
                        </a:rPr>
                        <a:t> system</a:t>
                      </a:r>
                      <a:endParaRPr lang="en-US" sz="1500" b="0" i="0" u="none" strike="noStrike" dirty="0">
                        <a:solidFill>
                          <a:srgbClr val="000000"/>
                        </a:solidFill>
                        <a:effectLst/>
                        <a:latin typeface="Calibri"/>
                        <a:cs typeface="Calibri"/>
                      </a:endParaRPr>
                    </a:p>
                  </a:txBody>
                  <a:tcPr marL="12700" marR="12700" marT="12700" marB="0" anchor="ctr"/>
                </a:tc>
                <a:tc>
                  <a:txBody>
                    <a:bodyPr/>
                    <a:lstStyle/>
                    <a:p>
                      <a:pPr algn="ctr"/>
                      <a:r>
                        <a:rPr lang="en-US" sz="1500" dirty="0" smtClean="0">
                          <a:solidFill>
                            <a:schemeClr val="tx1"/>
                          </a:solidFill>
                        </a:rPr>
                        <a:t>3.06</a:t>
                      </a:r>
                      <a:endParaRPr lang="en-US" sz="1500" dirty="0">
                        <a:solidFill>
                          <a:schemeClr val="tx1"/>
                        </a:solidFill>
                      </a:endParaRPr>
                    </a:p>
                  </a:txBody>
                  <a:tcPr anchor="ctr"/>
                </a:tc>
                <a:tc>
                  <a:txBody>
                    <a:bodyPr/>
                    <a:lstStyle/>
                    <a:p>
                      <a:pPr algn="ctr"/>
                      <a:r>
                        <a:rPr lang="en-US" sz="1500" dirty="0" smtClean="0">
                          <a:solidFill>
                            <a:schemeClr val="tx1"/>
                          </a:solidFill>
                        </a:rPr>
                        <a:t>3.40</a:t>
                      </a:r>
                      <a:endParaRPr lang="en-US" sz="1500" dirty="0">
                        <a:solidFill>
                          <a:schemeClr val="tx1"/>
                        </a:solidFill>
                      </a:endParaRPr>
                    </a:p>
                  </a:txBody>
                  <a:tcPr anchor="ctr"/>
                </a:tc>
                <a:extLst>
                  <a:ext uri="{0D108BD9-81ED-4DB2-BD59-A6C34878D82A}">
                    <a16:rowId xmlns:a16="http://schemas.microsoft.com/office/drawing/2014/main" xmlns="" val="10009"/>
                  </a:ext>
                </a:extLst>
              </a:tr>
              <a:tr h="340459">
                <a:tc>
                  <a:txBody>
                    <a:bodyPr/>
                    <a:lstStyle/>
                    <a:p>
                      <a:pPr algn="l" fontAlgn="ctr"/>
                      <a:r>
                        <a:rPr lang="en-US" sz="1500" b="0" i="0" u="none" strike="noStrike" dirty="0" smtClean="0">
                          <a:solidFill>
                            <a:srgbClr val="000000"/>
                          </a:solidFill>
                          <a:effectLst/>
                          <a:latin typeface="Calibri"/>
                          <a:cs typeface="Calibri"/>
                        </a:rPr>
                        <a:t>  On Doctoring</a:t>
                      </a:r>
                      <a:endParaRPr lang="en-US" sz="1500" b="0" i="0" u="none" strike="noStrike" dirty="0">
                        <a:solidFill>
                          <a:srgbClr val="000000"/>
                        </a:solidFill>
                        <a:effectLst/>
                        <a:latin typeface="Calibri"/>
                        <a:cs typeface="Calibri"/>
                      </a:endParaRPr>
                    </a:p>
                  </a:txBody>
                  <a:tcPr marL="12700" marR="12700" marT="12700" marB="0" anchor="ctr"/>
                </a:tc>
                <a:tc>
                  <a:txBody>
                    <a:bodyPr/>
                    <a:lstStyle/>
                    <a:p>
                      <a:pPr algn="ctr"/>
                      <a:r>
                        <a:rPr lang="en-US" sz="1500" dirty="0" smtClean="0">
                          <a:solidFill>
                            <a:schemeClr val="tx1"/>
                          </a:solidFill>
                        </a:rPr>
                        <a:t>3.60</a:t>
                      </a:r>
                      <a:endParaRPr lang="en-US" sz="1500" dirty="0">
                        <a:solidFill>
                          <a:schemeClr val="tx1"/>
                        </a:solidFill>
                      </a:endParaRPr>
                    </a:p>
                  </a:txBody>
                  <a:tcPr anchor="ctr"/>
                </a:tc>
                <a:tc>
                  <a:txBody>
                    <a:bodyPr/>
                    <a:lstStyle/>
                    <a:p>
                      <a:pPr algn="ctr"/>
                      <a:r>
                        <a:rPr lang="en-US" sz="1500" dirty="0" smtClean="0">
                          <a:solidFill>
                            <a:schemeClr val="tx1"/>
                          </a:solidFill>
                        </a:rPr>
                        <a:t>4.02</a:t>
                      </a:r>
                      <a:endParaRPr lang="en-US" sz="1500" dirty="0">
                        <a:solidFill>
                          <a:schemeClr val="tx1"/>
                        </a:solidFill>
                      </a:endParaRPr>
                    </a:p>
                  </a:txBody>
                  <a:tcPr anchor="ctr"/>
                </a:tc>
                <a:extLst>
                  <a:ext uri="{0D108BD9-81ED-4DB2-BD59-A6C34878D82A}">
                    <a16:rowId xmlns:a16="http://schemas.microsoft.com/office/drawing/2014/main" xmlns="" val="10010"/>
                  </a:ext>
                </a:extLst>
              </a:tr>
              <a:tr h="340459">
                <a:tc>
                  <a:txBody>
                    <a:bodyPr/>
                    <a:lstStyle/>
                    <a:p>
                      <a:pPr algn="l" fontAlgn="ctr"/>
                      <a:r>
                        <a:rPr lang="en-US" sz="1500" b="0" i="0" u="none" strike="noStrike" dirty="0">
                          <a:solidFill>
                            <a:schemeClr val="tx1"/>
                          </a:solidFill>
                          <a:effectLst/>
                          <a:latin typeface="Calibri"/>
                          <a:cs typeface="Calibri"/>
                        </a:rPr>
                        <a:t>  </a:t>
                      </a:r>
                      <a:r>
                        <a:rPr lang="en-US" sz="1500" b="0" i="0" u="none" strike="noStrike" dirty="0" smtClean="0">
                          <a:solidFill>
                            <a:schemeClr val="tx1"/>
                          </a:solidFill>
                          <a:effectLst/>
                          <a:latin typeface="Calibri"/>
                          <a:cs typeface="Calibri"/>
                        </a:rPr>
                        <a:t>Psychiatry</a:t>
                      </a:r>
                      <a:endParaRPr lang="en-US" sz="1500" b="0" i="0" u="none" strike="noStrike" dirty="0">
                        <a:solidFill>
                          <a:schemeClr val="tx1"/>
                        </a:solidFill>
                        <a:effectLst/>
                        <a:latin typeface="Calibri"/>
                        <a:cs typeface="Calibri"/>
                      </a:endParaRPr>
                    </a:p>
                  </a:txBody>
                  <a:tcPr marL="12700" marR="12700" marT="12700" marB="0" anchor="ctr"/>
                </a:tc>
                <a:tc>
                  <a:txBody>
                    <a:bodyPr/>
                    <a:lstStyle/>
                    <a:p>
                      <a:pPr algn="ctr"/>
                      <a:r>
                        <a:rPr lang="en-US" sz="1500" dirty="0" smtClean="0">
                          <a:solidFill>
                            <a:schemeClr val="tx1"/>
                          </a:solidFill>
                        </a:rPr>
                        <a:t>4.16</a:t>
                      </a:r>
                      <a:endParaRPr lang="en-US" sz="1500" dirty="0">
                        <a:solidFill>
                          <a:schemeClr val="tx1"/>
                        </a:solidFill>
                      </a:endParaRPr>
                    </a:p>
                  </a:txBody>
                  <a:tcPr anchor="ctr"/>
                </a:tc>
                <a:tc>
                  <a:txBody>
                    <a:bodyPr/>
                    <a:lstStyle/>
                    <a:p>
                      <a:pPr algn="ctr"/>
                      <a:r>
                        <a:rPr lang="en-US" sz="1500" dirty="0" smtClean="0">
                          <a:solidFill>
                            <a:schemeClr val="tx1"/>
                          </a:solidFill>
                        </a:rPr>
                        <a:t>3.63</a:t>
                      </a:r>
                      <a:endParaRPr lang="en-US" sz="1500" dirty="0">
                        <a:solidFill>
                          <a:schemeClr val="tx1"/>
                        </a:solidFill>
                      </a:endParaRPr>
                    </a:p>
                  </a:txBody>
                  <a:tcPr anchor="ctr"/>
                </a:tc>
                <a:extLst>
                  <a:ext uri="{0D108BD9-81ED-4DB2-BD59-A6C34878D82A}">
                    <a16:rowId xmlns:a16="http://schemas.microsoft.com/office/drawing/2014/main" xmlns="" val="10011"/>
                  </a:ext>
                </a:extLst>
              </a:tr>
              <a:tr h="340459">
                <a:tc>
                  <a:txBody>
                    <a:bodyPr/>
                    <a:lstStyle/>
                    <a:p>
                      <a:pPr algn="l" fontAlgn="ctr"/>
                      <a:r>
                        <a:rPr lang="en-US" sz="1500" b="0" i="0" u="none" strike="noStrike" dirty="0">
                          <a:solidFill>
                            <a:srgbClr val="000000"/>
                          </a:solidFill>
                          <a:effectLst/>
                          <a:latin typeface="Calibri"/>
                          <a:cs typeface="Calibri"/>
                        </a:rPr>
                        <a:t>  </a:t>
                      </a:r>
                      <a:r>
                        <a:rPr lang="en-US" sz="1500" b="0" i="0" u="none" strike="noStrike" dirty="0" smtClean="0">
                          <a:solidFill>
                            <a:srgbClr val="000000"/>
                          </a:solidFill>
                          <a:effectLst/>
                          <a:latin typeface="Calibri"/>
                          <a:cs typeface="Calibri"/>
                        </a:rPr>
                        <a:t>Reproduction</a:t>
                      </a:r>
                      <a:endParaRPr lang="en-US" sz="1500" b="0" i="0" u="none" strike="noStrike" dirty="0">
                        <a:solidFill>
                          <a:srgbClr val="000000"/>
                        </a:solidFill>
                        <a:effectLst/>
                        <a:latin typeface="Calibri"/>
                        <a:cs typeface="Calibri"/>
                      </a:endParaRPr>
                    </a:p>
                  </a:txBody>
                  <a:tcPr marL="12700" marR="12700" marT="12700" marB="0" anchor="ctr"/>
                </a:tc>
                <a:tc>
                  <a:txBody>
                    <a:bodyPr/>
                    <a:lstStyle/>
                    <a:p>
                      <a:pPr algn="ctr"/>
                      <a:r>
                        <a:rPr lang="en-US" sz="1500" dirty="0" smtClean="0">
                          <a:solidFill>
                            <a:schemeClr val="tx1"/>
                          </a:solidFill>
                        </a:rPr>
                        <a:t>3.05</a:t>
                      </a:r>
                      <a:endParaRPr lang="en-US" sz="1500" dirty="0">
                        <a:solidFill>
                          <a:schemeClr val="tx1"/>
                        </a:solidFill>
                      </a:endParaRPr>
                    </a:p>
                  </a:txBody>
                  <a:tcPr anchor="ctr"/>
                </a:tc>
                <a:tc>
                  <a:txBody>
                    <a:bodyPr/>
                    <a:lstStyle/>
                    <a:p>
                      <a:pPr algn="ctr"/>
                      <a:r>
                        <a:rPr lang="en-US" sz="1500" dirty="0" smtClean="0">
                          <a:solidFill>
                            <a:schemeClr val="tx1"/>
                          </a:solidFill>
                        </a:rPr>
                        <a:t>2.96</a:t>
                      </a:r>
                      <a:endParaRPr lang="en-US" sz="1500" dirty="0">
                        <a:solidFill>
                          <a:schemeClr val="tx1"/>
                        </a:solidFill>
                      </a:endParaRPr>
                    </a:p>
                  </a:txBody>
                  <a:tcPr anchor="ctr"/>
                </a:tc>
                <a:extLst>
                  <a:ext uri="{0D108BD9-81ED-4DB2-BD59-A6C34878D82A}">
                    <a16:rowId xmlns:a16="http://schemas.microsoft.com/office/drawing/2014/main" xmlns="" val="10012"/>
                  </a:ext>
                </a:extLst>
              </a:tr>
              <a:tr h="340459">
                <a:tc>
                  <a:txBody>
                    <a:bodyPr/>
                    <a:lstStyle/>
                    <a:p>
                      <a:pPr algn="l" fontAlgn="ctr"/>
                      <a:r>
                        <a:rPr lang="en-US" sz="1500" b="0" i="0" u="none" strike="noStrike" dirty="0">
                          <a:solidFill>
                            <a:schemeClr val="tx1"/>
                          </a:solidFill>
                          <a:effectLst/>
                          <a:latin typeface="Calibri"/>
                          <a:cs typeface="Calibri"/>
                        </a:rPr>
                        <a:t>  </a:t>
                      </a:r>
                      <a:r>
                        <a:rPr lang="en-US" sz="1500" b="0" i="0" u="none" strike="noStrike" dirty="0" smtClean="0">
                          <a:solidFill>
                            <a:schemeClr val="tx1"/>
                          </a:solidFill>
                          <a:effectLst/>
                          <a:latin typeface="Calibri"/>
                          <a:cs typeface="Calibri"/>
                        </a:rPr>
                        <a:t>Respiration</a:t>
                      </a:r>
                      <a:endParaRPr lang="en-US" sz="1500" b="0" i="0" u="none" strike="noStrike" dirty="0">
                        <a:solidFill>
                          <a:schemeClr val="tx1"/>
                        </a:solidFill>
                        <a:effectLst/>
                        <a:latin typeface="Calibri"/>
                        <a:cs typeface="Calibri"/>
                      </a:endParaRPr>
                    </a:p>
                  </a:txBody>
                  <a:tcPr marL="12700" marR="12700" marT="12700" marB="0" anchor="ctr"/>
                </a:tc>
                <a:tc>
                  <a:txBody>
                    <a:bodyPr/>
                    <a:lstStyle/>
                    <a:p>
                      <a:pPr algn="ctr"/>
                      <a:r>
                        <a:rPr lang="en-US" sz="1500" dirty="0" smtClean="0">
                          <a:solidFill>
                            <a:schemeClr val="tx1"/>
                          </a:solidFill>
                        </a:rPr>
                        <a:t>4.08</a:t>
                      </a:r>
                      <a:endParaRPr lang="en-US" sz="1500" dirty="0">
                        <a:solidFill>
                          <a:schemeClr val="tx1"/>
                        </a:solidFill>
                      </a:endParaRPr>
                    </a:p>
                  </a:txBody>
                  <a:tcPr anchor="ctr"/>
                </a:tc>
                <a:tc>
                  <a:txBody>
                    <a:bodyPr/>
                    <a:lstStyle/>
                    <a:p>
                      <a:pPr algn="ctr"/>
                      <a:r>
                        <a:rPr lang="en-US" sz="1500" dirty="0" smtClean="0">
                          <a:solidFill>
                            <a:schemeClr val="tx1"/>
                          </a:solidFill>
                        </a:rPr>
                        <a:t>4.27</a:t>
                      </a:r>
                      <a:endParaRPr lang="en-US" sz="1500" dirty="0">
                        <a:solidFill>
                          <a:schemeClr val="tx1"/>
                        </a:solidFill>
                      </a:endParaRPr>
                    </a:p>
                  </a:txBody>
                  <a:tcPr anchor="ctr"/>
                </a:tc>
                <a:extLst>
                  <a:ext uri="{0D108BD9-81ED-4DB2-BD59-A6C34878D82A}">
                    <a16:rowId xmlns:a16="http://schemas.microsoft.com/office/drawing/2014/main" xmlns="" val="10013"/>
                  </a:ext>
                </a:extLst>
              </a:tr>
            </a:tbl>
          </a:graphicData>
        </a:graphic>
      </p:graphicFrame>
      <p:sp>
        <p:nvSpPr>
          <p:cNvPr id="4" name="Title 1"/>
          <p:cNvSpPr txBox="1">
            <a:spLocks/>
          </p:cNvSpPr>
          <p:nvPr/>
        </p:nvSpPr>
        <p:spPr bwMode="auto">
          <a:xfrm>
            <a:off x="0" y="0"/>
            <a:ext cx="9144000" cy="889000"/>
          </a:xfrm>
          <a:prstGeom prst="rect">
            <a:avLst/>
          </a:prstGeom>
          <a:solidFill>
            <a:schemeClr val="tx2"/>
          </a:solidFill>
          <a:ln>
            <a:noFill/>
          </a:ln>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4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a:lstStyle>
          <a:p>
            <a:r>
              <a:rPr lang="en-US" sz="4200" dirty="0" smtClean="0">
                <a:solidFill>
                  <a:prstClr val="white"/>
                </a:solidFill>
              </a:rPr>
              <a:t>Measures of Quality – Course Evaluation</a:t>
            </a:r>
            <a:endParaRPr lang="en-US" sz="4200" dirty="0">
              <a:solidFill>
                <a:prstClr val="white"/>
              </a:solidFill>
            </a:endParaRPr>
          </a:p>
        </p:txBody>
      </p:sp>
      <p:sp>
        <p:nvSpPr>
          <p:cNvPr id="6" name="Text Placeholder 2"/>
          <p:cNvSpPr txBox="1">
            <a:spLocks/>
          </p:cNvSpPr>
          <p:nvPr/>
        </p:nvSpPr>
        <p:spPr bwMode="auto">
          <a:xfrm>
            <a:off x="760961" y="6512808"/>
            <a:ext cx="5603031" cy="364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sz="1600" i="1" dirty="0" smtClean="0">
                <a:solidFill>
                  <a:prstClr val="black"/>
                </a:solidFill>
              </a:rPr>
              <a:t>scale [1=poor; 2=fair; 3=good; 4=very good; 5=excellent]</a:t>
            </a:r>
          </a:p>
          <a:p>
            <a:pPr marL="0" indent="0">
              <a:buFont typeface="Arial" charset="0"/>
              <a:buNone/>
            </a:pPr>
            <a:endParaRPr lang="en-US" sz="800" i="1" dirty="0" smtClean="0">
              <a:solidFill>
                <a:prstClr val="black"/>
              </a:solidFill>
            </a:endParaRPr>
          </a:p>
          <a:p>
            <a:pPr marL="0" indent="0">
              <a:buFont typeface="Arial" charset="0"/>
              <a:buNone/>
            </a:pPr>
            <a:endParaRPr lang="en-US" sz="1000" dirty="0" smtClean="0">
              <a:solidFill>
                <a:prstClr val="black"/>
              </a:solidFill>
            </a:endParaRPr>
          </a:p>
        </p:txBody>
      </p:sp>
    </p:spTree>
    <p:extLst>
      <p:ext uri="{BB962C8B-B14F-4D97-AF65-F5344CB8AC3E}">
        <p14:creationId xmlns:p14="http://schemas.microsoft.com/office/powerpoint/2010/main" val="30793067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p:cNvSpPr txBox="1">
            <a:spLocks/>
          </p:cNvSpPr>
          <p:nvPr/>
        </p:nvSpPr>
        <p:spPr bwMode="auto">
          <a:xfrm>
            <a:off x="355601" y="1049869"/>
            <a:ext cx="8686801" cy="728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i="1" dirty="0" smtClean="0">
                <a:solidFill>
                  <a:prstClr val="black"/>
                </a:solidFill>
              </a:rPr>
              <a:t>scale [1=poor; 2=fair; 3=good; 4=very good; 5=excellent]</a:t>
            </a:r>
          </a:p>
          <a:p>
            <a:pPr marL="0" indent="0">
              <a:buFont typeface="Arial" charset="0"/>
              <a:buNone/>
            </a:pPr>
            <a:endParaRPr lang="en-US" sz="800" i="1" dirty="0" smtClean="0">
              <a:solidFill>
                <a:prstClr val="black"/>
              </a:solidFill>
            </a:endParaRPr>
          </a:p>
          <a:p>
            <a:pPr marL="0" indent="0">
              <a:buFont typeface="Arial" charset="0"/>
              <a:buNone/>
            </a:pPr>
            <a:endParaRPr lang="en-US" sz="1000" dirty="0" smtClean="0">
              <a:solidFill>
                <a:prstClr val="black"/>
              </a:solidFill>
            </a:endParaRPr>
          </a:p>
        </p:txBody>
      </p:sp>
      <p:sp>
        <p:nvSpPr>
          <p:cNvPr id="2" name="Title 1"/>
          <p:cNvSpPr>
            <a:spLocks noGrp="1"/>
          </p:cNvSpPr>
          <p:nvPr>
            <p:ph type="title"/>
          </p:nvPr>
        </p:nvSpPr>
        <p:spPr/>
        <p:txBody>
          <a:bodyPr/>
          <a:lstStyle/>
          <a:p>
            <a:pPr algn="ctr"/>
            <a:r>
              <a:rPr lang="en-US" dirty="0" smtClean="0">
                <a:solidFill>
                  <a:schemeClr val="bg1"/>
                </a:solidFill>
              </a:rPr>
              <a:t>Measures of Quality – Course Evaluation</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427284573"/>
              </p:ext>
            </p:extLst>
          </p:nvPr>
        </p:nvGraphicFramePr>
        <p:xfrm>
          <a:off x="355601" y="1811870"/>
          <a:ext cx="8444752" cy="3963152"/>
        </p:xfrm>
        <a:graphic>
          <a:graphicData uri="http://schemas.openxmlformats.org/drawingml/2006/table">
            <a:tbl>
              <a:tblPr firstRow="1" bandRow="1">
                <a:tableStyleId>{5C22544A-7EE6-4342-B048-85BDC9FD1C3A}</a:tableStyleId>
              </a:tblPr>
              <a:tblGrid>
                <a:gridCol w="4066987">
                  <a:extLst>
                    <a:ext uri="{9D8B030D-6E8A-4147-A177-3AD203B41FA5}">
                      <a16:colId xmlns:a16="http://schemas.microsoft.com/office/drawing/2014/main" xmlns="" val="20000"/>
                    </a:ext>
                  </a:extLst>
                </a:gridCol>
                <a:gridCol w="1459255">
                  <a:extLst>
                    <a:ext uri="{9D8B030D-6E8A-4147-A177-3AD203B41FA5}">
                      <a16:colId xmlns:a16="http://schemas.microsoft.com/office/drawing/2014/main" xmlns="" val="20001"/>
                    </a:ext>
                  </a:extLst>
                </a:gridCol>
                <a:gridCol w="1459255">
                  <a:extLst>
                    <a:ext uri="{9D8B030D-6E8A-4147-A177-3AD203B41FA5}">
                      <a16:colId xmlns:a16="http://schemas.microsoft.com/office/drawing/2014/main" xmlns="" val="20002"/>
                    </a:ext>
                  </a:extLst>
                </a:gridCol>
                <a:gridCol w="1459255">
                  <a:extLst>
                    <a:ext uri="{9D8B030D-6E8A-4147-A177-3AD203B41FA5}">
                      <a16:colId xmlns:a16="http://schemas.microsoft.com/office/drawing/2014/main" xmlns="" val="20003"/>
                    </a:ext>
                  </a:extLst>
                </a:gridCol>
              </a:tblGrid>
              <a:tr h="865481">
                <a:tc>
                  <a:txBody>
                    <a:bodyPr/>
                    <a:lstStyle/>
                    <a:p>
                      <a:endParaRPr lang="en-US" dirty="0"/>
                    </a:p>
                  </a:txBody>
                  <a:tcP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SBM 207</a:t>
                      </a:r>
                      <a:endParaRPr lang="en-US" sz="1600" baseline="0" dirty="0" smtClean="0">
                        <a:solidFill>
                          <a:schemeClr val="bg1"/>
                        </a:solidFill>
                      </a:endParaRPr>
                    </a:p>
                    <a:p>
                      <a:pPr algn="ctr"/>
                      <a:r>
                        <a:rPr lang="en-US" sz="1600" baseline="0" dirty="0" smtClean="0">
                          <a:solidFill>
                            <a:schemeClr val="bg1"/>
                          </a:solidFill>
                        </a:rPr>
                        <a:t> AY 14-15 (79.3%)*</a:t>
                      </a:r>
                      <a:endParaRPr lang="en-US" sz="1600" b="0" dirty="0">
                        <a:solidFill>
                          <a:schemeClr val="bg1"/>
                        </a:solidFill>
                      </a:endParaRPr>
                    </a:p>
                  </a:txBody>
                  <a:tcPr anchor="ctr">
                    <a:lnR w="12700" cap="flat" cmpd="sng" algn="ctr">
                      <a:solidFill>
                        <a:prstClr val="white"/>
                      </a:solidFill>
                      <a:prstDash val="solid"/>
                      <a:round/>
                      <a:headEnd type="none" w="med" len="med"/>
                      <a:tailEnd type="none" w="med" len="med"/>
                    </a:ln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SBM 207</a:t>
                      </a:r>
                    </a:p>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AY 15-16 (92.3%)*</a:t>
                      </a:r>
                      <a:endParaRPr lang="en-US" sz="1600" b="0" dirty="0" smtClean="0">
                        <a:solidFill>
                          <a:schemeClr val="bg1"/>
                        </a:solidFill>
                      </a:endParaRPr>
                    </a:p>
                  </a:txBody>
                  <a:tcPr anchor="ctr">
                    <a:lnL w="12700" cap="flat" cmpd="sng" algn="ctr">
                      <a:solidFill>
                        <a:prstClr val="white"/>
                      </a:solidFill>
                      <a:prstDash val="solid"/>
                      <a:round/>
                      <a:headEnd type="none" w="med" len="med"/>
                      <a:tailEnd type="none" w="med" len="med"/>
                    </a:lnL>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SBM 207</a:t>
                      </a:r>
                    </a:p>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AY 16-17 (97.9%)*</a:t>
                      </a:r>
                      <a:endParaRPr lang="en-US" sz="1600" b="0" dirty="0" smtClean="0">
                        <a:solidFill>
                          <a:schemeClr val="bg1"/>
                        </a:solidFill>
                      </a:endParaRPr>
                    </a:p>
                  </a:txBody>
                  <a:tcPr anchor="ctr">
                    <a:solidFill>
                      <a:schemeClr val="accent1">
                        <a:lumMod val="90000"/>
                        <a:lumOff val="10000"/>
                      </a:schemeClr>
                    </a:solidFill>
                  </a:tcPr>
                </a:tc>
                <a:extLst>
                  <a:ext uri="{0D108BD9-81ED-4DB2-BD59-A6C34878D82A}">
                    <a16:rowId xmlns:a16="http://schemas.microsoft.com/office/drawing/2014/main" xmlns="" val="10000"/>
                  </a:ext>
                </a:extLst>
              </a:tr>
              <a:tr h="605837">
                <a:tc>
                  <a:txBody>
                    <a:bodyPr/>
                    <a:lstStyle/>
                    <a:p>
                      <a:r>
                        <a:rPr lang="en-US" dirty="0" smtClean="0"/>
                        <a:t>Overall satisfaction of course</a:t>
                      </a:r>
                      <a:endParaRPr lang="en-US" dirty="0"/>
                    </a:p>
                  </a:txBody>
                  <a:tcPr anchor="ctr"/>
                </a:tc>
                <a:tc>
                  <a:txBody>
                    <a:bodyPr/>
                    <a:lstStyle/>
                    <a:p>
                      <a:pPr algn="ctr"/>
                      <a:r>
                        <a:rPr lang="en-US" dirty="0" smtClean="0"/>
                        <a:t>4.09</a:t>
                      </a:r>
                      <a:endParaRPr lang="en-US" dirty="0"/>
                    </a:p>
                  </a:txBody>
                  <a:tcPr anchor="ctr">
                    <a:lnR w="12700" cap="flat" cmpd="sng" algn="ctr">
                      <a:solidFill>
                        <a:prstClr val="white"/>
                      </a:solidFill>
                      <a:prstDash val="solid"/>
                      <a:round/>
                      <a:headEnd type="none" w="med" len="med"/>
                      <a:tailEnd type="none" w="med" len="med"/>
                    </a:lnR>
                  </a:tcPr>
                </a:tc>
                <a:tc>
                  <a:txBody>
                    <a:bodyPr/>
                    <a:lstStyle/>
                    <a:p>
                      <a:pPr algn="ctr"/>
                      <a:r>
                        <a:rPr lang="en-US" dirty="0" smtClean="0"/>
                        <a:t>3.88</a:t>
                      </a:r>
                      <a:endParaRPr lang="en-US" dirty="0"/>
                    </a:p>
                  </a:txBody>
                  <a:tcPr anchor="ctr">
                    <a:lnL w="12700" cap="flat" cmpd="sng" algn="ctr">
                      <a:solidFill>
                        <a:prstClr val="white"/>
                      </a:solidFill>
                      <a:prstDash val="solid"/>
                      <a:round/>
                      <a:headEnd type="none" w="med" len="med"/>
                      <a:tailEnd type="none" w="med" len="med"/>
                    </a:lnL>
                  </a:tcPr>
                </a:tc>
                <a:tc>
                  <a:txBody>
                    <a:bodyPr/>
                    <a:lstStyle/>
                    <a:p>
                      <a:pPr algn="ctr"/>
                      <a:r>
                        <a:rPr lang="en-US" dirty="0" smtClean="0"/>
                        <a:t>3.67</a:t>
                      </a:r>
                      <a:endParaRPr lang="en-US" dirty="0"/>
                    </a:p>
                  </a:txBody>
                  <a:tcPr anchor="ctr"/>
                </a:tc>
                <a:extLst>
                  <a:ext uri="{0D108BD9-81ED-4DB2-BD59-A6C34878D82A}">
                    <a16:rowId xmlns:a16="http://schemas.microsoft.com/office/drawing/2014/main" xmlns="" val="10001"/>
                  </a:ext>
                </a:extLst>
              </a:tr>
              <a:tr h="605837">
                <a:tc>
                  <a:txBody>
                    <a:bodyPr/>
                    <a:lstStyle/>
                    <a:p>
                      <a:r>
                        <a:rPr lang="en-US" dirty="0" smtClean="0"/>
                        <a:t>Clarity</a:t>
                      </a:r>
                      <a:r>
                        <a:rPr lang="en-US" baseline="0" dirty="0" smtClean="0"/>
                        <a:t> of learning objectives</a:t>
                      </a:r>
                      <a:endParaRPr lang="en-US" dirty="0"/>
                    </a:p>
                  </a:txBody>
                  <a:tcPr anchor="ctr"/>
                </a:tc>
                <a:tc>
                  <a:txBody>
                    <a:bodyPr/>
                    <a:lstStyle/>
                    <a:p>
                      <a:pPr algn="ctr"/>
                      <a:r>
                        <a:rPr lang="en-US" dirty="0" smtClean="0"/>
                        <a:t>3.93</a:t>
                      </a:r>
                      <a:endParaRPr lang="en-US" dirty="0"/>
                    </a:p>
                  </a:txBody>
                  <a:tcPr anchor="ctr">
                    <a:lnR w="12700" cap="flat" cmpd="sng" algn="ctr">
                      <a:solidFill>
                        <a:prstClr val="white"/>
                      </a:solidFill>
                      <a:prstDash val="solid"/>
                      <a:round/>
                      <a:headEnd type="none" w="med" len="med"/>
                      <a:tailEnd type="none" w="med" len="med"/>
                    </a:lnR>
                  </a:tcPr>
                </a:tc>
                <a:tc>
                  <a:txBody>
                    <a:bodyPr/>
                    <a:lstStyle/>
                    <a:p>
                      <a:pPr algn="ctr"/>
                      <a:r>
                        <a:rPr lang="en-US" dirty="0" smtClean="0"/>
                        <a:t>3.95</a:t>
                      </a:r>
                      <a:endParaRPr lang="en-US" dirty="0"/>
                    </a:p>
                  </a:txBody>
                  <a:tcPr anchor="ctr">
                    <a:lnL w="12700" cap="flat" cmpd="sng" algn="ctr">
                      <a:solidFill>
                        <a:prstClr val="white"/>
                      </a:solidFill>
                      <a:prstDash val="solid"/>
                      <a:round/>
                      <a:headEnd type="none" w="med" len="med"/>
                      <a:tailEnd type="none" w="med" len="med"/>
                    </a:lnL>
                  </a:tcPr>
                </a:tc>
                <a:tc>
                  <a:txBody>
                    <a:bodyPr/>
                    <a:lstStyle/>
                    <a:p>
                      <a:pPr algn="ctr"/>
                      <a:r>
                        <a:rPr lang="en-US" dirty="0" smtClean="0"/>
                        <a:t>4.00</a:t>
                      </a:r>
                      <a:endParaRPr lang="en-US" dirty="0"/>
                    </a:p>
                  </a:txBody>
                  <a:tcPr anchor="ctr"/>
                </a:tc>
                <a:extLst>
                  <a:ext uri="{0D108BD9-81ED-4DB2-BD59-A6C34878D82A}">
                    <a16:rowId xmlns:a16="http://schemas.microsoft.com/office/drawing/2014/main" xmlns="" val="10002"/>
                  </a:ext>
                </a:extLst>
              </a:tr>
              <a:tr h="605837">
                <a:tc>
                  <a:txBody>
                    <a:bodyPr/>
                    <a:lstStyle/>
                    <a:p>
                      <a:r>
                        <a:rPr lang="en-US" dirty="0" smtClean="0"/>
                        <a:t>Organizatio</a:t>
                      </a:r>
                      <a:r>
                        <a:rPr lang="en-US" baseline="0" dirty="0" smtClean="0"/>
                        <a:t>n of the course</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3.91</a:t>
                      </a:r>
                    </a:p>
                  </a:txBody>
                  <a:tcPr anchor="ctr">
                    <a:lnR w="12700" cap="flat" cmpd="sng" algn="ctr">
                      <a:solidFill>
                        <a:prstClr val="white"/>
                      </a:solidFill>
                      <a:prstDash val="solid"/>
                      <a:round/>
                      <a:headEnd type="none" w="med" len="med"/>
                      <a:tailEnd type="none" w="med" len="med"/>
                    </a:lnR>
                  </a:tcPr>
                </a:tc>
                <a:tc>
                  <a:txBody>
                    <a:bodyPr/>
                    <a:lstStyle/>
                    <a:p>
                      <a:pPr algn="ctr"/>
                      <a:r>
                        <a:rPr lang="en-US" dirty="0" smtClean="0"/>
                        <a:t>3.83</a:t>
                      </a:r>
                      <a:endParaRPr lang="en-US" dirty="0"/>
                    </a:p>
                  </a:txBody>
                  <a:tcPr anchor="ctr">
                    <a:lnL w="12700" cap="flat" cmpd="sng" algn="ctr">
                      <a:solidFill>
                        <a:prstClr val="white"/>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3.71</a:t>
                      </a:r>
                    </a:p>
                  </a:txBody>
                  <a:tcPr anchor="ctr"/>
                </a:tc>
                <a:extLst>
                  <a:ext uri="{0D108BD9-81ED-4DB2-BD59-A6C34878D82A}">
                    <a16:rowId xmlns:a16="http://schemas.microsoft.com/office/drawing/2014/main" xmlns="" val="10003"/>
                  </a:ext>
                </a:extLst>
              </a:tr>
              <a:tr h="605837">
                <a:tc>
                  <a:txBody>
                    <a:bodyPr/>
                    <a:lstStyle/>
                    <a:p>
                      <a:r>
                        <a:rPr lang="en-US" dirty="0" smtClean="0"/>
                        <a:t>How well the course introduced</a:t>
                      </a:r>
                      <a:r>
                        <a:rPr lang="en-US" baseline="0" dirty="0" smtClean="0"/>
                        <a:t> me to this discipline</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4.26</a:t>
                      </a:r>
                    </a:p>
                  </a:txBody>
                  <a:tcPr anchor="ctr">
                    <a:lnR w="12700" cap="flat" cmpd="sng" algn="ctr">
                      <a:solidFill>
                        <a:prstClr val="white"/>
                      </a:solidFill>
                      <a:prstDash val="solid"/>
                      <a:round/>
                      <a:headEnd type="none" w="med" len="med"/>
                      <a:tailEnd type="none" w="med" len="med"/>
                    </a:lnR>
                  </a:tcPr>
                </a:tc>
                <a:tc>
                  <a:txBody>
                    <a:bodyPr/>
                    <a:lstStyle/>
                    <a:p>
                      <a:pPr algn="ctr"/>
                      <a:r>
                        <a:rPr lang="en-US" dirty="0" smtClean="0"/>
                        <a:t>4.10</a:t>
                      </a:r>
                      <a:endParaRPr lang="en-US" dirty="0"/>
                    </a:p>
                  </a:txBody>
                  <a:tcPr anchor="ctr">
                    <a:lnL w="12700" cap="flat" cmpd="sng" algn="ctr">
                      <a:solidFill>
                        <a:prstClr val="white"/>
                      </a:solidFill>
                      <a:prstDash val="solid"/>
                      <a:round/>
                      <a:headEnd type="none" w="med" len="med"/>
                      <a:tailEnd type="none" w="med" len="med"/>
                    </a:lnL>
                  </a:tcPr>
                </a:tc>
                <a:tc>
                  <a:txBody>
                    <a:bodyPr/>
                    <a:lstStyle/>
                    <a:p>
                      <a:pPr algn="ctr"/>
                      <a:r>
                        <a:rPr lang="en-US" dirty="0" smtClean="0"/>
                        <a:t>3.89</a:t>
                      </a:r>
                      <a:endParaRPr lang="en-US" dirty="0"/>
                    </a:p>
                  </a:txBody>
                  <a:tcPr anchor="ctr"/>
                </a:tc>
                <a:extLst>
                  <a:ext uri="{0D108BD9-81ED-4DB2-BD59-A6C34878D82A}">
                    <a16:rowId xmlns:a16="http://schemas.microsoft.com/office/drawing/2014/main" xmlns="" val="10004"/>
                  </a:ext>
                </a:extLst>
              </a:tr>
              <a:tr h="605837">
                <a:tc>
                  <a:txBody>
                    <a:bodyPr/>
                    <a:lstStyle/>
                    <a:p>
                      <a:r>
                        <a:rPr lang="en-US" dirty="0" smtClean="0"/>
                        <a:t>Congruence</a:t>
                      </a:r>
                      <a:r>
                        <a:rPr lang="en-US" baseline="0" dirty="0" smtClean="0"/>
                        <a:t> of assessment questions to material emphasized in course</a:t>
                      </a:r>
                      <a:endParaRPr lang="en-US" dirty="0"/>
                    </a:p>
                  </a:txBody>
                  <a:tcPr anchor="ctr"/>
                </a:tc>
                <a:tc>
                  <a:txBody>
                    <a:bodyPr/>
                    <a:lstStyle/>
                    <a:p>
                      <a:pPr algn="ctr"/>
                      <a:r>
                        <a:rPr lang="en-US" dirty="0" smtClean="0"/>
                        <a:t>3.08</a:t>
                      </a:r>
                      <a:endParaRPr lang="en-US" dirty="0"/>
                    </a:p>
                  </a:txBody>
                  <a:tcPr anchor="ctr">
                    <a:lnR w="12700" cap="flat" cmpd="sng" algn="ctr">
                      <a:solidFill>
                        <a:prstClr val="white"/>
                      </a:solidFill>
                      <a:prstDash val="solid"/>
                      <a:round/>
                      <a:headEnd type="none" w="med" len="med"/>
                      <a:tailEnd type="none" w="med" len="med"/>
                    </a:lnR>
                  </a:tcPr>
                </a:tc>
                <a:tc>
                  <a:txBody>
                    <a:bodyPr/>
                    <a:lstStyle/>
                    <a:p>
                      <a:pPr algn="ctr"/>
                      <a:r>
                        <a:rPr lang="en-US" dirty="0" smtClean="0"/>
                        <a:t>3.50</a:t>
                      </a:r>
                      <a:endParaRPr lang="en-US" dirty="0"/>
                    </a:p>
                  </a:txBody>
                  <a:tcPr anchor="ctr">
                    <a:lnL w="12700" cap="flat" cmpd="sng" algn="ctr">
                      <a:solidFill>
                        <a:prstClr val="white"/>
                      </a:solidFill>
                      <a:prstDash val="solid"/>
                      <a:round/>
                      <a:headEnd type="none" w="med" len="med"/>
                      <a:tailEnd type="none" w="med" len="med"/>
                    </a:lnL>
                  </a:tcPr>
                </a:tc>
                <a:tc>
                  <a:txBody>
                    <a:bodyPr/>
                    <a:lstStyle/>
                    <a:p>
                      <a:pPr algn="ctr"/>
                      <a:r>
                        <a:rPr lang="en-US" dirty="0" smtClean="0"/>
                        <a:t>3.44</a:t>
                      </a:r>
                      <a:endParaRPr lang="en-US" dirty="0"/>
                    </a:p>
                  </a:txBody>
                  <a:tcPr anchor="ctr"/>
                </a:tc>
                <a:extLst>
                  <a:ext uri="{0D108BD9-81ED-4DB2-BD59-A6C34878D82A}">
                    <a16:rowId xmlns:a16="http://schemas.microsoft.com/office/drawing/2014/main" xmlns="" val="10005"/>
                  </a:ext>
                </a:extLst>
              </a:tr>
            </a:tbl>
          </a:graphicData>
        </a:graphic>
      </p:graphicFrame>
      <p:sp>
        <p:nvSpPr>
          <p:cNvPr id="10" name="TextBox 9"/>
          <p:cNvSpPr txBox="1"/>
          <p:nvPr/>
        </p:nvSpPr>
        <p:spPr>
          <a:xfrm>
            <a:off x="321738" y="5892806"/>
            <a:ext cx="4734953" cy="369332"/>
          </a:xfrm>
          <a:prstGeom prst="rect">
            <a:avLst/>
          </a:prstGeom>
          <a:noFill/>
        </p:spPr>
        <p:txBody>
          <a:bodyPr wrap="none" rtlCol="0">
            <a:spAutoFit/>
          </a:bodyPr>
          <a:lstStyle/>
          <a:p>
            <a:pPr defTabSz="914400"/>
            <a:r>
              <a:rPr lang="en-US" dirty="0">
                <a:solidFill>
                  <a:prstClr val="black"/>
                </a:solidFill>
                <a:latin typeface="Calibri"/>
              </a:rPr>
              <a:t>*</a:t>
            </a:r>
            <a:r>
              <a:rPr lang="en-US" i="1" dirty="0">
                <a:solidFill>
                  <a:prstClr val="black"/>
                </a:solidFill>
                <a:latin typeface="Calibri"/>
              </a:rPr>
              <a:t>student participation rate on course evaluation</a:t>
            </a:r>
          </a:p>
        </p:txBody>
      </p:sp>
    </p:spTree>
    <p:extLst>
      <p:ext uri="{BB962C8B-B14F-4D97-AF65-F5344CB8AC3E}">
        <p14:creationId xmlns:p14="http://schemas.microsoft.com/office/powerpoint/2010/main" val="4466584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249382" y="1117290"/>
            <a:ext cx="8229600" cy="5151121"/>
          </a:xfrm>
        </p:spPr>
        <p:txBody>
          <a:bodyPr/>
          <a:lstStyle/>
          <a:p>
            <a:pPr marL="0" indent="0">
              <a:buNone/>
            </a:pPr>
            <a:r>
              <a:rPr lang="en-US" sz="2400" dirty="0" smtClean="0"/>
              <a:t>Strengths:</a:t>
            </a:r>
          </a:p>
          <a:p>
            <a:r>
              <a:rPr lang="en-US" sz="2400" dirty="0" smtClean="0"/>
              <a:t>Strong small group leaders with specific appreciation for writing on the board, responsiveness to e-mails with questions, approachability, balance of clinical and scientific knowledge</a:t>
            </a:r>
          </a:p>
          <a:p>
            <a:r>
              <a:rPr lang="en-US" sz="2400" dirty="0" smtClean="0"/>
              <a:t>Enthusiasm of Drs. </a:t>
            </a:r>
            <a:r>
              <a:rPr lang="en-US" sz="2400" dirty="0" err="1" smtClean="0"/>
              <a:t>Kinlaw</a:t>
            </a:r>
            <a:r>
              <a:rPr lang="en-US" sz="2400" dirty="0" smtClean="0"/>
              <a:t> and </a:t>
            </a:r>
            <a:r>
              <a:rPr lang="en-US" sz="2400" dirty="0" err="1" smtClean="0"/>
              <a:t>Memoli</a:t>
            </a:r>
            <a:r>
              <a:rPr lang="en-US" sz="2400" dirty="0" smtClean="0"/>
              <a:t>: </a:t>
            </a:r>
          </a:p>
          <a:p>
            <a:pPr marL="923925" lvl="3" indent="-234950"/>
            <a:r>
              <a:rPr lang="en-US" sz="2400" i="1" dirty="0" smtClean="0"/>
              <a:t>‘His evident zeal for the subject matter was infectious</a:t>
            </a:r>
            <a:r>
              <a:rPr lang="is-IS" sz="2400" i="1" dirty="0" smtClean="0"/>
              <a:t>…’</a:t>
            </a:r>
          </a:p>
          <a:p>
            <a:pPr marL="923925" lvl="3" indent="-234950"/>
            <a:r>
              <a:rPr lang="is-IS" sz="2400" i="1" dirty="0" smtClean="0"/>
              <a:t>‘I love lectures with Dr. Memoli...it’s very evident how much he enjoys pathology and teaching students’</a:t>
            </a:r>
            <a:endParaRPr lang="en-US" sz="2400" i="1" dirty="0" smtClean="0"/>
          </a:p>
          <a:p>
            <a:r>
              <a:rPr lang="en-US" sz="2400" dirty="0" smtClean="0"/>
              <a:t>Diabetes lecture from Dr. </a:t>
            </a:r>
            <a:r>
              <a:rPr lang="en-US" sz="2400" dirty="0" err="1" smtClean="0"/>
              <a:t>Chaidarun</a:t>
            </a:r>
            <a:r>
              <a:rPr lang="en-US" sz="2400" dirty="0" smtClean="0"/>
              <a:t>:</a:t>
            </a:r>
          </a:p>
          <a:p>
            <a:pPr marL="923925" lvl="3" indent="-234950"/>
            <a:r>
              <a:rPr lang="en-US" sz="2400" i="1" dirty="0" smtClean="0"/>
              <a:t>‘</a:t>
            </a:r>
            <a:r>
              <a:rPr lang="is-IS" sz="2400" i="1" dirty="0" smtClean="0"/>
              <a:t>…did an excellent job introducing us to Diabetes and other subjects.’</a:t>
            </a:r>
            <a:endParaRPr lang="en-US" sz="2400" i="1" dirty="0" smtClean="0"/>
          </a:p>
        </p:txBody>
      </p:sp>
      <p:sp>
        <p:nvSpPr>
          <p:cNvPr id="2" name="Title 1"/>
          <p:cNvSpPr>
            <a:spLocks noGrp="1"/>
          </p:cNvSpPr>
          <p:nvPr>
            <p:ph type="title"/>
          </p:nvPr>
        </p:nvSpPr>
        <p:spPr/>
        <p:txBody>
          <a:bodyPr/>
          <a:lstStyle/>
          <a:p>
            <a:pPr algn="ctr"/>
            <a:r>
              <a:rPr lang="en-US" sz="4000" dirty="0" smtClean="0">
                <a:solidFill>
                  <a:schemeClr val="bg1"/>
                </a:solidFill>
              </a:rPr>
              <a:t>Measures of Quality – Student Comments</a:t>
            </a:r>
            <a:endParaRPr lang="en-US" sz="4000" dirty="0">
              <a:solidFill>
                <a:schemeClr val="bg1"/>
              </a:solidFill>
            </a:endParaRPr>
          </a:p>
        </p:txBody>
      </p:sp>
    </p:spTree>
    <p:extLst>
      <p:ext uri="{BB962C8B-B14F-4D97-AF65-F5344CB8AC3E}">
        <p14:creationId xmlns:p14="http://schemas.microsoft.com/office/powerpoint/2010/main" val="93414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5254530"/>
              </p:ext>
            </p:extLst>
          </p:nvPr>
        </p:nvGraphicFramePr>
        <p:xfrm>
          <a:off x="142009" y="1043710"/>
          <a:ext cx="8877300" cy="5773801"/>
        </p:xfrm>
        <a:graphic>
          <a:graphicData uri="http://schemas.openxmlformats.org/drawingml/2006/table">
            <a:tbl>
              <a:tblPr firstRow="1" bandRow="1">
                <a:tableStyleId>{2D5ABB26-0587-4C30-8999-92F81FD0307C}</a:tableStyleId>
              </a:tblPr>
              <a:tblGrid>
                <a:gridCol w="377536">
                  <a:extLst>
                    <a:ext uri="{9D8B030D-6E8A-4147-A177-3AD203B41FA5}">
                      <a16:colId xmlns:a16="http://schemas.microsoft.com/office/drawing/2014/main" xmlns="" val="20000"/>
                    </a:ext>
                  </a:extLst>
                </a:gridCol>
                <a:gridCol w="8499764">
                  <a:extLst>
                    <a:ext uri="{9D8B030D-6E8A-4147-A177-3AD203B41FA5}">
                      <a16:colId xmlns:a16="http://schemas.microsoft.com/office/drawing/2014/main" xmlns="" val="20001"/>
                    </a:ext>
                  </a:extLst>
                </a:gridCol>
              </a:tblGrid>
              <a:tr h="486039">
                <a:tc>
                  <a:txBody>
                    <a:bodyPr/>
                    <a:lstStyle/>
                    <a:p>
                      <a:pPr algn="l" fontAlgn="ctr"/>
                      <a:r>
                        <a:rPr lang="en-US" sz="1400" b="0" i="0" u="none" strike="noStrike" dirty="0">
                          <a:solidFill>
                            <a:srgbClr val="000000"/>
                          </a:solidFill>
                          <a:effectLst/>
                          <a:latin typeface="Calibri"/>
                        </a:rPr>
                        <a:t>1</a:t>
                      </a:r>
                    </a:p>
                  </a:txBody>
                  <a:tcPr marL="9525" marR="9525" marT="9525" marB="0"/>
                </a:tc>
                <a:tc>
                  <a:txBody>
                    <a:bodyPr/>
                    <a:lstStyle/>
                    <a:p>
                      <a:pPr algn="l" fontAlgn="ctr"/>
                      <a:r>
                        <a:rPr lang="en-US" sz="1400" b="0" i="0" u="none" strike="noStrike" dirty="0">
                          <a:solidFill>
                            <a:srgbClr val="000000"/>
                          </a:solidFill>
                          <a:effectLst/>
                          <a:latin typeface="Calibri"/>
                        </a:rPr>
                        <a:t>Review and describe the structure and function of endocrine organs and the general principles of feedback </a:t>
                      </a:r>
                      <a:r>
                        <a:rPr lang="en-US" sz="1400" b="0" i="0" u="none" strike="noStrike" dirty="0" smtClean="0">
                          <a:solidFill>
                            <a:srgbClr val="FF0000"/>
                          </a:solidFill>
                          <a:effectLst/>
                          <a:latin typeface="Calibri"/>
                        </a:rPr>
                        <a:t>control</a:t>
                      </a:r>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and homeostasis.</a:t>
                      </a:r>
                    </a:p>
                  </a:txBody>
                  <a:tcPr marL="9525" marR="9525" marT="9525" marB="0"/>
                </a:tc>
                <a:extLst>
                  <a:ext uri="{0D108BD9-81ED-4DB2-BD59-A6C34878D82A}">
                    <a16:rowId xmlns:a16="http://schemas.microsoft.com/office/drawing/2014/main" xmlns="" val="10000"/>
                  </a:ext>
                </a:extLst>
              </a:tr>
              <a:tr h="500801">
                <a:tc>
                  <a:txBody>
                    <a:bodyPr/>
                    <a:lstStyle/>
                    <a:p>
                      <a:pPr algn="l" fontAlgn="ctr"/>
                      <a:r>
                        <a:rPr lang="en-US" sz="1400" b="0" i="0" u="none" strike="noStrike" dirty="0">
                          <a:solidFill>
                            <a:srgbClr val="000000"/>
                          </a:solidFill>
                          <a:effectLst/>
                          <a:latin typeface="Calibri"/>
                        </a:rPr>
                        <a:t>2</a:t>
                      </a:r>
                    </a:p>
                  </a:txBody>
                  <a:tcPr marL="9525" marR="9525" marT="9525" marB="0"/>
                </a:tc>
                <a:tc>
                  <a:txBody>
                    <a:bodyPr/>
                    <a:lstStyle/>
                    <a:p>
                      <a:pPr algn="l" fontAlgn="ctr"/>
                      <a:r>
                        <a:rPr lang="en-US" sz="1400" b="0" i="0" u="none" strike="noStrike" dirty="0">
                          <a:solidFill>
                            <a:srgbClr val="000000"/>
                          </a:solidFill>
                          <a:effectLst/>
                          <a:latin typeface="Calibri"/>
                        </a:rPr>
                        <a:t>Define terms common to the discussion of patients with disorders of the endocrine system (especially diabetes mellitus, and </a:t>
                      </a:r>
                      <a:r>
                        <a:rPr lang="en-US" sz="1400" b="0" i="0" u="none" strike="noStrike" dirty="0" smtClean="0">
                          <a:solidFill>
                            <a:srgbClr val="FF0000"/>
                          </a:solidFill>
                          <a:effectLst/>
                          <a:latin typeface="Calibri"/>
                        </a:rPr>
                        <a:t>abnormalities</a:t>
                      </a:r>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of pituitary, thyroid, adrenal and parathyroid glands) and review basic principles.</a:t>
                      </a:r>
                    </a:p>
                  </a:txBody>
                  <a:tcPr marL="9525" marR="9525" marT="9525" marB="0"/>
                </a:tc>
                <a:extLst>
                  <a:ext uri="{0D108BD9-81ED-4DB2-BD59-A6C34878D82A}">
                    <a16:rowId xmlns:a16="http://schemas.microsoft.com/office/drawing/2014/main" xmlns="" val="10001"/>
                  </a:ext>
                </a:extLst>
              </a:tr>
              <a:tr h="490581">
                <a:tc>
                  <a:txBody>
                    <a:bodyPr/>
                    <a:lstStyle/>
                    <a:p>
                      <a:pPr algn="l" fontAlgn="ctr"/>
                      <a:r>
                        <a:rPr lang="en-US" sz="1400" b="0" i="0" u="none" strike="noStrike">
                          <a:solidFill>
                            <a:srgbClr val="000000"/>
                          </a:solidFill>
                          <a:effectLst/>
                          <a:latin typeface="Calibri"/>
                        </a:rPr>
                        <a:t>3</a:t>
                      </a:r>
                    </a:p>
                  </a:txBody>
                  <a:tcPr marL="9525" marR="9525" marT="9525" marB="0"/>
                </a:tc>
                <a:tc>
                  <a:txBody>
                    <a:bodyPr/>
                    <a:lstStyle/>
                    <a:p>
                      <a:pPr algn="l" fontAlgn="ctr"/>
                      <a:r>
                        <a:rPr lang="en-US" sz="1400" b="0" i="0" u="none" strike="noStrike" dirty="0">
                          <a:solidFill>
                            <a:srgbClr val="000000"/>
                          </a:solidFill>
                          <a:effectLst/>
                          <a:latin typeface="Calibri"/>
                        </a:rPr>
                        <a:t>Correlate symptoms and signs with specific hormonal </a:t>
                      </a:r>
                      <a:r>
                        <a:rPr lang="en-US" sz="1400" b="0" i="0" u="none" strike="noStrike" dirty="0" smtClean="0">
                          <a:solidFill>
                            <a:srgbClr val="FF0000"/>
                          </a:solidFill>
                          <a:effectLst/>
                          <a:latin typeface="Calibri"/>
                        </a:rPr>
                        <a:t>imbalances</a:t>
                      </a:r>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and receptor dysfunctions (including insulin, growth hormone, </a:t>
                      </a:r>
                      <a:r>
                        <a:rPr lang="en-US" sz="1400" b="0" i="0" u="none" strike="noStrike" dirty="0" smtClean="0">
                          <a:solidFill>
                            <a:srgbClr val="FF0000"/>
                          </a:solidFill>
                          <a:effectLst/>
                          <a:latin typeface="Calibri"/>
                        </a:rPr>
                        <a:t>thyroid</a:t>
                      </a:r>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hormones, parathyroid hormones, and adrenal hormones) .</a:t>
                      </a:r>
                    </a:p>
                  </a:txBody>
                  <a:tcPr marL="9525" marR="9525" marT="9525" marB="0"/>
                </a:tc>
                <a:extLst>
                  <a:ext uri="{0D108BD9-81ED-4DB2-BD59-A6C34878D82A}">
                    <a16:rowId xmlns:a16="http://schemas.microsoft.com/office/drawing/2014/main" xmlns="" val="10002"/>
                  </a:ext>
                </a:extLst>
              </a:tr>
              <a:tr h="372932">
                <a:tc>
                  <a:txBody>
                    <a:bodyPr/>
                    <a:lstStyle/>
                    <a:p>
                      <a:pPr algn="l" fontAlgn="ctr"/>
                      <a:r>
                        <a:rPr lang="en-US" sz="1400" b="0" i="0" u="none" strike="noStrike">
                          <a:solidFill>
                            <a:srgbClr val="000000"/>
                          </a:solidFill>
                          <a:effectLst/>
                          <a:latin typeface="Calibri"/>
                        </a:rPr>
                        <a:t>4</a:t>
                      </a:r>
                    </a:p>
                  </a:txBody>
                  <a:tcPr marL="9525" marR="9525" marT="9525" marB="0"/>
                </a:tc>
                <a:tc>
                  <a:txBody>
                    <a:bodyPr/>
                    <a:lstStyle/>
                    <a:p>
                      <a:pPr algn="l" fontAlgn="ctr"/>
                      <a:r>
                        <a:rPr lang="en-US" sz="1400" b="0" i="0" u="none" strike="noStrike" dirty="0">
                          <a:solidFill>
                            <a:srgbClr val="000000"/>
                          </a:solidFill>
                          <a:effectLst/>
                          <a:latin typeface="Calibri"/>
                        </a:rPr>
                        <a:t>Explain the approach to </a:t>
                      </a:r>
                      <a:r>
                        <a:rPr lang="en-US" sz="1400" b="0" i="0" u="none" strike="noStrike" dirty="0" smtClean="0">
                          <a:solidFill>
                            <a:srgbClr val="FF0000"/>
                          </a:solidFill>
                          <a:effectLst/>
                          <a:latin typeface="Calibri"/>
                        </a:rPr>
                        <a:t>evaluating</a:t>
                      </a:r>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the cause of specific hormonal excesses </a:t>
                      </a:r>
                      <a:r>
                        <a:rPr lang="en-US" sz="1400" b="0" i="0" u="none" strike="noStrike" dirty="0" smtClean="0">
                          <a:solidFill>
                            <a:srgbClr val="000000"/>
                          </a:solidFill>
                          <a:effectLst/>
                          <a:latin typeface="Calibri"/>
                        </a:rPr>
                        <a:t>or </a:t>
                      </a:r>
                      <a:r>
                        <a:rPr lang="en-US" sz="1400" b="0" i="0" u="none" strike="noStrike" dirty="0">
                          <a:solidFill>
                            <a:srgbClr val="000000"/>
                          </a:solidFill>
                          <a:effectLst/>
                          <a:latin typeface="Calibri"/>
                        </a:rPr>
                        <a:t>deficiency </a:t>
                      </a:r>
                      <a:r>
                        <a:rPr lang="en-US" sz="1400" b="0" i="0" u="none" strike="noStrike" dirty="0" smtClean="0">
                          <a:solidFill>
                            <a:srgbClr val="000000"/>
                          </a:solidFill>
                          <a:effectLst/>
                          <a:latin typeface="Calibri"/>
                        </a:rPr>
                        <a:t>states.</a:t>
                      </a:r>
                      <a:endParaRPr lang="en-US" sz="1400" b="0" i="0" u="none" strike="noStrike" dirty="0">
                        <a:solidFill>
                          <a:srgbClr val="000000"/>
                        </a:solidFill>
                        <a:effectLst/>
                        <a:latin typeface="Calibri"/>
                      </a:endParaRPr>
                    </a:p>
                  </a:txBody>
                  <a:tcPr marL="9525" marR="9525" marT="9525" marB="0"/>
                </a:tc>
                <a:extLst>
                  <a:ext uri="{0D108BD9-81ED-4DB2-BD59-A6C34878D82A}">
                    <a16:rowId xmlns:a16="http://schemas.microsoft.com/office/drawing/2014/main" xmlns="" val="10003"/>
                  </a:ext>
                </a:extLst>
              </a:tr>
              <a:tr h="364756">
                <a:tc>
                  <a:txBody>
                    <a:bodyPr/>
                    <a:lstStyle/>
                    <a:p>
                      <a:pPr algn="l" fontAlgn="ctr"/>
                      <a:r>
                        <a:rPr lang="en-US" sz="1400" b="0" i="0" u="none" strike="noStrike">
                          <a:solidFill>
                            <a:srgbClr val="000000"/>
                          </a:solidFill>
                          <a:effectLst/>
                          <a:latin typeface="Calibri"/>
                        </a:rPr>
                        <a:t>5</a:t>
                      </a:r>
                    </a:p>
                  </a:txBody>
                  <a:tcPr marL="9525" marR="9525" marT="9525" marB="0"/>
                </a:tc>
                <a:tc>
                  <a:txBody>
                    <a:bodyPr/>
                    <a:lstStyle/>
                    <a:p>
                      <a:pPr algn="l" fontAlgn="ctr"/>
                      <a:r>
                        <a:rPr lang="en-US" sz="1400" b="0" i="0" u="none" strike="noStrike" dirty="0">
                          <a:solidFill>
                            <a:srgbClr val="000000"/>
                          </a:solidFill>
                          <a:effectLst/>
                          <a:latin typeface="Calibri"/>
                        </a:rPr>
                        <a:t>Explain the complications that can arise from various endocrine abnormalities.</a:t>
                      </a:r>
                    </a:p>
                  </a:txBody>
                  <a:tcPr marL="9525" marR="9525" marT="9525" marB="0"/>
                </a:tc>
                <a:extLst>
                  <a:ext uri="{0D108BD9-81ED-4DB2-BD59-A6C34878D82A}">
                    <a16:rowId xmlns:a16="http://schemas.microsoft.com/office/drawing/2014/main" xmlns="" val="10004"/>
                  </a:ext>
                </a:extLst>
              </a:tr>
              <a:tr h="364756">
                <a:tc>
                  <a:txBody>
                    <a:bodyPr/>
                    <a:lstStyle/>
                    <a:p>
                      <a:pPr algn="l" fontAlgn="ctr"/>
                      <a:r>
                        <a:rPr lang="en-US" sz="1400" b="0" i="0" u="none" strike="noStrike" dirty="0">
                          <a:solidFill>
                            <a:srgbClr val="000000"/>
                          </a:solidFill>
                          <a:effectLst/>
                          <a:latin typeface="Calibri"/>
                        </a:rPr>
                        <a:t>6</a:t>
                      </a:r>
                    </a:p>
                  </a:txBody>
                  <a:tcPr marL="9525" marR="9525" marT="9525" marB="0"/>
                </a:tc>
                <a:tc>
                  <a:txBody>
                    <a:bodyPr/>
                    <a:lstStyle/>
                    <a:p>
                      <a:pPr algn="l" fontAlgn="ctr"/>
                      <a:r>
                        <a:rPr lang="en-US" sz="1400" b="0" i="0" u="none" strike="noStrike" dirty="0">
                          <a:solidFill>
                            <a:srgbClr val="000000"/>
                          </a:solidFill>
                          <a:effectLst/>
                          <a:latin typeface="Calibri"/>
                        </a:rPr>
                        <a:t>Describe the epidemiology, risk factors and associations for developing specific endocrine </a:t>
                      </a:r>
                      <a:r>
                        <a:rPr lang="en-US" sz="1400" b="0" i="0" u="none" strike="noStrike" dirty="0" smtClean="0">
                          <a:solidFill>
                            <a:srgbClr val="000000"/>
                          </a:solidFill>
                          <a:effectLst/>
                          <a:latin typeface="Calibri"/>
                        </a:rPr>
                        <a:t>disorders.</a:t>
                      </a:r>
                      <a:endParaRPr lang="en-US" sz="1400" b="0" i="0" u="none" strike="noStrike" dirty="0">
                        <a:solidFill>
                          <a:srgbClr val="000000"/>
                        </a:solidFill>
                        <a:effectLst/>
                        <a:latin typeface="Calibri"/>
                      </a:endParaRPr>
                    </a:p>
                  </a:txBody>
                  <a:tcPr marL="9525" marR="9525" marT="9525" marB="0"/>
                </a:tc>
                <a:extLst>
                  <a:ext uri="{0D108BD9-81ED-4DB2-BD59-A6C34878D82A}">
                    <a16:rowId xmlns:a16="http://schemas.microsoft.com/office/drawing/2014/main" xmlns="" val="10005"/>
                  </a:ext>
                </a:extLst>
              </a:tr>
              <a:tr h="491943">
                <a:tc>
                  <a:txBody>
                    <a:bodyPr/>
                    <a:lstStyle/>
                    <a:p>
                      <a:pPr algn="l" fontAlgn="ctr"/>
                      <a:r>
                        <a:rPr lang="en-US" sz="1400" b="0" i="0" u="none" strike="noStrike" dirty="0">
                          <a:solidFill>
                            <a:srgbClr val="000000"/>
                          </a:solidFill>
                          <a:effectLst/>
                          <a:latin typeface="Calibri"/>
                        </a:rPr>
                        <a:t>7</a:t>
                      </a:r>
                    </a:p>
                  </a:txBody>
                  <a:tcPr marL="9525" marR="9525" marT="9525" marB="0"/>
                </a:tc>
                <a:tc>
                  <a:txBody>
                    <a:bodyPr/>
                    <a:lstStyle/>
                    <a:p>
                      <a:pPr algn="l" fontAlgn="ctr"/>
                      <a:r>
                        <a:rPr lang="en-US" sz="1400" b="0" i="0" u="none" strike="noStrike" dirty="0">
                          <a:solidFill>
                            <a:srgbClr val="000000"/>
                          </a:solidFill>
                          <a:effectLst/>
                          <a:latin typeface="Calibri"/>
                        </a:rPr>
                        <a:t>Discuss the role, utility and significance of diagnostic testing (e.g., blood and imaging) in patients with endocrine disorders.</a:t>
                      </a:r>
                    </a:p>
                  </a:txBody>
                  <a:tcPr marL="9525" marR="9525" marT="9525" marB="0"/>
                </a:tc>
                <a:extLst>
                  <a:ext uri="{0D108BD9-81ED-4DB2-BD59-A6C34878D82A}">
                    <a16:rowId xmlns:a16="http://schemas.microsoft.com/office/drawing/2014/main" xmlns="" val="10006"/>
                  </a:ext>
                </a:extLst>
              </a:tr>
              <a:tr h="541683">
                <a:tc>
                  <a:txBody>
                    <a:bodyPr/>
                    <a:lstStyle/>
                    <a:p>
                      <a:pPr algn="l" fontAlgn="ctr"/>
                      <a:r>
                        <a:rPr lang="en-US" sz="1400" b="0" i="0" u="none" strike="noStrike" dirty="0">
                          <a:solidFill>
                            <a:srgbClr val="000000"/>
                          </a:solidFill>
                          <a:effectLst/>
                          <a:latin typeface="Calibri"/>
                        </a:rPr>
                        <a:t>8</a:t>
                      </a:r>
                    </a:p>
                  </a:txBody>
                  <a:tcPr marL="9525" marR="9525" marT="9525" marB="0"/>
                </a:tc>
                <a:tc>
                  <a:txBody>
                    <a:bodyPr/>
                    <a:lstStyle/>
                    <a:p>
                      <a:pPr algn="l" fontAlgn="ctr"/>
                      <a:r>
                        <a:rPr lang="en-US" sz="1400" b="0" i="0" u="none" strike="noStrike" dirty="0">
                          <a:solidFill>
                            <a:srgbClr val="000000"/>
                          </a:solidFill>
                          <a:effectLst/>
                          <a:latin typeface="Calibri"/>
                        </a:rPr>
                        <a:t>Explain the basis for pharmacological and non-pharmacological interventions in the management of common endocrine diseases.</a:t>
                      </a:r>
                    </a:p>
                  </a:txBody>
                  <a:tcPr marL="9525" marR="9525" marT="9525" marB="0"/>
                </a:tc>
                <a:extLst>
                  <a:ext uri="{0D108BD9-81ED-4DB2-BD59-A6C34878D82A}">
                    <a16:rowId xmlns:a16="http://schemas.microsoft.com/office/drawing/2014/main" xmlns="" val="10007"/>
                  </a:ext>
                </a:extLst>
              </a:tr>
              <a:tr h="500801">
                <a:tc>
                  <a:txBody>
                    <a:bodyPr/>
                    <a:lstStyle/>
                    <a:p>
                      <a:pPr algn="l" fontAlgn="ctr"/>
                      <a:r>
                        <a:rPr lang="en-US" sz="1400" b="0" i="0" u="none" strike="noStrike" dirty="0">
                          <a:solidFill>
                            <a:srgbClr val="000000"/>
                          </a:solidFill>
                          <a:effectLst/>
                          <a:latin typeface="Calibri"/>
                        </a:rPr>
                        <a:t>9</a:t>
                      </a:r>
                    </a:p>
                  </a:txBody>
                  <a:tcPr marL="9525" marR="9525" marT="9525" marB="0"/>
                </a:tc>
                <a:tc>
                  <a:txBody>
                    <a:bodyPr/>
                    <a:lstStyle/>
                    <a:p>
                      <a:pPr algn="l" fontAlgn="ctr"/>
                      <a:r>
                        <a:rPr lang="en-US" sz="1400" b="0" i="0" u="none" strike="noStrike">
                          <a:solidFill>
                            <a:srgbClr val="000000"/>
                          </a:solidFill>
                          <a:effectLst/>
                          <a:latin typeface="Calibri"/>
                        </a:rPr>
                        <a:t>Describe the pathophysiology, and major pathologic features as well as the epidemiology of various pathological processes including neoplasms, inflammation, autoimmunity, and vasculopathy/angiopathy.</a:t>
                      </a:r>
                    </a:p>
                  </a:txBody>
                  <a:tcPr marL="9525" marR="9525" marT="9525" marB="0"/>
                </a:tc>
                <a:extLst>
                  <a:ext uri="{0D108BD9-81ED-4DB2-BD59-A6C34878D82A}">
                    <a16:rowId xmlns:a16="http://schemas.microsoft.com/office/drawing/2014/main" xmlns="" val="10008"/>
                  </a:ext>
                </a:extLst>
              </a:tr>
              <a:tr h="364756">
                <a:tc>
                  <a:txBody>
                    <a:bodyPr/>
                    <a:lstStyle/>
                    <a:p>
                      <a:pPr algn="l" fontAlgn="ctr"/>
                      <a:r>
                        <a:rPr lang="en-US" sz="1400" b="0" i="0" u="none" strike="noStrike" dirty="0">
                          <a:solidFill>
                            <a:srgbClr val="000000"/>
                          </a:solidFill>
                          <a:effectLst/>
                          <a:latin typeface="Calibri"/>
                        </a:rPr>
                        <a:t>10</a:t>
                      </a:r>
                    </a:p>
                  </a:txBody>
                  <a:tcPr marL="9525" marR="9525" marT="9525" marB="0"/>
                </a:tc>
                <a:tc>
                  <a:txBody>
                    <a:bodyPr/>
                    <a:lstStyle/>
                    <a:p>
                      <a:pPr algn="l" fontAlgn="ctr"/>
                      <a:r>
                        <a:rPr lang="en-US" sz="1400" b="0" i="0" u="none" strike="noStrike" dirty="0">
                          <a:solidFill>
                            <a:srgbClr val="000000"/>
                          </a:solidFill>
                          <a:effectLst/>
                          <a:latin typeface="Calibri"/>
                        </a:rPr>
                        <a:t>Explain the levels of evidence in determining effective and cost-effective care and the limitations of each.</a:t>
                      </a:r>
                    </a:p>
                  </a:txBody>
                  <a:tcPr marL="9525" marR="9525" marT="9525" marB="0"/>
                </a:tc>
                <a:extLst>
                  <a:ext uri="{0D108BD9-81ED-4DB2-BD59-A6C34878D82A}">
                    <a16:rowId xmlns:a16="http://schemas.microsoft.com/office/drawing/2014/main" xmlns="" val="10009"/>
                  </a:ext>
                </a:extLst>
              </a:tr>
              <a:tr h="364756">
                <a:tc>
                  <a:txBody>
                    <a:bodyPr/>
                    <a:lstStyle/>
                    <a:p>
                      <a:pPr algn="l" fontAlgn="ctr"/>
                      <a:r>
                        <a:rPr lang="en-US" sz="1400" b="0" i="0" u="none" strike="noStrike" dirty="0">
                          <a:solidFill>
                            <a:srgbClr val="000000"/>
                          </a:solidFill>
                          <a:effectLst/>
                          <a:latin typeface="Calibri"/>
                        </a:rPr>
                        <a:t>11</a:t>
                      </a:r>
                    </a:p>
                  </a:txBody>
                  <a:tcPr marL="9525" marR="9525" marT="9525" marB="0"/>
                </a:tc>
                <a:tc>
                  <a:txBody>
                    <a:bodyPr/>
                    <a:lstStyle/>
                    <a:p>
                      <a:pPr algn="l" fontAlgn="ctr"/>
                      <a:r>
                        <a:rPr lang="en-US" sz="1400" b="0" i="0" u="none" strike="noStrike" dirty="0">
                          <a:solidFill>
                            <a:srgbClr val="000000"/>
                          </a:solidFill>
                          <a:effectLst/>
                          <a:latin typeface="Calibri"/>
                        </a:rPr>
                        <a:t>Utilize the results of outcome studies to evaluate the effectiveness of patient care.</a:t>
                      </a:r>
                    </a:p>
                  </a:txBody>
                  <a:tcPr marL="9525" marR="9525" marT="9525" marB="0"/>
                </a:tc>
                <a:extLst>
                  <a:ext uri="{0D108BD9-81ED-4DB2-BD59-A6C34878D82A}">
                    <a16:rowId xmlns:a16="http://schemas.microsoft.com/office/drawing/2014/main" xmlns="" val="10010"/>
                  </a:ext>
                </a:extLst>
              </a:tr>
              <a:tr h="565241">
                <a:tc>
                  <a:txBody>
                    <a:bodyPr/>
                    <a:lstStyle/>
                    <a:p>
                      <a:pPr algn="l" fontAlgn="ctr"/>
                      <a:r>
                        <a:rPr lang="en-US" sz="1400" b="0" i="0" u="none" strike="noStrike" dirty="0">
                          <a:solidFill>
                            <a:srgbClr val="000000"/>
                          </a:solidFill>
                          <a:effectLst/>
                          <a:latin typeface="Calibri"/>
                        </a:rPr>
                        <a:t>12</a:t>
                      </a:r>
                    </a:p>
                  </a:txBody>
                  <a:tcPr marL="9525" marR="9525" marT="9525" marB="0"/>
                </a:tc>
                <a:tc>
                  <a:txBody>
                    <a:bodyPr/>
                    <a:lstStyle/>
                    <a:p>
                      <a:pPr algn="l" fontAlgn="ctr"/>
                      <a:r>
                        <a:rPr lang="en-US" sz="1400" b="0" i="0" u="none" strike="noStrike">
                          <a:solidFill>
                            <a:srgbClr val="000000"/>
                          </a:solidFill>
                          <a:effectLst/>
                          <a:latin typeface="Calibri"/>
                        </a:rPr>
                        <a:t>Describe how operations and processes that occur within a complex healthcare system have an impact on cost and quality of effective and timely care of the patient with endocrine disorders.</a:t>
                      </a:r>
                    </a:p>
                  </a:txBody>
                  <a:tcPr marL="9525" marR="9525" marT="9525" marB="0"/>
                </a:tc>
                <a:extLst>
                  <a:ext uri="{0D108BD9-81ED-4DB2-BD59-A6C34878D82A}">
                    <a16:rowId xmlns:a16="http://schemas.microsoft.com/office/drawing/2014/main" xmlns="" val="10011"/>
                  </a:ext>
                </a:extLst>
              </a:tr>
              <a:tr h="364756">
                <a:tc>
                  <a:txBody>
                    <a:bodyPr/>
                    <a:lstStyle/>
                    <a:p>
                      <a:pPr algn="l" fontAlgn="ctr"/>
                      <a:r>
                        <a:rPr lang="en-US" sz="1400" b="0" i="0" u="none" strike="noStrike" dirty="0">
                          <a:solidFill>
                            <a:srgbClr val="000000"/>
                          </a:solidFill>
                          <a:effectLst/>
                          <a:latin typeface="Calibri"/>
                        </a:rPr>
                        <a:t>13</a:t>
                      </a:r>
                    </a:p>
                  </a:txBody>
                  <a:tcPr marL="9525" marR="9525" marT="9525" marB="0"/>
                </a:tc>
                <a:tc>
                  <a:txBody>
                    <a:bodyPr/>
                    <a:lstStyle/>
                    <a:p>
                      <a:pPr algn="l" fontAlgn="ctr"/>
                      <a:r>
                        <a:rPr lang="en-US" sz="1400" b="0" i="0" u="none" strike="noStrike" dirty="0">
                          <a:solidFill>
                            <a:srgbClr val="000000"/>
                          </a:solidFill>
                          <a:effectLst/>
                          <a:latin typeface="Calibri"/>
                        </a:rPr>
                        <a:t>Practice and demonstrate systematic problem-solving skills with regard to patients with endocrine disease.</a:t>
                      </a:r>
                    </a:p>
                  </a:txBody>
                  <a:tcPr marL="9525" marR="9525" marT="9525" marB="0"/>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1322314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249382" y="1117290"/>
            <a:ext cx="8229600" cy="5151121"/>
          </a:xfrm>
        </p:spPr>
        <p:txBody>
          <a:bodyPr/>
          <a:lstStyle/>
          <a:p>
            <a:pPr marL="0" indent="0">
              <a:buNone/>
            </a:pPr>
            <a:r>
              <a:rPr lang="en-US" sz="2400" dirty="0" smtClean="0"/>
              <a:t>Strengths:</a:t>
            </a:r>
          </a:p>
          <a:p>
            <a:r>
              <a:rPr lang="en-US" sz="2400" dirty="0" smtClean="0"/>
              <a:t>For pathology with Dr. </a:t>
            </a:r>
            <a:r>
              <a:rPr lang="en-US" sz="2400" dirty="0" err="1" smtClean="0"/>
              <a:t>Memoli</a:t>
            </a:r>
            <a:r>
              <a:rPr lang="en-US" sz="2400" dirty="0" smtClean="0"/>
              <a:t>, appreciation of working through problems in pairs first, then proceeding with large group learning for more complex concepts </a:t>
            </a:r>
          </a:p>
          <a:p>
            <a:r>
              <a:rPr lang="en-US" sz="2400" dirty="0" smtClean="0"/>
              <a:t>Great patient presentations and lectures from Drs. Casella and St. </a:t>
            </a:r>
            <a:r>
              <a:rPr lang="en-US" sz="2400" dirty="0" err="1" smtClean="0"/>
              <a:t>Germain</a:t>
            </a:r>
            <a:r>
              <a:rPr lang="en-US" sz="2400" dirty="0" smtClean="0"/>
              <a:t>:</a:t>
            </a:r>
          </a:p>
          <a:p>
            <a:pPr marL="688975" lvl="3" indent="-220663"/>
            <a:r>
              <a:rPr lang="en-US" sz="2400" i="1" dirty="0" smtClean="0"/>
              <a:t>Dr. Casella: ‘one of the best of the year. Great balance between narrative and engaging the class with content and clinical interviewing skills’</a:t>
            </a:r>
          </a:p>
          <a:p>
            <a:pPr marL="688975" lvl="3" indent="-220663"/>
            <a:r>
              <a:rPr lang="en-US" sz="2400" i="1" dirty="0" smtClean="0"/>
              <a:t>Dr. St. </a:t>
            </a:r>
            <a:r>
              <a:rPr lang="en-US" sz="2400" i="1" dirty="0" err="1" smtClean="0"/>
              <a:t>Germain</a:t>
            </a:r>
            <a:r>
              <a:rPr lang="en-US" sz="2400" i="1" dirty="0" smtClean="0"/>
              <a:t>: ‘truly did a wonderful job presenting often difficult concepts in a clear and approachable manner’; ‘Cushing’s Disease </a:t>
            </a:r>
            <a:r>
              <a:rPr lang="is-IS" sz="2400" i="1" dirty="0" smtClean="0"/>
              <a:t>… best </a:t>
            </a:r>
            <a:r>
              <a:rPr lang="en-US" sz="2400" i="1" dirty="0" smtClean="0"/>
              <a:t>patient presentation we have had yet.’</a:t>
            </a:r>
            <a:endParaRPr lang="en-US" sz="2400" dirty="0"/>
          </a:p>
        </p:txBody>
      </p:sp>
      <p:sp>
        <p:nvSpPr>
          <p:cNvPr id="2" name="Title 1"/>
          <p:cNvSpPr>
            <a:spLocks noGrp="1"/>
          </p:cNvSpPr>
          <p:nvPr>
            <p:ph type="title"/>
          </p:nvPr>
        </p:nvSpPr>
        <p:spPr/>
        <p:txBody>
          <a:bodyPr/>
          <a:lstStyle/>
          <a:p>
            <a:pPr algn="ctr"/>
            <a:r>
              <a:rPr lang="en-US" sz="4000" dirty="0" smtClean="0">
                <a:solidFill>
                  <a:schemeClr val="bg1"/>
                </a:solidFill>
              </a:rPr>
              <a:t>Measures of Quality – Student Comments</a:t>
            </a:r>
            <a:endParaRPr lang="en-US" sz="4000" dirty="0">
              <a:solidFill>
                <a:schemeClr val="bg1"/>
              </a:solidFill>
            </a:endParaRPr>
          </a:p>
        </p:txBody>
      </p:sp>
    </p:spTree>
    <p:extLst>
      <p:ext uri="{BB962C8B-B14F-4D97-AF65-F5344CB8AC3E}">
        <p14:creationId xmlns:p14="http://schemas.microsoft.com/office/powerpoint/2010/main" val="8841017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marL="0" indent="0">
              <a:buNone/>
            </a:pPr>
            <a:r>
              <a:rPr lang="en-US" sz="2000" dirty="0" smtClean="0"/>
              <a:t>Suggestions for Improvement:</a:t>
            </a:r>
          </a:p>
          <a:p>
            <a:pPr>
              <a:lnSpc>
                <a:spcPts val="2400"/>
              </a:lnSpc>
              <a:spcBef>
                <a:spcPts val="600"/>
              </a:spcBef>
            </a:pPr>
            <a:r>
              <a:rPr lang="en-US" sz="2000" dirty="0" smtClean="0"/>
              <a:t>Small groups could benefit from answer keys/notes covering take away points</a:t>
            </a:r>
          </a:p>
          <a:p>
            <a:pPr>
              <a:lnSpc>
                <a:spcPts val="2400"/>
              </a:lnSpc>
              <a:spcBef>
                <a:spcPts val="600"/>
              </a:spcBef>
            </a:pPr>
            <a:r>
              <a:rPr lang="en-US" sz="2000" dirty="0" smtClean="0"/>
              <a:t>Lectures should be available on ECHO or advance notice should be given if they will not be</a:t>
            </a:r>
          </a:p>
          <a:p>
            <a:pPr>
              <a:lnSpc>
                <a:spcPts val="2400"/>
              </a:lnSpc>
              <a:spcBef>
                <a:spcPts val="600"/>
              </a:spcBef>
            </a:pPr>
            <a:r>
              <a:rPr lang="en-US" sz="2000" dirty="0" smtClean="0"/>
              <a:t>Lecture on transgender issues could include more medicine, such as hormone replacement</a:t>
            </a:r>
          </a:p>
          <a:p>
            <a:pPr>
              <a:lnSpc>
                <a:spcPts val="2400"/>
              </a:lnSpc>
              <a:spcBef>
                <a:spcPts val="600"/>
              </a:spcBef>
            </a:pPr>
            <a:r>
              <a:rPr lang="en-US" sz="2000" dirty="0" smtClean="0"/>
              <a:t>Hypoglycemia lecture could benefit from more organization and clarity</a:t>
            </a:r>
          </a:p>
          <a:p>
            <a:pPr>
              <a:lnSpc>
                <a:spcPts val="2400"/>
              </a:lnSpc>
              <a:spcBef>
                <a:spcPts val="600"/>
              </a:spcBef>
            </a:pPr>
            <a:r>
              <a:rPr lang="en-US" sz="2000" dirty="0" smtClean="0"/>
              <a:t>Final exam could encompass more topics because it was diabetes heavy and neglected other topics </a:t>
            </a:r>
            <a:endParaRPr lang="en-US" sz="2000" dirty="0" smtClean="0"/>
          </a:p>
          <a:p>
            <a:pPr>
              <a:lnSpc>
                <a:spcPts val="2400"/>
              </a:lnSpc>
              <a:spcBef>
                <a:spcPts val="600"/>
              </a:spcBef>
            </a:pPr>
            <a:r>
              <a:rPr lang="en-US" sz="2000" dirty="0"/>
              <a:t>The MCQs comprising the final examination do not conform with the style used on the boards</a:t>
            </a:r>
            <a:r>
              <a:rPr lang="en-US" sz="2000" dirty="0" smtClean="0"/>
              <a:t>.</a:t>
            </a:r>
            <a:endParaRPr lang="en-US" sz="2000" dirty="0" smtClean="0"/>
          </a:p>
          <a:p>
            <a:pPr>
              <a:lnSpc>
                <a:spcPts val="2400"/>
              </a:lnSpc>
              <a:spcBef>
                <a:spcPts val="600"/>
              </a:spcBef>
            </a:pPr>
            <a:r>
              <a:rPr lang="en-US" sz="2000" dirty="0" smtClean="0"/>
              <a:t>Pathology could benefit from being moved to </a:t>
            </a:r>
            <a:r>
              <a:rPr lang="en-US" sz="2000" dirty="0" err="1" smtClean="0"/>
              <a:t>Chilcott</a:t>
            </a:r>
            <a:r>
              <a:rPr lang="en-US" sz="2000" dirty="0" smtClean="0"/>
              <a:t> for a more interactive session and adopting SBM FEK approach where students see the slide, have a few minutes to think, then pathologist walks them through the slide</a:t>
            </a:r>
          </a:p>
          <a:p>
            <a:pPr marL="0" indent="0">
              <a:buNone/>
            </a:pPr>
            <a:endParaRPr lang="en-US" dirty="0"/>
          </a:p>
        </p:txBody>
      </p:sp>
      <p:sp>
        <p:nvSpPr>
          <p:cNvPr id="2" name="Title 1"/>
          <p:cNvSpPr>
            <a:spLocks noGrp="1"/>
          </p:cNvSpPr>
          <p:nvPr>
            <p:ph type="title"/>
          </p:nvPr>
        </p:nvSpPr>
        <p:spPr/>
        <p:txBody>
          <a:bodyPr/>
          <a:lstStyle/>
          <a:p>
            <a:pPr algn="ctr"/>
            <a:r>
              <a:rPr lang="en-US" sz="4000" dirty="0" smtClean="0">
                <a:solidFill>
                  <a:schemeClr val="bg1"/>
                </a:solidFill>
              </a:rPr>
              <a:t>Measures of Quality – Student Comments</a:t>
            </a:r>
            <a:endParaRPr lang="en-US" sz="4000" dirty="0">
              <a:solidFill>
                <a:schemeClr val="bg1"/>
              </a:solidFill>
            </a:endParaRPr>
          </a:p>
        </p:txBody>
      </p:sp>
    </p:spTree>
    <p:extLst>
      <p:ext uri="{BB962C8B-B14F-4D97-AF65-F5344CB8AC3E}">
        <p14:creationId xmlns:p14="http://schemas.microsoft.com/office/powerpoint/2010/main" val="3656567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dirty="0" smtClean="0"/>
              <a:t>Suggestions for improvements: </a:t>
            </a:r>
          </a:p>
          <a:p>
            <a:r>
              <a:rPr lang="en-US" sz="2400" dirty="0" smtClean="0"/>
              <a:t>Endocrine hypertension lecture </a:t>
            </a:r>
            <a:r>
              <a:rPr lang="en-US" sz="2400" dirty="0"/>
              <a:t>could benefit from more concise slides and sticking to allocated </a:t>
            </a:r>
            <a:r>
              <a:rPr lang="en-US" sz="2400" dirty="0" smtClean="0"/>
              <a:t>time</a:t>
            </a:r>
          </a:p>
          <a:p>
            <a:r>
              <a:rPr lang="en-US" sz="2400" dirty="0" smtClean="0"/>
              <a:t>Improve online platform for pathology to make it more Mac-friendly</a:t>
            </a:r>
          </a:p>
          <a:p>
            <a:r>
              <a:rPr lang="en-US" sz="2400" dirty="0" smtClean="0"/>
              <a:t>Lipids </a:t>
            </a:r>
            <a:r>
              <a:rPr lang="en-US" sz="2400" dirty="0"/>
              <a:t>lecture &amp; slides </a:t>
            </a:r>
            <a:r>
              <a:rPr lang="en-US" sz="2400" dirty="0" smtClean="0"/>
              <a:t>:</a:t>
            </a:r>
            <a:endParaRPr lang="en-US" sz="2400" dirty="0"/>
          </a:p>
          <a:p>
            <a:pPr marL="688975" lvl="3" indent="-220663"/>
            <a:r>
              <a:rPr lang="en-US" sz="2400" i="1" dirty="0"/>
              <a:t>‘lipids lecture could use a couple of review slides at the end for take away especially with regards to mechanisms.’ </a:t>
            </a:r>
          </a:p>
          <a:p>
            <a:pPr marL="688975" lvl="3" indent="-220663"/>
            <a:r>
              <a:rPr lang="en-US" sz="2400" i="1" dirty="0"/>
              <a:t>‘slides difficult to reference as study tool </a:t>
            </a:r>
            <a:r>
              <a:rPr lang="is-IS" sz="2400" i="1" dirty="0"/>
              <a:t>…graphics and charts could have been more concise.’ </a:t>
            </a:r>
          </a:p>
          <a:p>
            <a:pPr marL="688975" marR="0" lvl="0" indent="-220663" defTabSz="914400" eaLnBrk="1" fontAlgn="auto" latinLnBrk="0" hangingPunct="1">
              <a:lnSpc>
                <a:spcPct val="100000"/>
              </a:lnSpc>
              <a:spcBef>
                <a:spcPts val="0"/>
              </a:spcBef>
              <a:spcAft>
                <a:spcPts val="0"/>
              </a:spcAft>
              <a:buClrTx/>
              <a:buSzTx/>
              <a:buFontTx/>
              <a:buNone/>
              <a:defRPr/>
            </a:pPr>
            <a:endParaRPr lang="en-US" dirty="0"/>
          </a:p>
        </p:txBody>
      </p:sp>
      <p:sp>
        <p:nvSpPr>
          <p:cNvPr id="2" name="Title 1"/>
          <p:cNvSpPr>
            <a:spLocks noGrp="1"/>
          </p:cNvSpPr>
          <p:nvPr>
            <p:ph type="title"/>
          </p:nvPr>
        </p:nvSpPr>
        <p:spPr/>
        <p:txBody>
          <a:bodyPr/>
          <a:lstStyle/>
          <a:p>
            <a:pPr algn="ctr"/>
            <a:r>
              <a:rPr lang="en-US" sz="4000" dirty="0" smtClean="0">
                <a:solidFill>
                  <a:schemeClr val="bg1"/>
                </a:solidFill>
              </a:rPr>
              <a:t>Measures of Quality – Student Comments</a:t>
            </a:r>
            <a:endParaRPr lang="en-US" sz="4000" dirty="0">
              <a:solidFill>
                <a:schemeClr val="bg1"/>
              </a:solidFill>
            </a:endParaRPr>
          </a:p>
        </p:txBody>
      </p:sp>
    </p:spTree>
    <p:extLst>
      <p:ext uri="{BB962C8B-B14F-4D97-AF65-F5344CB8AC3E}">
        <p14:creationId xmlns:p14="http://schemas.microsoft.com/office/powerpoint/2010/main" val="16585180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p:cNvSpPr txBox="1">
            <a:spLocks/>
          </p:cNvSpPr>
          <p:nvPr/>
        </p:nvSpPr>
        <p:spPr bwMode="auto">
          <a:xfrm>
            <a:off x="457200" y="1168399"/>
            <a:ext cx="8229600" cy="5096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2" name="Title 1"/>
          <p:cNvSpPr>
            <a:spLocks noGrp="1"/>
          </p:cNvSpPr>
          <p:nvPr>
            <p:ph type="title"/>
          </p:nvPr>
        </p:nvSpPr>
        <p:spPr>
          <a:xfrm>
            <a:off x="0" y="12700"/>
            <a:ext cx="9144000" cy="901700"/>
          </a:xfrm>
        </p:spPr>
        <p:txBody>
          <a:bodyPr/>
          <a:lstStyle/>
          <a:p>
            <a:pPr algn="ctr"/>
            <a:r>
              <a:rPr lang="en-US" i="1" smtClean="0">
                <a:solidFill>
                  <a:srgbClr val="FDF177"/>
                </a:solidFill>
              </a:rPr>
              <a:t>Summary regarding Measures of Quality</a:t>
            </a:r>
            <a:endParaRPr lang="en-US" i="1" dirty="0">
              <a:solidFill>
                <a:srgbClr val="FDF177"/>
              </a:solidFill>
            </a:endParaRPr>
          </a:p>
        </p:txBody>
      </p:sp>
      <p:sp>
        <p:nvSpPr>
          <p:cNvPr id="4" name="Text Placeholder 3"/>
          <p:cNvSpPr>
            <a:spLocks noGrp="1"/>
          </p:cNvSpPr>
          <p:nvPr>
            <p:ph type="body" idx="1"/>
          </p:nvPr>
        </p:nvSpPr>
        <p:spPr>
          <a:xfrm>
            <a:off x="457200" y="1283545"/>
            <a:ext cx="8229600" cy="4603449"/>
          </a:xfrm>
        </p:spPr>
        <p:txBody>
          <a:bodyPr/>
          <a:lstStyle/>
          <a:p>
            <a:pPr>
              <a:lnSpc>
                <a:spcPts val="3200"/>
              </a:lnSpc>
              <a:spcBef>
                <a:spcPts val="1200"/>
              </a:spcBef>
            </a:pPr>
            <a:r>
              <a:rPr lang="en-US" dirty="0" smtClean="0"/>
              <a:t>Students do well on endocrine portion of Step 1</a:t>
            </a:r>
          </a:p>
          <a:p>
            <a:pPr>
              <a:lnSpc>
                <a:spcPts val="3200"/>
              </a:lnSpc>
              <a:spcBef>
                <a:spcPts val="1200"/>
              </a:spcBef>
            </a:pPr>
            <a:r>
              <a:rPr lang="en-US" dirty="0" smtClean="0"/>
              <a:t>Overall, course rated in the “good-very good” range; rating was slightly below mean for all Year 2 courses</a:t>
            </a:r>
          </a:p>
          <a:p>
            <a:pPr>
              <a:lnSpc>
                <a:spcPts val="3200"/>
              </a:lnSpc>
              <a:spcBef>
                <a:spcPts val="1200"/>
              </a:spcBef>
            </a:pPr>
            <a:r>
              <a:rPr lang="en-US" dirty="0" smtClean="0"/>
              <a:t>Many favorable comments from students, particularly about small group conferences, though many students remain concerned about variations in small group and the lack of an “answer key”</a:t>
            </a:r>
          </a:p>
          <a:p>
            <a:pPr lvl="1">
              <a:lnSpc>
                <a:spcPts val="3200"/>
              </a:lnSpc>
              <a:spcBef>
                <a:spcPts val="1200"/>
              </a:spcBef>
            </a:pPr>
            <a:r>
              <a:rPr lang="en-US" dirty="0"/>
              <a:t>Concern might be allayed, at least in part, by providing detailed session objectives</a:t>
            </a:r>
          </a:p>
          <a:p>
            <a:pPr>
              <a:lnSpc>
                <a:spcPts val="3200"/>
              </a:lnSpc>
              <a:spcBef>
                <a:spcPts val="1200"/>
              </a:spcBef>
            </a:pPr>
            <a:endParaRPr lang="en-US" dirty="0" smtClean="0"/>
          </a:p>
          <a:p>
            <a:endParaRPr lang="en-US" dirty="0"/>
          </a:p>
        </p:txBody>
      </p:sp>
    </p:spTree>
    <p:extLst>
      <p:ext uri="{BB962C8B-B14F-4D97-AF65-F5344CB8AC3E}">
        <p14:creationId xmlns:p14="http://schemas.microsoft.com/office/powerpoint/2010/main" val="19745046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smtClean="0">
                <a:solidFill>
                  <a:srgbClr val="CCFFCC"/>
                </a:solidFill>
              </a:rPr>
              <a:t>Action Plan</a:t>
            </a:r>
            <a:endParaRPr lang="en-US" i="1" dirty="0">
              <a:solidFill>
                <a:srgbClr val="CCFFCC"/>
              </a:solidFill>
            </a:endParaRPr>
          </a:p>
        </p:txBody>
      </p:sp>
      <p:sp>
        <p:nvSpPr>
          <p:cNvPr id="4" name="Text Placeholder 3"/>
          <p:cNvSpPr>
            <a:spLocks noGrp="1"/>
          </p:cNvSpPr>
          <p:nvPr>
            <p:ph type="body" idx="1"/>
          </p:nvPr>
        </p:nvSpPr>
        <p:spPr>
          <a:xfrm>
            <a:off x="457200" y="1109373"/>
            <a:ext cx="8229600" cy="5151121"/>
          </a:xfrm>
        </p:spPr>
        <p:txBody>
          <a:bodyPr/>
          <a:lstStyle/>
          <a:p>
            <a:pPr fontAlgn="t"/>
            <a:r>
              <a:rPr lang="en-US" sz="2000" dirty="0" smtClean="0"/>
              <a:t>Item #1</a:t>
            </a:r>
            <a:r>
              <a:rPr lang="en-US" sz="2000" dirty="0"/>
              <a:t>. </a:t>
            </a:r>
            <a:r>
              <a:rPr lang="en-US" sz="2000" dirty="0" smtClean="0"/>
              <a:t>Update course objectives.</a:t>
            </a:r>
          </a:p>
          <a:p>
            <a:pPr marL="339725" indent="0" fontAlgn="t">
              <a:buNone/>
            </a:pPr>
            <a:r>
              <a:rPr lang="en-US" sz="2000" i="1" dirty="0" smtClean="0">
                <a:solidFill>
                  <a:srgbClr val="FF0000"/>
                </a:solidFill>
              </a:rPr>
              <a:t>Plan: The course objectives and method of assessment (small group (SG) or exam (EX)) have been updated – revised objectives are at the end of this PowerPoint</a:t>
            </a:r>
            <a:r>
              <a:rPr lang="en-US" sz="2000" b="1" i="1" dirty="0" smtClean="0">
                <a:solidFill>
                  <a:srgbClr val="FF0000"/>
                </a:solidFill>
              </a:rPr>
              <a:t>.</a:t>
            </a:r>
          </a:p>
          <a:p>
            <a:pPr marL="0" indent="0" fontAlgn="t">
              <a:buNone/>
              <a:tabLst>
                <a:tab pos="339725" algn="l"/>
              </a:tabLst>
            </a:pPr>
            <a:endParaRPr lang="en-US" sz="1200" i="1" dirty="0" smtClean="0">
              <a:solidFill>
                <a:srgbClr val="FF0000"/>
              </a:solidFill>
            </a:endParaRPr>
          </a:p>
          <a:p>
            <a:pPr fontAlgn="t">
              <a:tabLst>
                <a:tab pos="339725" algn="l"/>
              </a:tabLst>
            </a:pPr>
            <a:r>
              <a:rPr lang="en-US" sz="2000" dirty="0" smtClean="0"/>
              <a:t>Item #2: Many of session objectives need to revised</a:t>
            </a:r>
          </a:p>
          <a:p>
            <a:pPr marL="0" indent="0" fontAlgn="t">
              <a:buNone/>
              <a:tabLst>
                <a:tab pos="339725" algn="l"/>
              </a:tabLst>
            </a:pPr>
            <a:r>
              <a:rPr lang="en-US" sz="2000" dirty="0" smtClean="0"/>
              <a:t>	</a:t>
            </a:r>
            <a:r>
              <a:rPr lang="en-US" sz="2000" i="1" dirty="0" smtClean="0">
                <a:solidFill>
                  <a:srgbClr val="FF0000"/>
                </a:solidFill>
              </a:rPr>
              <a:t>Plan: Revise session objectives (done)</a:t>
            </a:r>
          </a:p>
          <a:p>
            <a:pPr marL="0" indent="0" fontAlgn="t">
              <a:buNone/>
              <a:tabLst>
                <a:tab pos="339725" algn="l"/>
              </a:tabLst>
            </a:pPr>
            <a:endParaRPr lang="en-US" sz="1200" i="1" dirty="0" smtClean="0">
              <a:solidFill>
                <a:srgbClr val="FF0000"/>
              </a:solidFill>
            </a:endParaRPr>
          </a:p>
          <a:p>
            <a:pPr fontAlgn="t"/>
            <a:r>
              <a:rPr lang="en-US" sz="2000" dirty="0"/>
              <a:t>Item </a:t>
            </a:r>
            <a:r>
              <a:rPr lang="en-US" sz="2000" dirty="0" smtClean="0"/>
              <a:t>#3. </a:t>
            </a:r>
            <a:r>
              <a:rPr lang="en-US" sz="2000" dirty="0"/>
              <a:t>Health and Values Content.</a:t>
            </a:r>
          </a:p>
          <a:p>
            <a:pPr marL="339725" indent="0" fontAlgn="t">
              <a:buNone/>
            </a:pPr>
            <a:r>
              <a:rPr lang="en-US" sz="2000" i="1" dirty="0">
                <a:solidFill>
                  <a:srgbClr val="FF0000"/>
                </a:solidFill>
              </a:rPr>
              <a:t>Plan: Course directors will meet with Bill Nelson to review H&amp;V objectives and content</a:t>
            </a:r>
            <a:r>
              <a:rPr lang="en-US" sz="2000" b="1" i="1" dirty="0">
                <a:solidFill>
                  <a:srgbClr val="FF0000"/>
                </a:solidFill>
              </a:rPr>
              <a:t>.</a:t>
            </a:r>
          </a:p>
          <a:p>
            <a:pPr marL="339725" indent="0" fontAlgn="t">
              <a:buNone/>
            </a:pPr>
            <a:endParaRPr lang="en-US" sz="1200" b="1" dirty="0">
              <a:solidFill>
                <a:srgbClr val="FF0000"/>
              </a:solidFill>
            </a:endParaRPr>
          </a:p>
          <a:p>
            <a:pPr fontAlgn="t"/>
            <a:r>
              <a:rPr lang="en-US" sz="2000" dirty="0"/>
              <a:t>Item </a:t>
            </a:r>
            <a:r>
              <a:rPr lang="en-US" sz="2000" dirty="0" smtClean="0"/>
              <a:t>#4. </a:t>
            </a:r>
            <a:r>
              <a:rPr lang="en-US" sz="2000" dirty="0"/>
              <a:t>Nutrition content.</a:t>
            </a:r>
          </a:p>
          <a:p>
            <a:pPr marL="339725" indent="0" fontAlgn="t">
              <a:buNone/>
              <a:tabLst>
                <a:tab pos="339725" algn="l"/>
              </a:tabLst>
            </a:pPr>
            <a:r>
              <a:rPr lang="en-US" sz="2000" i="1" dirty="0">
                <a:solidFill>
                  <a:srgbClr val="FF0000"/>
                </a:solidFill>
              </a:rPr>
              <a:t>Plan: Course directors will meet with Rima Al-Nimr to review nutrition objectives and content.</a:t>
            </a:r>
          </a:p>
          <a:p>
            <a:pPr marL="0" indent="0" fontAlgn="t">
              <a:buNone/>
              <a:tabLst>
                <a:tab pos="339725" algn="l"/>
              </a:tabLst>
            </a:pPr>
            <a:endParaRPr lang="en-US" sz="2400" i="1" dirty="0">
              <a:solidFill>
                <a:srgbClr val="FF0000"/>
              </a:solidFill>
            </a:endParaRPr>
          </a:p>
          <a:p>
            <a:endParaRPr lang="en-US" dirty="0"/>
          </a:p>
        </p:txBody>
      </p:sp>
    </p:spTree>
    <p:extLst>
      <p:ext uri="{BB962C8B-B14F-4D97-AF65-F5344CB8AC3E}">
        <p14:creationId xmlns:p14="http://schemas.microsoft.com/office/powerpoint/2010/main" val="21776128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smtClean="0">
                <a:solidFill>
                  <a:srgbClr val="CCFFCC"/>
                </a:solidFill>
              </a:rPr>
              <a:t>Action Plan</a:t>
            </a:r>
            <a:endParaRPr lang="en-US" i="1" dirty="0">
              <a:solidFill>
                <a:srgbClr val="CCFFCC"/>
              </a:solidFill>
            </a:endParaRPr>
          </a:p>
        </p:txBody>
      </p:sp>
      <p:sp>
        <p:nvSpPr>
          <p:cNvPr id="4" name="Text Placeholder 3"/>
          <p:cNvSpPr>
            <a:spLocks noGrp="1"/>
          </p:cNvSpPr>
          <p:nvPr>
            <p:ph type="body" idx="1"/>
          </p:nvPr>
        </p:nvSpPr>
        <p:spPr/>
        <p:txBody>
          <a:bodyPr/>
          <a:lstStyle/>
          <a:p>
            <a:pPr fontAlgn="t"/>
            <a:r>
              <a:rPr lang="en-US" sz="2400" dirty="0" smtClean="0"/>
              <a:t>Item #5. </a:t>
            </a:r>
            <a:r>
              <a:rPr lang="en-US" sz="2400" dirty="0"/>
              <a:t>The scope of the final exam does not ensure proportional representation of the </a:t>
            </a:r>
            <a:r>
              <a:rPr lang="en-US" sz="2400" dirty="0" smtClean="0"/>
              <a:t>material </a:t>
            </a:r>
            <a:r>
              <a:rPr lang="en-US" sz="2400" dirty="0"/>
              <a:t>in the course.</a:t>
            </a:r>
          </a:p>
          <a:p>
            <a:pPr marL="339725" indent="0" fontAlgn="t">
              <a:buNone/>
            </a:pPr>
            <a:r>
              <a:rPr lang="en-US" sz="2400" i="1" dirty="0" smtClean="0">
                <a:solidFill>
                  <a:srgbClr val="FF0000"/>
                </a:solidFill>
              </a:rPr>
              <a:t>Plan</a:t>
            </a:r>
            <a:r>
              <a:rPr lang="en-US" sz="2400" i="1" dirty="0">
                <a:solidFill>
                  <a:srgbClr val="FF0000"/>
                </a:solidFill>
              </a:rPr>
              <a:t>: Revise the examination to achieve </a:t>
            </a:r>
            <a:r>
              <a:rPr lang="en-US" sz="2400" i="1" dirty="0" smtClean="0">
                <a:solidFill>
                  <a:srgbClr val="FF0000"/>
                </a:solidFill>
              </a:rPr>
              <a:t>better overall </a:t>
            </a:r>
            <a:r>
              <a:rPr lang="en-US" sz="2400" i="1" dirty="0">
                <a:solidFill>
                  <a:srgbClr val="FF0000"/>
                </a:solidFill>
              </a:rPr>
              <a:t>congruence with the course</a:t>
            </a:r>
            <a:r>
              <a:rPr lang="en-US" sz="2400" b="1" i="1" dirty="0" smtClean="0">
                <a:solidFill>
                  <a:srgbClr val="FF0000"/>
                </a:solidFill>
              </a:rPr>
              <a:t>.</a:t>
            </a:r>
          </a:p>
          <a:p>
            <a:pPr marL="339725" indent="0" fontAlgn="t">
              <a:buNone/>
            </a:pPr>
            <a:endParaRPr lang="en-US" sz="1200" b="1" dirty="0">
              <a:solidFill>
                <a:srgbClr val="FF0000"/>
              </a:solidFill>
            </a:endParaRPr>
          </a:p>
          <a:p>
            <a:pPr fontAlgn="t"/>
            <a:r>
              <a:rPr lang="en-US" sz="2400" dirty="0" smtClean="0"/>
              <a:t>Item #6. </a:t>
            </a:r>
            <a:r>
              <a:rPr lang="en-US" sz="2400" dirty="0"/>
              <a:t>The MCQs comprising the final examination do not conform with the style used on the </a:t>
            </a:r>
            <a:r>
              <a:rPr lang="en-US" sz="2400" dirty="0" smtClean="0"/>
              <a:t>boards</a:t>
            </a:r>
            <a:r>
              <a:rPr lang="en-US" sz="2400" dirty="0"/>
              <a:t>.</a:t>
            </a:r>
          </a:p>
          <a:p>
            <a:pPr marL="0" indent="0" fontAlgn="t">
              <a:buNone/>
              <a:tabLst>
                <a:tab pos="339725" algn="l"/>
              </a:tabLst>
            </a:pPr>
            <a:r>
              <a:rPr lang="en-US" sz="2400" b="1" dirty="0" smtClean="0"/>
              <a:t>	</a:t>
            </a:r>
            <a:r>
              <a:rPr lang="en-US" sz="2400" i="1" dirty="0" smtClean="0">
                <a:solidFill>
                  <a:srgbClr val="FF0000"/>
                </a:solidFill>
              </a:rPr>
              <a:t>Plan</a:t>
            </a:r>
            <a:r>
              <a:rPr lang="en-US" sz="2400" i="1" dirty="0">
                <a:solidFill>
                  <a:srgbClr val="FF0000"/>
                </a:solidFill>
              </a:rPr>
              <a:t>: Edit the </a:t>
            </a:r>
            <a:r>
              <a:rPr lang="en-US" sz="2400" i="1" dirty="0" smtClean="0">
                <a:solidFill>
                  <a:srgbClr val="FF0000"/>
                </a:solidFill>
              </a:rPr>
              <a:t>MCQs</a:t>
            </a:r>
          </a:p>
          <a:p>
            <a:pPr marL="0" indent="0" fontAlgn="t">
              <a:buNone/>
              <a:tabLst>
                <a:tab pos="339725" algn="l"/>
              </a:tabLst>
            </a:pPr>
            <a:endParaRPr lang="en-US" sz="1200" i="1" dirty="0" smtClean="0">
              <a:solidFill>
                <a:srgbClr val="FF0000"/>
              </a:solidFill>
            </a:endParaRPr>
          </a:p>
          <a:p>
            <a:pPr fontAlgn="t">
              <a:tabLst>
                <a:tab pos="339725" algn="l"/>
              </a:tabLst>
            </a:pPr>
            <a:r>
              <a:rPr lang="en-US" sz="2400" dirty="0"/>
              <a:t>Item </a:t>
            </a:r>
            <a:r>
              <a:rPr lang="en-US" sz="2400" dirty="0" smtClean="0"/>
              <a:t>#7: </a:t>
            </a:r>
            <a:r>
              <a:rPr lang="en-US" sz="2400" dirty="0"/>
              <a:t>Student comments about individual sessions</a:t>
            </a:r>
          </a:p>
          <a:p>
            <a:pPr marL="0" indent="0" fontAlgn="t">
              <a:buNone/>
              <a:tabLst>
                <a:tab pos="339725" algn="l"/>
              </a:tabLst>
            </a:pPr>
            <a:r>
              <a:rPr lang="en-US" sz="2400" dirty="0"/>
              <a:t>	</a:t>
            </a:r>
            <a:r>
              <a:rPr lang="en-US" sz="2400" i="1" dirty="0">
                <a:solidFill>
                  <a:srgbClr val="FF0000"/>
                </a:solidFill>
              </a:rPr>
              <a:t>Course directors will review the sessions in question and 	consider any changes that need to be made.</a:t>
            </a:r>
          </a:p>
          <a:p>
            <a:endParaRPr lang="en-US" dirty="0"/>
          </a:p>
        </p:txBody>
      </p:sp>
    </p:spTree>
    <p:extLst>
      <p:ext uri="{BB962C8B-B14F-4D97-AF65-F5344CB8AC3E}">
        <p14:creationId xmlns:p14="http://schemas.microsoft.com/office/powerpoint/2010/main" val="24799127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Course Objectives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20161820"/>
              </p:ext>
            </p:extLst>
          </p:nvPr>
        </p:nvGraphicFramePr>
        <p:xfrm>
          <a:off x="142009" y="1043710"/>
          <a:ext cx="8877300" cy="5368050"/>
        </p:xfrm>
        <a:graphic>
          <a:graphicData uri="http://schemas.openxmlformats.org/drawingml/2006/table">
            <a:tbl>
              <a:tblPr firstRow="1" bandRow="1">
                <a:tableStyleId>{2D5ABB26-0587-4C30-8999-92F81FD0307C}</a:tableStyleId>
              </a:tblPr>
              <a:tblGrid>
                <a:gridCol w="377536">
                  <a:extLst>
                    <a:ext uri="{9D8B030D-6E8A-4147-A177-3AD203B41FA5}">
                      <a16:colId xmlns:a16="http://schemas.microsoft.com/office/drawing/2014/main" xmlns="" val="20000"/>
                    </a:ext>
                  </a:extLst>
                </a:gridCol>
                <a:gridCol w="8499764">
                  <a:extLst>
                    <a:ext uri="{9D8B030D-6E8A-4147-A177-3AD203B41FA5}">
                      <a16:colId xmlns:a16="http://schemas.microsoft.com/office/drawing/2014/main" xmlns="" val="20001"/>
                    </a:ext>
                  </a:extLst>
                </a:gridCol>
              </a:tblGrid>
              <a:tr h="486039">
                <a:tc>
                  <a:txBody>
                    <a:bodyPr/>
                    <a:lstStyle/>
                    <a:p>
                      <a:pPr algn="l" fontAlgn="ctr"/>
                      <a:r>
                        <a:rPr lang="en-US" sz="1400" b="0" i="0" u="none" strike="noStrike" dirty="0">
                          <a:solidFill>
                            <a:srgbClr val="000000"/>
                          </a:solidFill>
                          <a:effectLst/>
                          <a:latin typeface="Calibri"/>
                        </a:rPr>
                        <a:t>1</a:t>
                      </a:r>
                    </a:p>
                  </a:txBody>
                  <a:tcPr marL="9525" marR="9525" marT="9525" marB="0"/>
                </a:tc>
                <a:tc>
                  <a:txBody>
                    <a:bodyPr/>
                    <a:lstStyle/>
                    <a:p>
                      <a:pPr algn="l" fontAlgn="ctr"/>
                      <a:r>
                        <a:rPr lang="en-US" sz="1400" b="0" i="0" u="none" strike="noStrike" dirty="0">
                          <a:solidFill>
                            <a:srgbClr val="000000"/>
                          </a:solidFill>
                          <a:effectLst/>
                          <a:latin typeface="Calibri"/>
                        </a:rPr>
                        <a:t>Review and describe the structure and function of endocrine organs and the general principles of feedback </a:t>
                      </a:r>
                      <a:r>
                        <a:rPr lang="en-US" sz="1400" b="0" i="0" u="none" strike="noStrike" dirty="0" smtClean="0">
                          <a:solidFill>
                            <a:srgbClr val="FF0000"/>
                          </a:solidFill>
                          <a:effectLst/>
                          <a:latin typeface="Calibri"/>
                        </a:rPr>
                        <a:t>control</a:t>
                      </a:r>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and homeostasis</a:t>
                      </a:r>
                      <a:r>
                        <a:rPr lang="en-US" sz="1400" b="0" i="0" u="none" strike="noStrike" dirty="0" smtClean="0">
                          <a:solidFill>
                            <a:srgbClr val="000000"/>
                          </a:solidFill>
                          <a:effectLst/>
                          <a:latin typeface="Calibri"/>
                        </a:rPr>
                        <a:t>. (SG,</a:t>
                      </a:r>
                      <a:r>
                        <a:rPr lang="en-US" sz="1400" b="0" i="0" u="none" strike="noStrike" baseline="0" dirty="0" smtClean="0">
                          <a:solidFill>
                            <a:srgbClr val="000000"/>
                          </a:solidFill>
                          <a:effectLst/>
                          <a:latin typeface="Calibri"/>
                        </a:rPr>
                        <a:t> EX)</a:t>
                      </a:r>
                      <a:endParaRPr lang="en-US" sz="1400" b="0" i="0" u="none" strike="noStrike" dirty="0">
                        <a:solidFill>
                          <a:srgbClr val="000000"/>
                        </a:solidFill>
                        <a:effectLst/>
                        <a:latin typeface="Calibri"/>
                      </a:endParaRPr>
                    </a:p>
                  </a:txBody>
                  <a:tcPr marL="9525" marR="9525" marT="9525" marB="0"/>
                </a:tc>
                <a:extLst>
                  <a:ext uri="{0D108BD9-81ED-4DB2-BD59-A6C34878D82A}">
                    <a16:rowId xmlns:a16="http://schemas.microsoft.com/office/drawing/2014/main" xmlns="" val="10000"/>
                  </a:ext>
                </a:extLst>
              </a:tr>
              <a:tr h="500801">
                <a:tc>
                  <a:txBody>
                    <a:bodyPr/>
                    <a:lstStyle/>
                    <a:p>
                      <a:pPr algn="l" fontAlgn="ctr"/>
                      <a:r>
                        <a:rPr lang="en-US" sz="1400" b="0" i="0" u="none" strike="noStrike" dirty="0">
                          <a:solidFill>
                            <a:srgbClr val="000000"/>
                          </a:solidFill>
                          <a:effectLst/>
                          <a:latin typeface="Calibri"/>
                        </a:rPr>
                        <a:t>2</a:t>
                      </a:r>
                    </a:p>
                  </a:txBody>
                  <a:tcPr marL="9525" marR="9525" marT="9525" marB="0"/>
                </a:tc>
                <a:tc>
                  <a:txBody>
                    <a:bodyPr/>
                    <a:lstStyle/>
                    <a:p>
                      <a:pPr algn="l" fontAlgn="ctr"/>
                      <a:r>
                        <a:rPr lang="en-US" sz="1400" b="0" i="0" u="none" strike="noStrike" dirty="0">
                          <a:solidFill>
                            <a:srgbClr val="000000"/>
                          </a:solidFill>
                          <a:effectLst/>
                          <a:latin typeface="Calibri"/>
                        </a:rPr>
                        <a:t>Define terms common to the discussion of patients with disorders of the endocrine system (especially diabetes mellitus, and </a:t>
                      </a:r>
                      <a:r>
                        <a:rPr lang="en-US" sz="1400" b="0" i="0" u="none" strike="noStrike" dirty="0" smtClean="0">
                          <a:solidFill>
                            <a:srgbClr val="FF0000"/>
                          </a:solidFill>
                          <a:effectLst/>
                          <a:latin typeface="Calibri"/>
                        </a:rPr>
                        <a:t>abnormalities</a:t>
                      </a:r>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of pituitary, thyroid, adrenal and parathyroid glands) and review basic principles</a:t>
                      </a:r>
                      <a:r>
                        <a:rPr lang="en-US" sz="1400" b="0" i="0" u="none" strike="noStrike" dirty="0" smtClean="0">
                          <a:solidFill>
                            <a:srgbClr val="000000"/>
                          </a:solidFill>
                          <a:effectLst/>
                          <a:latin typeface="Calibri"/>
                        </a:rPr>
                        <a:t>. (SG)</a:t>
                      </a:r>
                      <a:endParaRPr lang="en-US" sz="1400" b="0" i="0" u="none" strike="noStrike" dirty="0">
                        <a:solidFill>
                          <a:srgbClr val="000000"/>
                        </a:solidFill>
                        <a:effectLst/>
                        <a:latin typeface="Calibri"/>
                      </a:endParaRPr>
                    </a:p>
                  </a:txBody>
                  <a:tcPr marL="9525" marR="9525" marT="9525" marB="0"/>
                </a:tc>
                <a:extLst>
                  <a:ext uri="{0D108BD9-81ED-4DB2-BD59-A6C34878D82A}">
                    <a16:rowId xmlns:a16="http://schemas.microsoft.com/office/drawing/2014/main" xmlns="" val="10001"/>
                  </a:ext>
                </a:extLst>
              </a:tr>
              <a:tr h="490581">
                <a:tc>
                  <a:txBody>
                    <a:bodyPr/>
                    <a:lstStyle/>
                    <a:p>
                      <a:pPr algn="l" fontAlgn="ctr"/>
                      <a:r>
                        <a:rPr lang="en-US" sz="1400" b="0" i="0" u="none" strike="noStrike">
                          <a:solidFill>
                            <a:srgbClr val="000000"/>
                          </a:solidFill>
                          <a:effectLst/>
                          <a:latin typeface="Calibri"/>
                        </a:rPr>
                        <a:t>3</a:t>
                      </a:r>
                    </a:p>
                  </a:txBody>
                  <a:tcPr marL="9525" marR="9525" marT="9525" marB="0"/>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a:rPr>
                        <a:t>Correlate symptoms and signs with specific hormonal </a:t>
                      </a:r>
                      <a:r>
                        <a:rPr lang="en-US" sz="1400" b="0" i="0" u="none" strike="noStrike" dirty="0" smtClean="0">
                          <a:solidFill>
                            <a:srgbClr val="FF0000"/>
                          </a:solidFill>
                          <a:effectLst/>
                          <a:latin typeface="Calibri"/>
                        </a:rPr>
                        <a:t>imbalances</a:t>
                      </a:r>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and receptor dysfunctions (including insulin, growth hormone, </a:t>
                      </a:r>
                      <a:r>
                        <a:rPr lang="en-US" sz="1400" b="0" i="0" u="none" strike="noStrike" dirty="0" smtClean="0">
                          <a:solidFill>
                            <a:srgbClr val="FF0000"/>
                          </a:solidFill>
                          <a:effectLst/>
                          <a:latin typeface="Calibri"/>
                        </a:rPr>
                        <a:t>thyroid</a:t>
                      </a:r>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hormones, parathyroid hormones, and adrenal hormones) </a:t>
                      </a:r>
                      <a:r>
                        <a:rPr lang="en-US" sz="1400" b="0" i="0" u="none" strike="noStrike" dirty="0" smtClean="0">
                          <a:solidFill>
                            <a:srgbClr val="000000"/>
                          </a:solidFill>
                          <a:effectLst/>
                          <a:latin typeface="+mn-lt"/>
                        </a:rPr>
                        <a:t>. (SG,</a:t>
                      </a:r>
                      <a:r>
                        <a:rPr lang="en-US" sz="1400" b="0" i="0" u="none" strike="noStrike" baseline="0" dirty="0" smtClean="0">
                          <a:solidFill>
                            <a:srgbClr val="000000"/>
                          </a:solidFill>
                          <a:effectLst/>
                          <a:latin typeface="+mn-lt"/>
                        </a:rPr>
                        <a:t> EX)</a:t>
                      </a:r>
                      <a:endParaRPr lang="en-US" sz="1400" b="0" i="0" u="none" strike="noStrike" dirty="0" smtClean="0">
                        <a:solidFill>
                          <a:srgbClr val="000000"/>
                        </a:solidFill>
                        <a:effectLst/>
                        <a:latin typeface="+mn-lt"/>
                      </a:endParaRPr>
                    </a:p>
                  </a:txBody>
                  <a:tcPr marL="9525" marR="9525" marT="9525" marB="0"/>
                </a:tc>
                <a:extLst>
                  <a:ext uri="{0D108BD9-81ED-4DB2-BD59-A6C34878D82A}">
                    <a16:rowId xmlns:a16="http://schemas.microsoft.com/office/drawing/2014/main" xmlns="" val="10002"/>
                  </a:ext>
                </a:extLst>
              </a:tr>
              <a:tr h="372932">
                <a:tc>
                  <a:txBody>
                    <a:bodyPr/>
                    <a:lstStyle/>
                    <a:p>
                      <a:pPr algn="l" fontAlgn="ctr"/>
                      <a:r>
                        <a:rPr lang="en-US" sz="1400" b="0" i="0" u="none" strike="noStrike">
                          <a:solidFill>
                            <a:srgbClr val="000000"/>
                          </a:solidFill>
                          <a:effectLst/>
                          <a:latin typeface="Calibri"/>
                        </a:rPr>
                        <a:t>4</a:t>
                      </a:r>
                    </a:p>
                  </a:txBody>
                  <a:tcPr marL="9525" marR="9525" marT="9525" marB="0"/>
                </a:tc>
                <a:tc>
                  <a:txBody>
                    <a:bodyPr/>
                    <a:lstStyle/>
                    <a:p>
                      <a:pPr algn="l" fontAlgn="ctr"/>
                      <a:r>
                        <a:rPr lang="en-US" sz="1400" b="0" i="0" u="none" strike="noStrike" dirty="0">
                          <a:solidFill>
                            <a:srgbClr val="000000"/>
                          </a:solidFill>
                          <a:effectLst/>
                          <a:latin typeface="Calibri"/>
                        </a:rPr>
                        <a:t>Explain the approach to </a:t>
                      </a:r>
                      <a:r>
                        <a:rPr lang="en-US" sz="1400" b="0" i="0" u="none" strike="noStrike" dirty="0" smtClean="0">
                          <a:solidFill>
                            <a:srgbClr val="FF0000"/>
                          </a:solidFill>
                          <a:effectLst/>
                          <a:latin typeface="Calibri"/>
                        </a:rPr>
                        <a:t>evaluating</a:t>
                      </a:r>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the cause of specific hormonal excesses of deficiency </a:t>
                      </a:r>
                      <a:r>
                        <a:rPr lang="en-US" sz="1400" b="0" i="0" u="none" strike="noStrike" dirty="0" smtClean="0">
                          <a:solidFill>
                            <a:srgbClr val="000000"/>
                          </a:solidFill>
                          <a:effectLst/>
                          <a:latin typeface="Calibri"/>
                        </a:rPr>
                        <a:t>states </a:t>
                      </a:r>
                      <a:r>
                        <a:rPr lang="en-US" sz="1400" b="0" i="0" u="none" strike="noStrike" dirty="0" smtClean="0">
                          <a:solidFill>
                            <a:srgbClr val="FF0000"/>
                          </a:solidFill>
                          <a:effectLst/>
                          <a:latin typeface="Calibri"/>
                        </a:rPr>
                        <a:t>in patients of all ages</a:t>
                      </a:r>
                      <a:r>
                        <a:rPr lang="en-US" sz="1400" b="0" i="0" u="none" strike="noStrike" dirty="0" smtClean="0">
                          <a:solidFill>
                            <a:srgbClr val="000000"/>
                          </a:solidFill>
                          <a:effectLst/>
                          <a:latin typeface="Calibri"/>
                        </a:rPr>
                        <a:t>. </a:t>
                      </a:r>
                      <a:r>
                        <a:rPr lang="en-US" sz="1400" b="0" i="0" u="none" strike="noStrike" dirty="0" smtClean="0">
                          <a:solidFill>
                            <a:srgbClr val="000000"/>
                          </a:solidFill>
                          <a:effectLst/>
                          <a:latin typeface="Calibri"/>
                        </a:rPr>
                        <a:t>(SG)</a:t>
                      </a:r>
                      <a:endParaRPr lang="en-US" sz="1400" b="0" i="0" u="none" strike="noStrike" dirty="0">
                        <a:solidFill>
                          <a:srgbClr val="000000"/>
                        </a:solidFill>
                        <a:effectLst/>
                        <a:latin typeface="Calibri"/>
                      </a:endParaRPr>
                    </a:p>
                  </a:txBody>
                  <a:tcPr marL="9525" marR="9525" marT="9525" marB="0"/>
                </a:tc>
                <a:extLst>
                  <a:ext uri="{0D108BD9-81ED-4DB2-BD59-A6C34878D82A}">
                    <a16:rowId xmlns:a16="http://schemas.microsoft.com/office/drawing/2014/main" xmlns="" val="10003"/>
                  </a:ext>
                </a:extLst>
              </a:tr>
              <a:tr h="493571">
                <a:tc>
                  <a:txBody>
                    <a:bodyPr/>
                    <a:lstStyle/>
                    <a:p>
                      <a:pPr algn="l" fontAlgn="ctr"/>
                      <a:r>
                        <a:rPr lang="en-US" sz="1400" b="0" i="0" u="none" strike="noStrike">
                          <a:solidFill>
                            <a:srgbClr val="000000"/>
                          </a:solidFill>
                          <a:effectLst/>
                          <a:latin typeface="Calibri"/>
                        </a:rPr>
                        <a:t>5</a:t>
                      </a:r>
                    </a:p>
                  </a:txBody>
                  <a:tcPr marL="9525" marR="9525" marT="9525" marB="0"/>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a:rPr>
                        <a:t>Explain the complications that can arise from various endocrine </a:t>
                      </a:r>
                      <a:r>
                        <a:rPr lang="en-US" sz="1400" b="0" i="0" u="none" strike="noStrike" dirty="0" smtClean="0">
                          <a:solidFill>
                            <a:srgbClr val="000000"/>
                          </a:solidFill>
                          <a:effectLst/>
                          <a:latin typeface="Calibri"/>
                        </a:rPr>
                        <a:t>abnormalities,</a:t>
                      </a:r>
                      <a:r>
                        <a:rPr lang="en-US" sz="1400" b="0" i="0" u="none" strike="noStrike" baseline="0" dirty="0" smtClean="0">
                          <a:solidFill>
                            <a:srgbClr val="000000"/>
                          </a:solidFill>
                          <a:effectLst/>
                          <a:latin typeface="Calibri"/>
                        </a:rPr>
                        <a:t> including diabetes, pituitary, thyroid, and adrenal disorders, and describe their </a:t>
                      </a:r>
                      <a:r>
                        <a:rPr lang="en-US" sz="1400" b="0" i="0" u="none" strike="noStrike" baseline="0" dirty="0" smtClean="0">
                          <a:solidFill>
                            <a:srgbClr val="000000"/>
                          </a:solidFill>
                          <a:effectLst/>
                          <a:latin typeface="Calibri"/>
                        </a:rPr>
                        <a:t>treatment </a:t>
                      </a:r>
                      <a:r>
                        <a:rPr lang="en-US" sz="1400" b="0" i="0" u="none" strike="noStrike" baseline="0" dirty="0" smtClean="0">
                          <a:solidFill>
                            <a:srgbClr val="FF0000"/>
                          </a:solidFill>
                          <a:effectLst/>
                          <a:latin typeface="Calibri"/>
                        </a:rPr>
                        <a:t>in patients of all ages</a:t>
                      </a:r>
                      <a:r>
                        <a:rPr lang="en-US" sz="1400" b="0" i="0" u="none" strike="noStrike" baseline="0" dirty="0" smtClean="0">
                          <a:solidFill>
                            <a:srgbClr val="000000"/>
                          </a:solidFill>
                          <a:effectLst/>
                          <a:latin typeface="Calibri"/>
                        </a:rPr>
                        <a:t>. </a:t>
                      </a:r>
                      <a:r>
                        <a:rPr lang="en-US" sz="1400" b="0" i="0" u="none" strike="noStrike" dirty="0" smtClean="0">
                          <a:solidFill>
                            <a:srgbClr val="000000"/>
                          </a:solidFill>
                          <a:effectLst/>
                          <a:latin typeface="+mn-lt"/>
                        </a:rPr>
                        <a:t>(SG,</a:t>
                      </a:r>
                      <a:r>
                        <a:rPr lang="en-US" sz="1400" b="0" i="0" u="none" strike="noStrike" baseline="0" dirty="0" smtClean="0">
                          <a:solidFill>
                            <a:srgbClr val="000000"/>
                          </a:solidFill>
                          <a:effectLst/>
                          <a:latin typeface="+mn-lt"/>
                        </a:rPr>
                        <a:t> EX)</a:t>
                      </a:r>
                      <a:endParaRPr lang="en-US" sz="1400" b="0" i="0" u="none" strike="noStrike" dirty="0" smtClean="0">
                        <a:solidFill>
                          <a:srgbClr val="000000"/>
                        </a:solidFill>
                        <a:effectLst/>
                        <a:latin typeface="+mn-lt"/>
                      </a:endParaRPr>
                    </a:p>
                  </a:txBody>
                  <a:tcPr marL="9525" marR="9525" marT="9525" marB="0"/>
                </a:tc>
                <a:extLst>
                  <a:ext uri="{0D108BD9-81ED-4DB2-BD59-A6C34878D82A}">
                    <a16:rowId xmlns:a16="http://schemas.microsoft.com/office/drawing/2014/main" xmlns="" val="10004"/>
                  </a:ext>
                </a:extLst>
              </a:tr>
              <a:tr h="496389">
                <a:tc>
                  <a:txBody>
                    <a:bodyPr/>
                    <a:lstStyle/>
                    <a:p>
                      <a:pPr algn="l" fontAlgn="ctr"/>
                      <a:r>
                        <a:rPr lang="en-US" sz="1400" b="0" i="0" u="none" strike="noStrike" dirty="0">
                          <a:solidFill>
                            <a:srgbClr val="000000"/>
                          </a:solidFill>
                          <a:effectLst/>
                          <a:latin typeface="Calibri"/>
                        </a:rPr>
                        <a:t>6</a:t>
                      </a:r>
                    </a:p>
                  </a:txBody>
                  <a:tcPr marL="9525" marR="9525" marT="9525" marB="0"/>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a:rPr>
                        <a:t>Describe the epidemiology, risk factors and </a:t>
                      </a:r>
                      <a:r>
                        <a:rPr lang="en-US" sz="1400" b="0" i="0" u="none" strike="noStrike" dirty="0" smtClean="0">
                          <a:solidFill>
                            <a:srgbClr val="000000"/>
                          </a:solidFill>
                          <a:effectLst/>
                          <a:latin typeface="Calibri"/>
                        </a:rPr>
                        <a:t>associations, including</a:t>
                      </a:r>
                      <a:r>
                        <a:rPr lang="en-US" sz="1400" b="0" i="0" u="none" strike="noStrike" baseline="0" dirty="0" smtClean="0">
                          <a:solidFill>
                            <a:srgbClr val="000000"/>
                          </a:solidFill>
                          <a:effectLst/>
                          <a:latin typeface="Calibri"/>
                        </a:rPr>
                        <a:t> sex, genetics, and ethnicity,</a:t>
                      </a:r>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for developing specific endocrine </a:t>
                      </a:r>
                      <a:r>
                        <a:rPr lang="en-US" sz="1400" b="0" i="0" u="none" strike="noStrike" dirty="0" smtClean="0">
                          <a:solidFill>
                            <a:srgbClr val="000000"/>
                          </a:solidFill>
                          <a:effectLst/>
                          <a:latin typeface="Calibri"/>
                        </a:rPr>
                        <a:t>disorders </a:t>
                      </a:r>
                      <a:r>
                        <a:rPr lang="en-US" sz="1400" b="0" i="0" u="none" strike="noStrike" dirty="0" smtClean="0">
                          <a:solidFill>
                            <a:srgbClr val="FF0000"/>
                          </a:solidFill>
                          <a:effectLst/>
                          <a:latin typeface="Calibri"/>
                        </a:rPr>
                        <a:t>in patients of all ages</a:t>
                      </a:r>
                      <a:r>
                        <a:rPr lang="en-US" sz="1400" b="0" i="0" u="none" strike="noStrike" dirty="0" smtClean="0">
                          <a:solidFill>
                            <a:srgbClr val="000000"/>
                          </a:solidFill>
                          <a:effectLst/>
                          <a:latin typeface="+mn-lt"/>
                        </a:rPr>
                        <a:t>. </a:t>
                      </a:r>
                      <a:r>
                        <a:rPr lang="en-US" sz="1400" b="0" i="0" u="none" strike="noStrike" dirty="0" smtClean="0">
                          <a:solidFill>
                            <a:srgbClr val="000000"/>
                          </a:solidFill>
                          <a:effectLst/>
                          <a:latin typeface="+mn-lt"/>
                        </a:rPr>
                        <a:t>(SG,</a:t>
                      </a:r>
                      <a:r>
                        <a:rPr lang="en-US" sz="1400" b="0" i="0" u="none" strike="noStrike" baseline="0" dirty="0" smtClean="0">
                          <a:solidFill>
                            <a:srgbClr val="000000"/>
                          </a:solidFill>
                          <a:effectLst/>
                          <a:latin typeface="+mn-lt"/>
                        </a:rPr>
                        <a:t> EX)</a:t>
                      </a:r>
                      <a:endParaRPr lang="en-US" sz="1400" b="0" i="0" u="none" strike="noStrike" dirty="0" smtClean="0">
                        <a:solidFill>
                          <a:srgbClr val="000000"/>
                        </a:solidFill>
                        <a:effectLst/>
                        <a:latin typeface="+mn-lt"/>
                      </a:endParaRPr>
                    </a:p>
                  </a:txBody>
                  <a:tcPr marL="9525" marR="9525" marT="9525" marB="0"/>
                </a:tc>
                <a:extLst>
                  <a:ext uri="{0D108BD9-81ED-4DB2-BD59-A6C34878D82A}">
                    <a16:rowId xmlns:a16="http://schemas.microsoft.com/office/drawing/2014/main" xmlns="" val="10005"/>
                  </a:ext>
                </a:extLst>
              </a:tr>
              <a:tr h="491943">
                <a:tc>
                  <a:txBody>
                    <a:bodyPr/>
                    <a:lstStyle/>
                    <a:p>
                      <a:pPr algn="l" fontAlgn="ctr"/>
                      <a:r>
                        <a:rPr lang="en-US" sz="1400" b="0" i="0" u="none" strike="noStrike" dirty="0">
                          <a:solidFill>
                            <a:srgbClr val="000000"/>
                          </a:solidFill>
                          <a:effectLst/>
                          <a:latin typeface="Calibri"/>
                        </a:rPr>
                        <a:t>7</a:t>
                      </a:r>
                    </a:p>
                  </a:txBody>
                  <a:tcPr marL="9525" marR="9525" marT="9525" marB="0"/>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a:rPr>
                        <a:t>Discuss the role, utility and significance of diagnostic testing (e.g., blood and imaging) in patients with endocrine disorders</a:t>
                      </a:r>
                      <a:r>
                        <a:rPr lang="en-US" sz="1400" b="0" i="0" u="none" strike="noStrike" dirty="0" smtClean="0">
                          <a:solidFill>
                            <a:srgbClr val="000000"/>
                          </a:solidFill>
                          <a:effectLst/>
                          <a:latin typeface="+mn-lt"/>
                        </a:rPr>
                        <a:t>. (SG,</a:t>
                      </a:r>
                      <a:r>
                        <a:rPr lang="en-US" sz="1400" b="0" i="0" u="none" strike="noStrike" baseline="0" dirty="0" smtClean="0">
                          <a:solidFill>
                            <a:srgbClr val="000000"/>
                          </a:solidFill>
                          <a:effectLst/>
                          <a:latin typeface="+mn-lt"/>
                        </a:rPr>
                        <a:t> EX)</a:t>
                      </a:r>
                      <a:endParaRPr lang="en-US" sz="1400" b="0" i="0" u="none" strike="noStrike" dirty="0" smtClean="0">
                        <a:solidFill>
                          <a:srgbClr val="000000"/>
                        </a:solidFill>
                        <a:effectLst/>
                        <a:latin typeface="+mn-lt"/>
                      </a:endParaRPr>
                    </a:p>
                  </a:txBody>
                  <a:tcPr marL="9525" marR="9525" marT="9525" marB="0"/>
                </a:tc>
                <a:extLst>
                  <a:ext uri="{0D108BD9-81ED-4DB2-BD59-A6C34878D82A}">
                    <a16:rowId xmlns:a16="http://schemas.microsoft.com/office/drawing/2014/main" xmlns="" val="10006"/>
                  </a:ext>
                </a:extLst>
              </a:tr>
              <a:tr h="541683">
                <a:tc>
                  <a:txBody>
                    <a:bodyPr/>
                    <a:lstStyle/>
                    <a:p>
                      <a:pPr algn="l" fontAlgn="ctr"/>
                      <a:r>
                        <a:rPr lang="en-US" sz="1400" b="0" i="0" u="none" strike="noStrike" dirty="0">
                          <a:solidFill>
                            <a:srgbClr val="000000"/>
                          </a:solidFill>
                          <a:effectLst/>
                          <a:latin typeface="Calibri"/>
                        </a:rPr>
                        <a:t>8</a:t>
                      </a:r>
                    </a:p>
                  </a:txBody>
                  <a:tcPr marL="9525" marR="9525" marT="9525" marB="0"/>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a:rPr>
                        <a:t>Explain the basis for pharmacological and non-pharmacological interventions in the management of common endocrine diseases</a:t>
                      </a:r>
                      <a:r>
                        <a:rPr lang="en-US" sz="1400" b="0" i="0" u="none" strike="noStrike" dirty="0" smtClean="0">
                          <a:solidFill>
                            <a:srgbClr val="000000"/>
                          </a:solidFill>
                          <a:effectLst/>
                          <a:latin typeface="+mn-lt"/>
                        </a:rPr>
                        <a:t>. (SG,</a:t>
                      </a:r>
                      <a:r>
                        <a:rPr lang="en-US" sz="1400" b="0" i="0" u="none" strike="noStrike" baseline="0" dirty="0" smtClean="0">
                          <a:solidFill>
                            <a:srgbClr val="000000"/>
                          </a:solidFill>
                          <a:effectLst/>
                          <a:latin typeface="+mn-lt"/>
                        </a:rPr>
                        <a:t> EX)</a:t>
                      </a:r>
                      <a:endParaRPr lang="en-US" sz="1400" b="0" i="0" u="none" strike="noStrike" dirty="0" smtClean="0">
                        <a:solidFill>
                          <a:srgbClr val="000000"/>
                        </a:solidFill>
                        <a:effectLst/>
                        <a:latin typeface="+mn-lt"/>
                      </a:endParaRPr>
                    </a:p>
                  </a:txBody>
                  <a:tcPr marL="9525" marR="9525" marT="9525" marB="0"/>
                </a:tc>
                <a:extLst>
                  <a:ext uri="{0D108BD9-81ED-4DB2-BD59-A6C34878D82A}">
                    <a16:rowId xmlns:a16="http://schemas.microsoft.com/office/drawing/2014/main" xmlns="" val="10007"/>
                  </a:ext>
                </a:extLst>
              </a:tr>
              <a:tr h="500801">
                <a:tc>
                  <a:txBody>
                    <a:bodyPr/>
                    <a:lstStyle/>
                    <a:p>
                      <a:pPr algn="l" fontAlgn="ctr"/>
                      <a:r>
                        <a:rPr lang="en-US" sz="1400" b="0" i="0" u="none" strike="noStrike" dirty="0">
                          <a:solidFill>
                            <a:srgbClr val="000000"/>
                          </a:solidFill>
                          <a:effectLst/>
                          <a:latin typeface="Calibri"/>
                        </a:rPr>
                        <a:t>9</a:t>
                      </a:r>
                    </a:p>
                  </a:txBody>
                  <a:tcPr marL="9525" marR="9525" marT="9525" marB="0"/>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a:rPr>
                        <a:t>Describe the pathophysiology, and major pathologic features as well as the epidemiology of various pathological processes including neoplasms, inflammation, autoimmunity, and </a:t>
                      </a:r>
                      <a:r>
                        <a:rPr lang="en-US" sz="1400" b="0" i="0" u="none" strike="noStrike" dirty="0" err="1">
                          <a:solidFill>
                            <a:srgbClr val="000000"/>
                          </a:solidFill>
                          <a:effectLst/>
                          <a:latin typeface="Calibri"/>
                        </a:rPr>
                        <a:t>vasculopathy</a:t>
                      </a:r>
                      <a:r>
                        <a:rPr lang="en-US" sz="1400" b="0" i="0" u="none" strike="noStrike" dirty="0">
                          <a:solidFill>
                            <a:srgbClr val="000000"/>
                          </a:solidFill>
                          <a:effectLst/>
                          <a:latin typeface="Calibri"/>
                        </a:rPr>
                        <a:t>/</a:t>
                      </a:r>
                      <a:r>
                        <a:rPr lang="en-US" sz="1400" b="0" i="0" u="none" strike="noStrike" dirty="0" err="1">
                          <a:solidFill>
                            <a:srgbClr val="000000"/>
                          </a:solidFill>
                          <a:effectLst/>
                          <a:latin typeface="Calibri"/>
                        </a:rPr>
                        <a:t>angiopathy</a:t>
                      </a:r>
                      <a:r>
                        <a:rPr lang="en-US" sz="1400" b="0" i="0" u="none" strike="noStrike" dirty="0" smtClean="0">
                          <a:solidFill>
                            <a:srgbClr val="000000"/>
                          </a:solidFill>
                          <a:effectLst/>
                          <a:latin typeface="+mn-lt"/>
                        </a:rPr>
                        <a:t>. (SG,</a:t>
                      </a:r>
                      <a:r>
                        <a:rPr lang="en-US" sz="1400" b="0" i="0" u="none" strike="noStrike" baseline="0" dirty="0" smtClean="0">
                          <a:solidFill>
                            <a:srgbClr val="000000"/>
                          </a:solidFill>
                          <a:effectLst/>
                          <a:latin typeface="+mn-lt"/>
                        </a:rPr>
                        <a:t> EX)</a:t>
                      </a:r>
                      <a:endParaRPr lang="en-US" sz="1400" b="0" i="0" u="none" strike="noStrike" dirty="0" smtClean="0">
                        <a:solidFill>
                          <a:srgbClr val="000000"/>
                        </a:solidFill>
                        <a:effectLst/>
                        <a:latin typeface="+mn-lt"/>
                      </a:endParaRPr>
                    </a:p>
                  </a:txBody>
                  <a:tcPr marL="9525" marR="9525" marT="9525" marB="0"/>
                </a:tc>
                <a:extLst>
                  <a:ext uri="{0D108BD9-81ED-4DB2-BD59-A6C34878D82A}">
                    <a16:rowId xmlns:a16="http://schemas.microsoft.com/office/drawing/2014/main" xmlns="" val="10008"/>
                  </a:ext>
                </a:extLst>
              </a:tr>
              <a:tr h="565241">
                <a:tc>
                  <a:txBody>
                    <a:bodyPr/>
                    <a:lstStyle/>
                    <a:p>
                      <a:pPr algn="l" fontAlgn="ctr"/>
                      <a:r>
                        <a:rPr lang="en-US" sz="1400" b="0" i="0" u="none" strike="noStrike" dirty="0" smtClean="0">
                          <a:solidFill>
                            <a:srgbClr val="000000"/>
                          </a:solidFill>
                          <a:effectLst/>
                          <a:latin typeface="Calibri"/>
                        </a:rPr>
                        <a:t>10</a:t>
                      </a:r>
                      <a:endParaRPr lang="en-US" sz="1400" b="0" i="0" u="none" strike="noStrike" dirty="0">
                        <a:solidFill>
                          <a:srgbClr val="000000"/>
                        </a:solidFill>
                        <a:effectLst/>
                        <a:latin typeface="Calibri"/>
                      </a:endParaRPr>
                    </a:p>
                  </a:txBody>
                  <a:tcPr marL="9525" marR="9525" marT="9525" marB="0"/>
                </a:tc>
                <a:tc>
                  <a:txBody>
                    <a:bodyPr/>
                    <a:lstStyle/>
                    <a:p>
                      <a:pPr algn="l" fontAlgn="ctr"/>
                      <a:r>
                        <a:rPr lang="en-US" sz="1400" b="0" i="0" u="none" strike="noStrike" dirty="0">
                          <a:solidFill>
                            <a:srgbClr val="000000"/>
                          </a:solidFill>
                          <a:effectLst/>
                          <a:latin typeface="Calibri"/>
                        </a:rPr>
                        <a:t>Describe how operations and processes that occur within a complex healthcare system have an impact on cost and quality of effective and timely care of the patient with endocrine disorders</a:t>
                      </a:r>
                      <a:r>
                        <a:rPr lang="en-US" sz="1400" b="0" i="0" u="none" strike="noStrike" dirty="0" smtClean="0">
                          <a:solidFill>
                            <a:srgbClr val="000000"/>
                          </a:solidFill>
                          <a:effectLst/>
                          <a:latin typeface="Calibri"/>
                        </a:rPr>
                        <a:t>. (SG)</a:t>
                      </a:r>
                      <a:endParaRPr lang="en-US" sz="1400" b="0" i="0" u="none" strike="noStrike" dirty="0">
                        <a:solidFill>
                          <a:srgbClr val="000000"/>
                        </a:solidFill>
                        <a:effectLst/>
                        <a:latin typeface="Calibri"/>
                      </a:endParaRPr>
                    </a:p>
                  </a:txBody>
                  <a:tcPr marL="9525" marR="9525" marT="9525" marB="0"/>
                </a:tc>
                <a:extLst>
                  <a:ext uri="{0D108BD9-81ED-4DB2-BD59-A6C34878D82A}">
                    <a16:rowId xmlns:a16="http://schemas.microsoft.com/office/drawing/2014/main" xmlns="" val="10011"/>
                  </a:ext>
                </a:extLst>
              </a:tr>
              <a:tr h="364756">
                <a:tc>
                  <a:txBody>
                    <a:bodyPr/>
                    <a:lstStyle/>
                    <a:p>
                      <a:pPr algn="l" fontAlgn="ctr"/>
                      <a:r>
                        <a:rPr lang="en-US" sz="1400" b="0" i="0" u="none" strike="noStrike" dirty="0" smtClean="0">
                          <a:solidFill>
                            <a:srgbClr val="000000"/>
                          </a:solidFill>
                          <a:effectLst/>
                          <a:latin typeface="Calibri"/>
                        </a:rPr>
                        <a:t>11</a:t>
                      </a:r>
                      <a:endParaRPr lang="en-US" sz="1400" b="0" i="0" u="none" strike="noStrike" dirty="0">
                        <a:solidFill>
                          <a:srgbClr val="000000"/>
                        </a:solidFill>
                        <a:effectLst/>
                        <a:latin typeface="Calibri"/>
                      </a:endParaRPr>
                    </a:p>
                  </a:txBody>
                  <a:tcPr marL="9525" marR="9525" marT="9525" marB="0"/>
                </a:tc>
                <a:tc>
                  <a:txBody>
                    <a:bodyPr/>
                    <a:lstStyle/>
                    <a:p>
                      <a:pPr algn="l" fontAlgn="ctr"/>
                      <a:r>
                        <a:rPr lang="en-US" sz="1400" b="0" i="0" u="none" strike="noStrike" dirty="0">
                          <a:solidFill>
                            <a:srgbClr val="000000"/>
                          </a:solidFill>
                          <a:effectLst/>
                          <a:latin typeface="Calibri"/>
                        </a:rPr>
                        <a:t>Practice and demonstrate systematic problem-solving skills with regard to patients with endocrine disease</a:t>
                      </a:r>
                      <a:r>
                        <a:rPr lang="en-US" sz="1400" b="0" i="0" u="none" strike="noStrike" dirty="0" smtClean="0">
                          <a:solidFill>
                            <a:srgbClr val="000000"/>
                          </a:solidFill>
                          <a:effectLst/>
                          <a:latin typeface="Calibri"/>
                        </a:rPr>
                        <a:t>. (SG)</a:t>
                      </a:r>
                      <a:endParaRPr lang="en-US" sz="1400" b="0" i="0" u="none" strike="noStrike" dirty="0">
                        <a:solidFill>
                          <a:srgbClr val="000000"/>
                        </a:solidFill>
                        <a:effectLst/>
                        <a:latin typeface="Calibri"/>
                      </a:endParaRPr>
                    </a:p>
                  </a:txBody>
                  <a:tcPr marL="9525" marR="9525" marT="9525" marB="0"/>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25611851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Course Objectives - Continued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22435963"/>
              </p:ext>
            </p:extLst>
          </p:nvPr>
        </p:nvGraphicFramePr>
        <p:xfrm>
          <a:off x="142009" y="1043709"/>
          <a:ext cx="8877300" cy="1867617"/>
        </p:xfrm>
        <a:graphic>
          <a:graphicData uri="http://schemas.openxmlformats.org/drawingml/2006/table">
            <a:tbl>
              <a:tblPr firstRow="1" bandRow="1">
                <a:tableStyleId>{2D5ABB26-0587-4C30-8999-92F81FD0307C}</a:tableStyleId>
              </a:tblPr>
              <a:tblGrid>
                <a:gridCol w="377536">
                  <a:extLst>
                    <a:ext uri="{9D8B030D-6E8A-4147-A177-3AD203B41FA5}">
                      <a16:colId xmlns:a16="http://schemas.microsoft.com/office/drawing/2014/main" xmlns="" val="20000"/>
                    </a:ext>
                  </a:extLst>
                </a:gridCol>
                <a:gridCol w="8499764">
                  <a:extLst>
                    <a:ext uri="{9D8B030D-6E8A-4147-A177-3AD203B41FA5}">
                      <a16:colId xmlns:a16="http://schemas.microsoft.com/office/drawing/2014/main" xmlns="" val="20001"/>
                    </a:ext>
                  </a:extLst>
                </a:gridCol>
              </a:tblGrid>
              <a:tr h="515125">
                <a:tc>
                  <a:txBody>
                    <a:bodyPr/>
                    <a:lstStyle/>
                    <a:p>
                      <a:pPr algn="l" fontAlgn="ctr"/>
                      <a:r>
                        <a:rPr lang="en-US" sz="1400" b="0" i="0" u="none" strike="noStrike" dirty="0" smtClean="0">
                          <a:solidFill>
                            <a:srgbClr val="000000"/>
                          </a:solidFill>
                          <a:effectLst/>
                          <a:latin typeface="Calibri"/>
                        </a:rPr>
                        <a:t>12</a:t>
                      </a:r>
                      <a:endParaRPr lang="en-US" sz="1400" b="0" i="0" u="none" strike="noStrike" dirty="0">
                        <a:solidFill>
                          <a:srgbClr val="000000"/>
                        </a:solidFill>
                        <a:effectLst/>
                        <a:latin typeface="Calibri"/>
                      </a:endParaRPr>
                    </a:p>
                  </a:txBody>
                  <a:tcPr marL="9525" marR="9525" marT="9525" marB="0"/>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a:rPr>
                        <a:t>Communicate </a:t>
                      </a:r>
                      <a:r>
                        <a:rPr lang="en-US" sz="1400" b="0" i="0" u="none" strike="noStrike" dirty="0" smtClean="0">
                          <a:solidFill>
                            <a:srgbClr val="000000"/>
                          </a:solidFill>
                          <a:effectLst/>
                          <a:latin typeface="Calibri"/>
                        </a:rPr>
                        <a:t>effectively</a:t>
                      </a:r>
                      <a:r>
                        <a:rPr lang="en-US" sz="1400" b="0" i="0" u="none" strike="noStrike" baseline="0" dirty="0" smtClean="0">
                          <a:solidFill>
                            <a:srgbClr val="000000"/>
                          </a:solidFill>
                          <a:effectLst/>
                          <a:latin typeface="Calibri"/>
                        </a:rPr>
                        <a:t> </a:t>
                      </a:r>
                      <a:r>
                        <a:rPr lang="en-US" sz="1400" b="0" i="0" u="none" strike="noStrike" dirty="0" smtClean="0">
                          <a:solidFill>
                            <a:srgbClr val="000000"/>
                          </a:solidFill>
                          <a:effectLst/>
                          <a:latin typeface="Calibri"/>
                        </a:rPr>
                        <a:t>with </a:t>
                      </a:r>
                      <a:r>
                        <a:rPr lang="en-US" sz="1400" b="0" i="0" u="none" strike="noStrike" dirty="0">
                          <a:solidFill>
                            <a:srgbClr val="000000"/>
                          </a:solidFill>
                          <a:effectLst/>
                          <a:latin typeface="Calibri"/>
                        </a:rPr>
                        <a:t>fellow students and faculty about patients with endocrine </a:t>
                      </a:r>
                      <a:r>
                        <a:rPr lang="en-US" sz="1400" b="0" i="0" u="none" strike="noStrike" dirty="0" smtClean="0">
                          <a:solidFill>
                            <a:srgbClr val="000000"/>
                          </a:solidFill>
                          <a:effectLst/>
                          <a:latin typeface="Calibri"/>
                        </a:rPr>
                        <a:t>disease, and meet professional</a:t>
                      </a:r>
                      <a:r>
                        <a:rPr lang="en-US" sz="1400" b="0" i="0" u="none" strike="noStrike" baseline="0" dirty="0" smtClean="0">
                          <a:solidFill>
                            <a:srgbClr val="000000"/>
                          </a:solidFill>
                          <a:effectLst/>
                          <a:latin typeface="Calibri"/>
                        </a:rPr>
                        <a:t> responsibilities, including punctuality and meaningful engagement in course sessions. </a:t>
                      </a:r>
                      <a:r>
                        <a:rPr lang="en-US" sz="1400" b="0" i="0" u="none" strike="noStrike" dirty="0" smtClean="0">
                          <a:solidFill>
                            <a:srgbClr val="000000"/>
                          </a:solidFill>
                          <a:effectLst/>
                          <a:latin typeface="+mn-lt"/>
                        </a:rPr>
                        <a:t> </a:t>
                      </a:r>
                    </a:p>
                  </a:txBody>
                  <a:tcPr marL="9525" marR="9525" marT="9525" marB="0"/>
                </a:tc>
                <a:extLst>
                  <a:ext uri="{0D108BD9-81ED-4DB2-BD59-A6C34878D82A}">
                    <a16:rowId xmlns:a16="http://schemas.microsoft.com/office/drawing/2014/main" xmlns="" val="10000"/>
                  </a:ext>
                </a:extLst>
              </a:tr>
              <a:tr h="370840">
                <a:tc>
                  <a:txBody>
                    <a:bodyPr/>
                    <a:lstStyle/>
                    <a:p>
                      <a:pPr algn="l" fontAlgn="ctr"/>
                      <a:r>
                        <a:rPr lang="en-US" sz="1400" b="0" i="0" u="none" strike="noStrike" dirty="0" smtClean="0">
                          <a:solidFill>
                            <a:srgbClr val="000000"/>
                          </a:solidFill>
                          <a:effectLst/>
                          <a:latin typeface="Calibri"/>
                        </a:rPr>
                        <a:t>13</a:t>
                      </a:r>
                      <a:endParaRPr lang="en-US" sz="1400" b="0" i="0" u="none" strike="noStrike" dirty="0">
                        <a:solidFill>
                          <a:srgbClr val="000000"/>
                        </a:solidFill>
                        <a:effectLst/>
                        <a:latin typeface="Calibri"/>
                      </a:endParaRPr>
                    </a:p>
                  </a:txBody>
                  <a:tcPr marL="9525" marR="9525" marT="9525" marB="0"/>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a:rPr>
                        <a:t>Take responsibility for </a:t>
                      </a:r>
                      <a:r>
                        <a:rPr lang="en-US" sz="1400" b="0" i="0" u="none" strike="noStrike" dirty="0" smtClean="0">
                          <a:solidFill>
                            <a:srgbClr val="000000"/>
                          </a:solidFill>
                          <a:effectLst/>
                          <a:latin typeface="Calibri"/>
                        </a:rPr>
                        <a:t>his- or her-own medical </a:t>
                      </a:r>
                      <a:r>
                        <a:rPr lang="en-US" sz="1400" b="0" i="0" u="none" strike="noStrike" dirty="0">
                          <a:solidFill>
                            <a:srgbClr val="000000"/>
                          </a:solidFill>
                          <a:effectLst/>
                          <a:latin typeface="Calibri"/>
                        </a:rPr>
                        <a:t>education</a:t>
                      </a:r>
                      <a:r>
                        <a:rPr lang="en-US" sz="1400" b="0" i="0" u="none" strike="noStrike" dirty="0" smtClean="0">
                          <a:solidFill>
                            <a:srgbClr val="000000"/>
                          </a:solidFill>
                          <a:effectLst/>
                          <a:latin typeface="Calibri"/>
                        </a:rPr>
                        <a:t>. </a:t>
                      </a:r>
                      <a:r>
                        <a:rPr lang="en-US" sz="1400" b="0" i="0" u="none" strike="noStrike" dirty="0" smtClean="0">
                          <a:solidFill>
                            <a:srgbClr val="000000"/>
                          </a:solidFill>
                          <a:effectLst/>
                          <a:latin typeface="+mn-lt"/>
                        </a:rPr>
                        <a:t>(SG)</a:t>
                      </a:r>
                    </a:p>
                  </a:txBody>
                  <a:tcPr marL="9525" marR="9525" marT="9525" marB="0"/>
                </a:tc>
                <a:extLst>
                  <a:ext uri="{0D108BD9-81ED-4DB2-BD59-A6C34878D82A}">
                    <a16:rowId xmlns:a16="http://schemas.microsoft.com/office/drawing/2014/main" xmlns="" val="10002"/>
                  </a:ext>
                </a:extLst>
              </a:tr>
              <a:tr h="545407">
                <a:tc>
                  <a:txBody>
                    <a:bodyPr/>
                    <a:lstStyle/>
                    <a:p>
                      <a:pPr algn="l" fontAlgn="ctr"/>
                      <a:r>
                        <a:rPr lang="en-US" sz="1400" b="0" i="0" u="none" strike="noStrike" dirty="0" smtClean="0">
                          <a:solidFill>
                            <a:srgbClr val="000000"/>
                          </a:solidFill>
                          <a:effectLst/>
                          <a:latin typeface="Calibri"/>
                        </a:rPr>
                        <a:t>14</a:t>
                      </a:r>
                      <a:endParaRPr lang="en-US" sz="1400" b="0" i="0" u="none" strike="noStrike" dirty="0">
                        <a:solidFill>
                          <a:srgbClr val="000000"/>
                        </a:solidFill>
                        <a:effectLst/>
                        <a:latin typeface="Calibri"/>
                      </a:endParaRPr>
                    </a:p>
                  </a:txBody>
                  <a:tcPr marL="9525" marR="9525" marT="9525" marB="0"/>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a:rPr>
                        <a:t>Search efficiently for and obtain recent, high quality, relevant medical information and scientific literature </a:t>
                      </a:r>
                      <a:r>
                        <a:rPr lang="en-US" sz="1400" b="0" i="0" u="none" strike="noStrike" dirty="0" smtClean="0">
                          <a:solidFill>
                            <a:srgbClr val="000000"/>
                          </a:solidFill>
                          <a:effectLst/>
                          <a:latin typeface="Calibri"/>
                        </a:rPr>
                        <a:t>and evaluate it critically</a:t>
                      </a:r>
                      <a:r>
                        <a:rPr lang="en-US" sz="1400" b="0" i="0" u="none" strike="noStrike" baseline="0" dirty="0" smtClean="0">
                          <a:solidFill>
                            <a:srgbClr val="000000"/>
                          </a:solidFill>
                          <a:effectLst/>
                          <a:latin typeface="Calibri"/>
                        </a:rPr>
                        <a:t> </a:t>
                      </a:r>
                      <a:r>
                        <a:rPr lang="en-US" sz="1400" b="0" i="0" u="none" strike="noStrike" dirty="0" smtClean="0">
                          <a:solidFill>
                            <a:srgbClr val="000000"/>
                          </a:solidFill>
                          <a:effectLst/>
                          <a:latin typeface="Calibri"/>
                        </a:rPr>
                        <a:t>to </a:t>
                      </a:r>
                      <a:r>
                        <a:rPr lang="en-US" sz="1400" b="0" i="0" u="none" strike="noStrike" dirty="0">
                          <a:solidFill>
                            <a:srgbClr val="000000"/>
                          </a:solidFill>
                          <a:effectLst/>
                          <a:latin typeface="Calibri"/>
                        </a:rPr>
                        <a:t>solve problems</a:t>
                      </a:r>
                      <a:r>
                        <a:rPr lang="en-US" sz="1400" b="0" i="0" u="none" strike="noStrike" dirty="0" smtClean="0">
                          <a:solidFill>
                            <a:srgbClr val="000000"/>
                          </a:solidFill>
                          <a:effectLst/>
                          <a:latin typeface="Calibri"/>
                        </a:rPr>
                        <a:t>. </a:t>
                      </a:r>
                      <a:r>
                        <a:rPr lang="en-US" sz="1400" b="0" i="0" u="none" strike="noStrike" dirty="0" smtClean="0">
                          <a:solidFill>
                            <a:srgbClr val="000000"/>
                          </a:solidFill>
                          <a:effectLst/>
                          <a:latin typeface="+mn-lt"/>
                        </a:rPr>
                        <a:t>(SG)</a:t>
                      </a:r>
                    </a:p>
                  </a:txBody>
                  <a:tcPr marL="9525" marR="9525" marT="9525" marB="0"/>
                </a:tc>
                <a:extLst>
                  <a:ext uri="{0D108BD9-81ED-4DB2-BD59-A6C34878D82A}">
                    <a16:rowId xmlns:a16="http://schemas.microsoft.com/office/drawing/2014/main" xmlns="" val="10003"/>
                  </a:ext>
                </a:extLst>
              </a:tr>
              <a:tr h="370840">
                <a:tc>
                  <a:txBody>
                    <a:bodyPr/>
                    <a:lstStyle/>
                    <a:p>
                      <a:pPr algn="l" fontAlgn="ctr"/>
                      <a:r>
                        <a:rPr lang="en-US" sz="1400" b="0" i="0" u="none" strike="noStrike" dirty="0" smtClean="0">
                          <a:solidFill>
                            <a:srgbClr val="000000"/>
                          </a:solidFill>
                          <a:effectLst/>
                          <a:latin typeface="Calibri"/>
                        </a:rPr>
                        <a:t>15</a:t>
                      </a:r>
                      <a:endParaRPr lang="en-US" sz="1400" b="0" i="0" u="none" strike="noStrike" dirty="0">
                        <a:solidFill>
                          <a:srgbClr val="000000"/>
                        </a:solidFill>
                        <a:effectLst/>
                        <a:latin typeface="Calibri"/>
                      </a:endParaRPr>
                    </a:p>
                  </a:txBody>
                  <a:tcPr marL="9525" marR="9525" marT="9525" marB="0"/>
                </a:tc>
                <a:tc>
                  <a:txBody>
                    <a:bodyPr/>
                    <a:lstStyle/>
                    <a:p>
                      <a:pPr algn="l" fontAlgn="ctr"/>
                      <a:r>
                        <a:rPr lang="en-US" sz="1400" b="0" i="0" u="none" strike="noStrike" dirty="0" smtClean="0">
                          <a:solidFill>
                            <a:srgbClr val="000000"/>
                          </a:solidFill>
                          <a:effectLst/>
                          <a:latin typeface="Calibri"/>
                        </a:rPr>
                        <a:t>Describe the roles of nutrition</a:t>
                      </a:r>
                      <a:r>
                        <a:rPr lang="en-US" sz="1400" b="0" i="0" u="none" strike="noStrike" baseline="0" dirty="0" smtClean="0">
                          <a:solidFill>
                            <a:srgbClr val="000000"/>
                          </a:solidFill>
                          <a:effectLst/>
                          <a:latin typeface="Calibri"/>
                        </a:rPr>
                        <a:t> and </a:t>
                      </a:r>
                      <a:r>
                        <a:rPr lang="en-US" sz="1400" b="0" i="0" u="none" strike="noStrike" dirty="0" smtClean="0">
                          <a:solidFill>
                            <a:srgbClr val="000000"/>
                          </a:solidFill>
                          <a:effectLst/>
                          <a:latin typeface="Calibri"/>
                        </a:rPr>
                        <a:t>diet in the pathogenesis</a:t>
                      </a:r>
                      <a:r>
                        <a:rPr lang="en-US" sz="1400" b="0" i="0" u="none" strike="noStrike" baseline="0" dirty="0" smtClean="0">
                          <a:solidFill>
                            <a:srgbClr val="000000"/>
                          </a:solidFill>
                          <a:effectLst/>
                          <a:latin typeface="Calibri"/>
                        </a:rPr>
                        <a:t> and management of disorders such as diabetes and hyperlipidemia.  (SG)</a:t>
                      </a:r>
                      <a:endParaRPr lang="en-US" sz="1400" b="0" i="0" u="none" strike="noStrike" dirty="0">
                        <a:solidFill>
                          <a:srgbClr val="000000"/>
                        </a:solidFill>
                        <a:effectLst/>
                        <a:latin typeface="Calibri"/>
                      </a:endParaRPr>
                    </a:p>
                  </a:txBody>
                  <a:tcPr marL="9525" marR="9525" marT="9525" marB="0"/>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946704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 - Continued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70649946"/>
              </p:ext>
            </p:extLst>
          </p:nvPr>
        </p:nvGraphicFramePr>
        <p:xfrm>
          <a:off x="142009" y="1043709"/>
          <a:ext cx="8877300" cy="4880321"/>
        </p:xfrm>
        <a:graphic>
          <a:graphicData uri="http://schemas.openxmlformats.org/drawingml/2006/table">
            <a:tbl>
              <a:tblPr firstRow="1" bandRow="1">
                <a:tableStyleId>{2D5ABB26-0587-4C30-8999-92F81FD0307C}</a:tableStyleId>
              </a:tblPr>
              <a:tblGrid>
                <a:gridCol w="377536">
                  <a:extLst>
                    <a:ext uri="{9D8B030D-6E8A-4147-A177-3AD203B41FA5}">
                      <a16:colId xmlns:a16="http://schemas.microsoft.com/office/drawing/2014/main" xmlns="" val="20000"/>
                    </a:ext>
                  </a:extLst>
                </a:gridCol>
                <a:gridCol w="8499764">
                  <a:extLst>
                    <a:ext uri="{9D8B030D-6E8A-4147-A177-3AD203B41FA5}">
                      <a16:colId xmlns:a16="http://schemas.microsoft.com/office/drawing/2014/main" xmlns="" val="20001"/>
                    </a:ext>
                  </a:extLst>
                </a:gridCol>
              </a:tblGrid>
              <a:tr h="370840">
                <a:tc>
                  <a:txBody>
                    <a:bodyPr/>
                    <a:lstStyle/>
                    <a:p>
                      <a:pPr algn="l" fontAlgn="ctr"/>
                      <a:r>
                        <a:rPr lang="en-US" sz="1400" b="0" i="0" u="none" strike="noStrike" dirty="0">
                          <a:solidFill>
                            <a:srgbClr val="000000"/>
                          </a:solidFill>
                          <a:effectLst/>
                          <a:latin typeface="Calibri"/>
                        </a:rPr>
                        <a:t>14</a:t>
                      </a:r>
                    </a:p>
                  </a:txBody>
                  <a:tcPr marL="9525" marR="9525" marT="9525" marB="0"/>
                </a:tc>
                <a:tc>
                  <a:txBody>
                    <a:bodyPr/>
                    <a:lstStyle/>
                    <a:p>
                      <a:pPr algn="l" fontAlgn="ctr"/>
                      <a:r>
                        <a:rPr lang="en-US" sz="1400" b="0" i="0" u="none" strike="noStrike" dirty="0">
                          <a:solidFill>
                            <a:srgbClr val="000000"/>
                          </a:solidFill>
                          <a:effectLst/>
                          <a:latin typeface="Calibri"/>
                        </a:rPr>
                        <a:t>Communicate with fellow students and faculty about patients with endocrine disease.</a:t>
                      </a:r>
                    </a:p>
                  </a:txBody>
                  <a:tcPr marL="9525" marR="9525" marT="9525" marB="0"/>
                </a:tc>
                <a:extLst>
                  <a:ext uri="{0D108BD9-81ED-4DB2-BD59-A6C34878D82A}">
                    <a16:rowId xmlns:a16="http://schemas.microsoft.com/office/drawing/2014/main" xmlns="" val="10000"/>
                  </a:ext>
                </a:extLst>
              </a:tr>
              <a:tr h="370840">
                <a:tc>
                  <a:txBody>
                    <a:bodyPr/>
                    <a:lstStyle/>
                    <a:p>
                      <a:pPr algn="l" fontAlgn="ctr"/>
                      <a:r>
                        <a:rPr lang="en-US" sz="1400" b="0" i="0" u="none" strike="noStrike" dirty="0">
                          <a:solidFill>
                            <a:srgbClr val="000000"/>
                          </a:solidFill>
                          <a:effectLst/>
                          <a:latin typeface="Calibri"/>
                        </a:rPr>
                        <a:t>15</a:t>
                      </a:r>
                    </a:p>
                  </a:txBody>
                  <a:tcPr marL="9525" marR="9525" marT="9525" marB="0"/>
                </a:tc>
                <a:tc>
                  <a:txBody>
                    <a:bodyPr/>
                    <a:lstStyle/>
                    <a:p>
                      <a:pPr algn="l" fontAlgn="ctr"/>
                      <a:r>
                        <a:rPr lang="en-US" sz="1400" b="0" i="0" u="none" strike="noStrike" dirty="0">
                          <a:solidFill>
                            <a:srgbClr val="000000"/>
                          </a:solidFill>
                          <a:effectLst/>
                          <a:latin typeface="Calibri"/>
                        </a:rPr>
                        <a:t>Demonstrate team skills by participating effectively in team exercises.</a:t>
                      </a:r>
                    </a:p>
                  </a:txBody>
                  <a:tcPr marL="9525" marR="9525" marT="9525" marB="0"/>
                </a:tc>
                <a:extLst>
                  <a:ext uri="{0D108BD9-81ED-4DB2-BD59-A6C34878D82A}">
                    <a16:rowId xmlns:a16="http://schemas.microsoft.com/office/drawing/2014/main" xmlns="" val="10001"/>
                  </a:ext>
                </a:extLst>
              </a:tr>
              <a:tr h="370840">
                <a:tc>
                  <a:txBody>
                    <a:bodyPr/>
                    <a:lstStyle/>
                    <a:p>
                      <a:pPr algn="l" fontAlgn="ctr"/>
                      <a:r>
                        <a:rPr lang="en-US" sz="1400" b="0" i="0" u="none" strike="noStrike" dirty="0">
                          <a:solidFill>
                            <a:srgbClr val="000000"/>
                          </a:solidFill>
                          <a:effectLst/>
                          <a:latin typeface="Calibri"/>
                        </a:rPr>
                        <a:t>16</a:t>
                      </a:r>
                    </a:p>
                  </a:txBody>
                  <a:tcPr marL="9525" marR="9525" marT="9525" marB="0"/>
                </a:tc>
                <a:tc>
                  <a:txBody>
                    <a:bodyPr/>
                    <a:lstStyle/>
                    <a:p>
                      <a:pPr algn="l" fontAlgn="ctr"/>
                      <a:r>
                        <a:rPr lang="en-US" sz="1400" b="0" i="0" u="none" strike="noStrike" dirty="0">
                          <a:solidFill>
                            <a:srgbClr val="000000"/>
                          </a:solidFill>
                          <a:effectLst/>
                          <a:latin typeface="Calibri"/>
                        </a:rPr>
                        <a:t>Take responsibility for his- or her-own medical education.</a:t>
                      </a:r>
                    </a:p>
                  </a:txBody>
                  <a:tcPr marL="9525" marR="9525" marT="9525" marB="0"/>
                </a:tc>
                <a:extLst>
                  <a:ext uri="{0D108BD9-81ED-4DB2-BD59-A6C34878D82A}">
                    <a16:rowId xmlns:a16="http://schemas.microsoft.com/office/drawing/2014/main" xmlns="" val="10002"/>
                  </a:ext>
                </a:extLst>
              </a:tr>
              <a:tr h="545407">
                <a:tc>
                  <a:txBody>
                    <a:bodyPr/>
                    <a:lstStyle/>
                    <a:p>
                      <a:pPr algn="l" fontAlgn="ctr"/>
                      <a:r>
                        <a:rPr lang="en-US" sz="1400" b="0" i="0" u="none" strike="noStrike" dirty="0">
                          <a:solidFill>
                            <a:srgbClr val="000000"/>
                          </a:solidFill>
                          <a:effectLst/>
                          <a:latin typeface="Calibri"/>
                        </a:rPr>
                        <a:t>17</a:t>
                      </a:r>
                    </a:p>
                  </a:txBody>
                  <a:tcPr marL="9525" marR="9525" marT="9525" marB="0"/>
                </a:tc>
                <a:tc>
                  <a:txBody>
                    <a:bodyPr/>
                    <a:lstStyle/>
                    <a:p>
                      <a:pPr algn="l" fontAlgn="ctr"/>
                      <a:r>
                        <a:rPr lang="en-US" sz="1400" b="0" i="0" u="none" strike="noStrike" dirty="0">
                          <a:solidFill>
                            <a:srgbClr val="000000"/>
                          </a:solidFill>
                          <a:effectLst/>
                          <a:latin typeface="Calibri"/>
                        </a:rPr>
                        <a:t>Search efficiently for and obtain recent, high quality, relevant medical information and scientific literature to solve problems.</a:t>
                      </a:r>
                    </a:p>
                  </a:txBody>
                  <a:tcPr marL="9525" marR="9525" marT="9525" marB="0"/>
                </a:tc>
                <a:extLst>
                  <a:ext uri="{0D108BD9-81ED-4DB2-BD59-A6C34878D82A}">
                    <a16:rowId xmlns:a16="http://schemas.microsoft.com/office/drawing/2014/main" xmlns="" val="10003"/>
                  </a:ext>
                </a:extLst>
              </a:tr>
              <a:tr h="561109">
                <a:tc>
                  <a:txBody>
                    <a:bodyPr/>
                    <a:lstStyle/>
                    <a:p>
                      <a:pPr algn="l" fontAlgn="ctr"/>
                      <a:r>
                        <a:rPr lang="en-US" sz="1400" b="0" i="0" u="none" strike="noStrike" dirty="0">
                          <a:solidFill>
                            <a:srgbClr val="000000"/>
                          </a:solidFill>
                          <a:effectLst/>
                          <a:latin typeface="Calibri"/>
                        </a:rPr>
                        <a:t>18</a:t>
                      </a:r>
                    </a:p>
                  </a:txBody>
                  <a:tcPr marL="9525" marR="9525" marT="9525" marB="0"/>
                </a:tc>
                <a:tc>
                  <a:txBody>
                    <a:bodyPr/>
                    <a:lstStyle/>
                    <a:p>
                      <a:pPr algn="l" fontAlgn="ctr"/>
                      <a:r>
                        <a:rPr lang="en-US" sz="1400" b="0" i="0" u="none" strike="noStrike" dirty="0">
                          <a:solidFill>
                            <a:srgbClr val="000000"/>
                          </a:solidFill>
                          <a:effectLst/>
                          <a:latin typeface="Calibri"/>
                        </a:rPr>
                        <a:t>Read critically, evaluate, and assess medical information and scientific literature about important endocrine topics and questions.</a:t>
                      </a:r>
                    </a:p>
                  </a:txBody>
                  <a:tcPr marL="9525" marR="9525" marT="9525" marB="0"/>
                </a:tc>
                <a:extLst>
                  <a:ext uri="{0D108BD9-81ED-4DB2-BD59-A6C34878D82A}">
                    <a16:rowId xmlns:a16="http://schemas.microsoft.com/office/drawing/2014/main" xmlns="" val="10004"/>
                  </a:ext>
                </a:extLst>
              </a:tr>
              <a:tr h="370840">
                <a:tc>
                  <a:txBody>
                    <a:bodyPr/>
                    <a:lstStyle/>
                    <a:p>
                      <a:pPr algn="l" fontAlgn="ctr"/>
                      <a:r>
                        <a:rPr lang="en-US" sz="1400" b="0" i="0" u="none" strike="noStrike" dirty="0">
                          <a:solidFill>
                            <a:srgbClr val="000000"/>
                          </a:solidFill>
                          <a:effectLst/>
                          <a:latin typeface="Calibri"/>
                        </a:rPr>
                        <a:t>19</a:t>
                      </a:r>
                    </a:p>
                  </a:txBody>
                  <a:tcPr marL="9525" marR="9525" marT="9525" marB="0"/>
                </a:tc>
                <a:tc>
                  <a:txBody>
                    <a:bodyPr/>
                    <a:lstStyle/>
                    <a:p>
                      <a:pPr algn="l" fontAlgn="ctr"/>
                      <a:r>
                        <a:rPr lang="en-US" sz="1400" b="0" i="0" u="none" strike="noStrike" dirty="0">
                          <a:solidFill>
                            <a:srgbClr val="000000"/>
                          </a:solidFill>
                          <a:effectLst/>
                          <a:latin typeface="Calibri"/>
                        </a:rPr>
                        <a:t>Explain the nutritional aspects of fad diets</a:t>
                      </a:r>
                    </a:p>
                  </a:txBody>
                  <a:tcPr marL="9525" marR="9525" marT="9525" marB="0"/>
                </a:tc>
                <a:extLst>
                  <a:ext uri="{0D108BD9-81ED-4DB2-BD59-A6C34878D82A}">
                    <a16:rowId xmlns:a16="http://schemas.microsoft.com/office/drawing/2014/main" xmlns="" val="10005"/>
                  </a:ext>
                </a:extLst>
              </a:tr>
              <a:tr h="370840">
                <a:tc>
                  <a:txBody>
                    <a:bodyPr/>
                    <a:lstStyle/>
                    <a:p>
                      <a:pPr algn="l" fontAlgn="ctr"/>
                      <a:r>
                        <a:rPr lang="en-US" sz="1400" b="0" i="0" u="none" strike="noStrike" dirty="0">
                          <a:solidFill>
                            <a:srgbClr val="000000"/>
                          </a:solidFill>
                          <a:effectLst/>
                          <a:latin typeface="Calibri"/>
                        </a:rPr>
                        <a:t>20</a:t>
                      </a:r>
                    </a:p>
                  </a:txBody>
                  <a:tcPr marL="9525" marR="9525" marT="9525" marB="0"/>
                </a:tc>
                <a:tc>
                  <a:txBody>
                    <a:bodyPr/>
                    <a:lstStyle/>
                    <a:p>
                      <a:pPr algn="l" fontAlgn="ctr"/>
                      <a:r>
                        <a:rPr lang="en-US" sz="1400" b="0" i="0" u="none" strike="noStrike" dirty="0">
                          <a:solidFill>
                            <a:srgbClr val="000000"/>
                          </a:solidFill>
                          <a:effectLst/>
                          <a:latin typeface="Calibri"/>
                        </a:rPr>
                        <a:t>Demonstrate the methods for teaching dietary principles and demonstrate how to take a dietary history</a:t>
                      </a:r>
                    </a:p>
                  </a:txBody>
                  <a:tcPr marL="9525" marR="9525" marT="9525" marB="0"/>
                </a:tc>
                <a:extLst>
                  <a:ext uri="{0D108BD9-81ED-4DB2-BD59-A6C34878D82A}">
                    <a16:rowId xmlns:a16="http://schemas.microsoft.com/office/drawing/2014/main" xmlns="" val="10006"/>
                  </a:ext>
                </a:extLst>
              </a:tr>
              <a:tr h="370840">
                <a:tc>
                  <a:txBody>
                    <a:bodyPr/>
                    <a:lstStyle/>
                    <a:p>
                      <a:pPr algn="l" fontAlgn="ctr"/>
                      <a:r>
                        <a:rPr lang="en-US" sz="1400" b="0" i="0" u="none" strike="noStrike" dirty="0">
                          <a:solidFill>
                            <a:srgbClr val="000000"/>
                          </a:solidFill>
                          <a:effectLst/>
                          <a:latin typeface="Calibri"/>
                        </a:rPr>
                        <a:t>21</a:t>
                      </a:r>
                    </a:p>
                  </a:txBody>
                  <a:tcPr marL="9525" marR="9525" marT="9525" marB="0"/>
                </a:tc>
                <a:tc>
                  <a:txBody>
                    <a:bodyPr/>
                    <a:lstStyle/>
                    <a:p>
                      <a:pPr algn="l" fontAlgn="ctr"/>
                      <a:r>
                        <a:rPr lang="en-US" sz="1400" b="0" i="0" u="none" strike="noStrike" dirty="0">
                          <a:solidFill>
                            <a:srgbClr val="000000"/>
                          </a:solidFill>
                          <a:effectLst/>
                          <a:latin typeface="Calibri"/>
                        </a:rPr>
                        <a:t>Explain common dietary programs for diabetes</a:t>
                      </a:r>
                    </a:p>
                  </a:txBody>
                  <a:tcPr marL="9525" marR="9525" marT="9525" marB="0"/>
                </a:tc>
                <a:extLst>
                  <a:ext uri="{0D108BD9-81ED-4DB2-BD59-A6C34878D82A}">
                    <a16:rowId xmlns:a16="http://schemas.microsoft.com/office/drawing/2014/main" xmlns="" val="10007"/>
                  </a:ext>
                </a:extLst>
              </a:tr>
              <a:tr h="370840">
                <a:tc>
                  <a:txBody>
                    <a:bodyPr/>
                    <a:lstStyle/>
                    <a:p>
                      <a:pPr algn="l" fontAlgn="ctr"/>
                      <a:r>
                        <a:rPr lang="en-US" sz="1400" b="0" i="0" u="none" strike="noStrike" dirty="0">
                          <a:solidFill>
                            <a:srgbClr val="000000"/>
                          </a:solidFill>
                          <a:effectLst/>
                          <a:latin typeface="Calibri"/>
                        </a:rPr>
                        <a:t>22</a:t>
                      </a:r>
                    </a:p>
                  </a:txBody>
                  <a:tcPr marL="9525" marR="9525" marT="9525" marB="0"/>
                </a:tc>
                <a:tc>
                  <a:txBody>
                    <a:bodyPr/>
                    <a:lstStyle/>
                    <a:p>
                      <a:pPr algn="l" fontAlgn="ctr"/>
                      <a:r>
                        <a:rPr lang="en-US" sz="1400" b="0" i="0" u="none" strike="noStrike" dirty="0">
                          <a:solidFill>
                            <a:srgbClr val="000000"/>
                          </a:solidFill>
                          <a:effectLst/>
                          <a:latin typeface="Calibri"/>
                        </a:rPr>
                        <a:t>Demonstrate evaluation of food labels, especially carbs and fat</a:t>
                      </a:r>
                    </a:p>
                  </a:txBody>
                  <a:tcPr marL="9525" marR="9525" marT="9525" marB="0"/>
                </a:tc>
                <a:extLst>
                  <a:ext uri="{0D108BD9-81ED-4DB2-BD59-A6C34878D82A}">
                    <a16:rowId xmlns:a16="http://schemas.microsoft.com/office/drawing/2014/main" xmlns="" val="10008"/>
                  </a:ext>
                </a:extLst>
              </a:tr>
              <a:tr h="370840">
                <a:tc>
                  <a:txBody>
                    <a:bodyPr/>
                    <a:lstStyle/>
                    <a:p>
                      <a:pPr algn="l" fontAlgn="ctr"/>
                      <a:r>
                        <a:rPr lang="en-US" sz="1400" b="0" i="0" u="none" strike="noStrike" dirty="0">
                          <a:solidFill>
                            <a:srgbClr val="000000"/>
                          </a:solidFill>
                          <a:effectLst/>
                          <a:latin typeface="Calibri"/>
                        </a:rPr>
                        <a:t>23</a:t>
                      </a:r>
                    </a:p>
                  </a:txBody>
                  <a:tcPr marL="9525" marR="9525" marT="9525" marB="0"/>
                </a:tc>
                <a:tc>
                  <a:txBody>
                    <a:bodyPr/>
                    <a:lstStyle/>
                    <a:p>
                      <a:pPr algn="l" fontAlgn="ctr"/>
                      <a:r>
                        <a:rPr lang="en-US" sz="1400" b="0" i="0" u="none" strike="noStrike" dirty="0">
                          <a:solidFill>
                            <a:srgbClr val="000000"/>
                          </a:solidFill>
                          <a:effectLst/>
                          <a:latin typeface="Calibri"/>
                        </a:rPr>
                        <a:t>List important micronutrients and likely deficiencies of micronutrients</a:t>
                      </a:r>
                    </a:p>
                  </a:txBody>
                  <a:tcPr marL="9525" marR="9525" marT="9525" marB="0"/>
                </a:tc>
                <a:extLst>
                  <a:ext uri="{0D108BD9-81ED-4DB2-BD59-A6C34878D82A}">
                    <a16:rowId xmlns:a16="http://schemas.microsoft.com/office/drawing/2014/main" xmlns="" val="10009"/>
                  </a:ext>
                </a:extLst>
              </a:tr>
              <a:tr h="370840">
                <a:tc>
                  <a:txBody>
                    <a:bodyPr/>
                    <a:lstStyle/>
                    <a:p>
                      <a:pPr algn="l" fontAlgn="ctr"/>
                      <a:r>
                        <a:rPr lang="en-US" sz="1400" b="0" i="0" u="none" strike="noStrike" dirty="0">
                          <a:solidFill>
                            <a:srgbClr val="000000"/>
                          </a:solidFill>
                          <a:effectLst/>
                          <a:latin typeface="Calibri"/>
                        </a:rPr>
                        <a:t>24</a:t>
                      </a:r>
                    </a:p>
                  </a:txBody>
                  <a:tcPr marL="9525" marR="9525" marT="9525" marB="0"/>
                </a:tc>
                <a:tc>
                  <a:txBody>
                    <a:bodyPr/>
                    <a:lstStyle/>
                    <a:p>
                      <a:pPr algn="l" fontAlgn="ctr"/>
                      <a:r>
                        <a:rPr lang="en-US" sz="1400" b="0" i="0" u="none" strike="noStrike" dirty="0">
                          <a:solidFill>
                            <a:srgbClr val="000000"/>
                          </a:solidFill>
                          <a:effectLst/>
                          <a:latin typeface="Calibri"/>
                        </a:rPr>
                        <a:t>Explain dietary therapy for lipid lowering therapy and diabetes nutrition</a:t>
                      </a:r>
                    </a:p>
                  </a:txBody>
                  <a:tcPr marL="9525" marR="9525" marT="9525" marB="0"/>
                </a:tc>
                <a:extLst>
                  <a:ext uri="{0D108BD9-81ED-4DB2-BD59-A6C34878D82A}">
                    <a16:rowId xmlns:a16="http://schemas.microsoft.com/office/drawing/2014/main" xmlns="" val="10010"/>
                  </a:ext>
                </a:extLst>
              </a:tr>
              <a:tr h="370840">
                <a:tc>
                  <a:txBody>
                    <a:bodyPr/>
                    <a:lstStyle/>
                    <a:p>
                      <a:pPr algn="l" fontAlgn="ctr"/>
                      <a:r>
                        <a:rPr lang="en-US" sz="1400" b="0" i="0" u="none" strike="noStrike" dirty="0">
                          <a:solidFill>
                            <a:srgbClr val="000000"/>
                          </a:solidFill>
                          <a:effectLst/>
                          <a:latin typeface="Calibri"/>
                        </a:rPr>
                        <a:t>25</a:t>
                      </a:r>
                    </a:p>
                  </a:txBody>
                  <a:tcPr marL="9525" marR="9525" marT="9525" marB="0"/>
                </a:tc>
                <a:tc>
                  <a:txBody>
                    <a:bodyPr/>
                    <a:lstStyle/>
                    <a:p>
                      <a:pPr algn="l" fontAlgn="ctr"/>
                      <a:r>
                        <a:rPr lang="en-US" sz="1400" b="0" i="0" u="none" strike="noStrike" dirty="0" smtClean="0">
                          <a:solidFill>
                            <a:srgbClr val="FF0000"/>
                          </a:solidFill>
                          <a:effectLst/>
                          <a:latin typeface="Calibri"/>
                        </a:rPr>
                        <a:t>M</a:t>
                      </a:r>
                      <a:r>
                        <a:rPr lang="en-US" sz="1400" b="0" i="0" u="none" strike="noStrike" dirty="0" smtClean="0">
                          <a:solidFill>
                            <a:srgbClr val="000000"/>
                          </a:solidFill>
                          <a:effectLst/>
                          <a:latin typeface="Calibri"/>
                        </a:rPr>
                        <a:t>eet </a:t>
                      </a:r>
                      <a:r>
                        <a:rPr lang="en-US" sz="1400" b="0" i="0" u="none" strike="noStrike" dirty="0">
                          <a:solidFill>
                            <a:srgbClr val="000000"/>
                          </a:solidFill>
                          <a:effectLst/>
                          <a:latin typeface="Calibri"/>
                        </a:rPr>
                        <a:t>professional responsibilities fully, including being punctual, present, and engaged in meetings and other activities, and being reliable in commitments to tasks.</a:t>
                      </a:r>
                    </a:p>
                  </a:txBody>
                  <a:tcPr marL="9525" marR="9525" marT="9525" marB="0"/>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1292146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a:t>Course directors </a:t>
            </a:r>
            <a:r>
              <a:rPr lang="en-US" dirty="0" smtClean="0"/>
              <a:t>will review </a:t>
            </a:r>
            <a:r>
              <a:rPr lang="en-US" dirty="0"/>
              <a:t>current mapping (to new Geisel competencies) and </a:t>
            </a:r>
            <a:r>
              <a:rPr lang="en-US" dirty="0" smtClean="0"/>
              <a:t>forward </a:t>
            </a:r>
            <a:r>
              <a:rPr lang="en-US" dirty="0"/>
              <a:t>updates to Brian Reid</a:t>
            </a:r>
          </a:p>
        </p:txBody>
      </p:sp>
      <p:sp>
        <p:nvSpPr>
          <p:cNvPr id="2" name="Title 1"/>
          <p:cNvSpPr>
            <a:spLocks noGrp="1"/>
          </p:cNvSpPr>
          <p:nvPr>
            <p:ph type="title"/>
          </p:nvPr>
        </p:nvSpPr>
        <p:spPr/>
        <p:txBody>
          <a:bodyPr>
            <a:normAutofit/>
          </a:bodyPr>
          <a:lstStyle/>
          <a:p>
            <a:r>
              <a:rPr lang="en-US" sz="3200" dirty="0" smtClean="0">
                <a:solidFill>
                  <a:schemeClr val="bg1"/>
                </a:solidFill>
              </a:rPr>
              <a:t>Mapping of Course Objectives to Geisel Competencies</a:t>
            </a:r>
            <a:endParaRPr lang="en-US" sz="3200" dirty="0">
              <a:solidFill>
                <a:schemeClr val="bg1"/>
              </a:solidFill>
            </a:endParaRPr>
          </a:p>
        </p:txBody>
      </p:sp>
    </p:spTree>
    <p:extLst>
      <p:ext uri="{BB962C8B-B14F-4D97-AF65-F5344CB8AC3E}">
        <p14:creationId xmlns:p14="http://schemas.microsoft.com/office/powerpoint/2010/main" val="1805896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pPr>
              <a:lnSpc>
                <a:spcPts val="2800"/>
              </a:lnSpc>
              <a:spcBef>
                <a:spcPts val="1200"/>
              </a:spcBef>
            </a:pPr>
            <a:r>
              <a:rPr lang="en-US" dirty="0" smtClean="0"/>
              <a:t>Several typos in </a:t>
            </a:r>
            <a:r>
              <a:rPr lang="en-US" dirty="0" err="1" smtClean="0"/>
              <a:t>Ilios</a:t>
            </a:r>
            <a:r>
              <a:rPr lang="en-US" dirty="0" smtClean="0"/>
              <a:t> (corrected in red)</a:t>
            </a:r>
          </a:p>
          <a:p>
            <a:pPr>
              <a:lnSpc>
                <a:spcPts val="2800"/>
              </a:lnSpc>
              <a:spcBef>
                <a:spcPts val="1200"/>
              </a:spcBef>
            </a:pPr>
            <a:r>
              <a:rPr lang="en-US" dirty="0" smtClean="0"/>
              <a:t>There are a fairly large number of course objectives, which may increase further when Health and Values and Nutrition content is reviewed.  </a:t>
            </a:r>
          </a:p>
          <a:p>
            <a:pPr>
              <a:lnSpc>
                <a:spcPts val="2800"/>
              </a:lnSpc>
              <a:spcBef>
                <a:spcPts val="1200"/>
              </a:spcBef>
            </a:pPr>
            <a:r>
              <a:rPr lang="en-US" dirty="0" smtClean="0"/>
              <a:t>Some of the course objectives would be more appropriate as session objectives</a:t>
            </a:r>
          </a:p>
          <a:p>
            <a:pPr>
              <a:lnSpc>
                <a:spcPts val="2800"/>
              </a:lnSpc>
              <a:spcBef>
                <a:spcPts val="1200"/>
              </a:spcBef>
            </a:pPr>
            <a:r>
              <a:rPr lang="en-US" dirty="0" smtClean="0"/>
              <a:t>Some of the course objectives can be consolidated into a single objective (or at least smaller number of objectives)</a:t>
            </a:r>
          </a:p>
          <a:p>
            <a:pPr>
              <a:lnSpc>
                <a:spcPts val="2800"/>
              </a:lnSpc>
              <a:spcBef>
                <a:spcPts val="1200"/>
              </a:spcBef>
            </a:pPr>
            <a:r>
              <a:rPr lang="en-US" dirty="0" smtClean="0"/>
              <a:t>Some sessions have detailed objectives; others (such as pathology) have a small number (sometimes only one or two) of extremely broad objectives.</a:t>
            </a:r>
          </a:p>
          <a:p>
            <a:endParaRPr lang="en-US" dirty="0" smtClean="0"/>
          </a:p>
        </p:txBody>
      </p:sp>
      <p:sp>
        <p:nvSpPr>
          <p:cNvPr id="2" name="Title 1"/>
          <p:cNvSpPr>
            <a:spLocks noGrp="1"/>
          </p:cNvSpPr>
          <p:nvPr>
            <p:ph type="title"/>
          </p:nvPr>
        </p:nvSpPr>
        <p:spPr/>
        <p:txBody>
          <a:bodyPr>
            <a:normAutofit/>
          </a:bodyPr>
          <a:lstStyle/>
          <a:p>
            <a:r>
              <a:rPr lang="en-US" dirty="0" smtClean="0">
                <a:solidFill>
                  <a:schemeClr val="bg1"/>
                </a:solidFill>
              </a:rPr>
              <a:t>Course Objectives – Comments</a:t>
            </a:r>
            <a:endParaRPr lang="en-US" dirty="0">
              <a:solidFill>
                <a:schemeClr val="bg1"/>
              </a:solidFill>
            </a:endParaRPr>
          </a:p>
        </p:txBody>
      </p:sp>
    </p:spTree>
    <p:extLst>
      <p:ext uri="{BB962C8B-B14F-4D97-AF65-F5344CB8AC3E}">
        <p14:creationId xmlns:p14="http://schemas.microsoft.com/office/powerpoint/2010/main" val="609990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a:lnSpc>
                <a:spcPts val="3600"/>
              </a:lnSpc>
              <a:spcBef>
                <a:spcPts val="1200"/>
              </a:spcBef>
            </a:pPr>
            <a:r>
              <a:rPr lang="en-US" sz="3200" dirty="0" smtClean="0"/>
              <a:t>Course objectives </a:t>
            </a:r>
            <a:r>
              <a:rPr lang="en-US" sz="3200" dirty="0" smtClean="0">
                <a:solidFill>
                  <a:srgbClr val="FF0000"/>
                </a:solidFill>
              </a:rPr>
              <a:t>are </a:t>
            </a:r>
            <a:r>
              <a:rPr lang="en-US" sz="3200" dirty="0" smtClean="0"/>
              <a:t>provided in the syllabus </a:t>
            </a:r>
          </a:p>
          <a:p>
            <a:pPr>
              <a:lnSpc>
                <a:spcPts val="3600"/>
              </a:lnSpc>
              <a:spcBef>
                <a:spcPts val="1200"/>
              </a:spcBef>
            </a:pPr>
            <a:r>
              <a:rPr lang="en-US" sz="3200" dirty="0" smtClean="0"/>
              <a:t>Course objectives </a:t>
            </a:r>
            <a:r>
              <a:rPr lang="en-US" sz="3200" dirty="0" smtClean="0">
                <a:solidFill>
                  <a:srgbClr val="FF0000"/>
                </a:solidFill>
              </a:rPr>
              <a:t>are </a:t>
            </a:r>
            <a:r>
              <a:rPr lang="en-US" sz="3200" dirty="0" smtClean="0"/>
              <a:t>written in the correct format</a:t>
            </a:r>
          </a:p>
          <a:p>
            <a:pPr>
              <a:lnSpc>
                <a:spcPts val="3600"/>
              </a:lnSpc>
              <a:spcBef>
                <a:spcPts val="1200"/>
              </a:spcBef>
            </a:pPr>
            <a:r>
              <a:rPr lang="en-US" sz="3200" dirty="0" smtClean="0"/>
              <a:t>Session objectives </a:t>
            </a:r>
            <a:r>
              <a:rPr lang="en-US" sz="3200" dirty="0" smtClean="0">
                <a:solidFill>
                  <a:srgbClr val="FF0000"/>
                </a:solidFill>
              </a:rPr>
              <a:t>are </a:t>
            </a:r>
            <a:r>
              <a:rPr lang="en-US" sz="3200" dirty="0" smtClean="0"/>
              <a:t>provided in the course materials</a:t>
            </a:r>
          </a:p>
          <a:p>
            <a:pPr>
              <a:lnSpc>
                <a:spcPts val="3600"/>
              </a:lnSpc>
              <a:spcBef>
                <a:spcPts val="1200"/>
              </a:spcBef>
            </a:pPr>
            <a:r>
              <a:rPr lang="en-US" sz="3200" dirty="0" smtClean="0"/>
              <a:t>Session objectives </a:t>
            </a:r>
            <a:r>
              <a:rPr lang="en-US" sz="3200" dirty="0" smtClean="0">
                <a:solidFill>
                  <a:srgbClr val="FF0000"/>
                </a:solidFill>
              </a:rPr>
              <a:t>are not consistently </a:t>
            </a:r>
            <a:r>
              <a:rPr lang="en-US" sz="3200" dirty="0" smtClean="0"/>
              <a:t>written in the correct format [many objectives are still phrased as “Understand….” or “Know…” or “Review…”]</a:t>
            </a:r>
          </a:p>
          <a:p>
            <a:pPr marL="0" indent="0">
              <a:buNone/>
            </a:pPr>
            <a:endParaRPr lang="en-US" dirty="0" smtClean="0"/>
          </a:p>
          <a:p>
            <a:pPr marL="0" indent="0">
              <a:buNone/>
            </a:pPr>
            <a:endParaRPr lang="en-US" dirty="0" smtClean="0"/>
          </a:p>
          <a:p>
            <a:pPr marL="0" indent="0">
              <a:buNone/>
            </a:pPr>
            <a:endParaRPr lang="en-US" sz="2400" dirty="0"/>
          </a:p>
        </p:txBody>
      </p:sp>
      <p:sp>
        <p:nvSpPr>
          <p:cNvPr id="4" name="Title 3"/>
          <p:cNvSpPr>
            <a:spLocks noGrp="1"/>
          </p:cNvSpPr>
          <p:nvPr>
            <p:ph type="title"/>
          </p:nvPr>
        </p:nvSpPr>
        <p:spPr/>
        <p:txBody>
          <a:bodyPr>
            <a:normAutofit/>
          </a:bodyPr>
          <a:lstStyle/>
          <a:p>
            <a:r>
              <a:rPr lang="en-US" dirty="0" smtClean="0"/>
              <a:t>Format of Course &amp; Session Objectives</a:t>
            </a:r>
            <a:endParaRPr lang="en-US" dirty="0"/>
          </a:p>
        </p:txBody>
      </p:sp>
    </p:spTree>
    <p:extLst>
      <p:ext uri="{BB962C8B-B14F-4D97-AF65-F5344CB8AC3E}">
        <p14:creationId xmlns:p14="http://schemas.microsoft.com/office/powerpoint/2010/main" val="819543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Are there major issues of redundancy with other courses? </a:t>
            </a:r>
          </a:p>
          <a:p>
            <a:r>
              <a:rPr lang="en-US" i="1" dirty="0" smtClean="0">
                <a:solidFill>
                  <a:srgbClr val="FF0000"/>
                </a:solidFill>
              </a:rPr>
              <a:t>No significant issues identified</a:t>
            </a:r>
            <a:endParaRPr lang="en-US" i="1" dirty="0">
              <a:solidFill>
                <a:srgbClr val="FF0000"/>
              </a:solidFill>
            </a:endParaRPr>
          </a:p>
        </p:txBody>
      </p:sp>
      <p:sp>
        <p:nvSpPr>
          <p:cNvPr id="4" name="Title 3"/>
          <p:cNvSpPr>
            <a:spLocks noGrp="1"/>
          </p:cNvSpPr>
          <p:nvPr>
            <p:ph type="title"/>
          </p:nvPr>
        </p:nvSpPr>
        <p:spPr/>
        <p:txBody>
          <a:bodyPr/>
          <a:lstStyle/>
          <a:p>
            <a:r>
              <a:rPr lang="en-US" dirty="0" smtClean="0"/>
              <a:t>Issues of Redundancy</a:t>
            </a:r>
            <a:endParaRPr lang="en-US" dirty="0"/>
          </a:p>
        </p:txBody>
      </p:sp>
    </p:spTree>
    <p:extLst>
      <p:ext uri="{BB962C8B-B14F-4D97-AF65-F5344CB8AC3E}">
        <p14:creationId xmlns:p14="http://schemas.microsoft.com/office/powerpoint/2010/main" val="248055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1283545"/>
            <a:ext cx="8229600" cy="5325073"/>
          </a:xfrm>
        </p:spPr>
        <p:txBody>
          <a:bodyPr>
            <a:noAutofit/>
          </a:bodyPr>
          <a:lstStyle/>
          <a:p>
            <a:pPr marL="0" indent="0">
              <a:buNone/>
            </a:pPr>
            <a:r>
              <a:rPr lang="en-US" sz="1800" b="1" i="1" dirty="0">
                <a:solidFill>
                  <a:srgbClr val="0070C0"/>
                </a:solidFill>
              </a:rPr>
              <a:t>Ethics</a:t>
            </a:r>
            <a:r>
              <a:rPr lang="en-US" sz="1800" dirty="0"/>
              <a:t> – </a:t>
            </a:r>
            <a:r>
              <a:rPr lang="en-US" sz="1800" dirty="0" smtClean="0"/>
              <a:t>“</a:t>
            </a:r>
            <a:r>
              <a:rPr lang="en-US" sz="1800" b="1" dirty="0" smtClean="0"/>
              <a:t>Identify </a:t>
            </a:r>
            <a:r>
              <a:rPr lang="en-US" sz="1800" b="1" dirty="0"/>
              <a:t>key concepts in health care ethics and demonstrate an ability to recognize ethical issues arising in patient care and population health and to think critically and systematically in applying an ethical </a:t>
            </a:r>
            <a:r>
              <a:rPr lang="en-US" sz="1800" b="1" dirty="0" smtClean="0"/>
              <a:t>analysis”</a:t>
            </a:r>
            <a:endParaRPr lang="en-US" sz="1800" dirty="0"/>
          </a:p>
          <a:p>
            <a:pPr marL="0" lvl="0" indent="0">
              <a:buNone/>
            </a:pPr>
            <a:endParaRPr lang="en-US" sz="1200" dirty="0"/>
          </a:p>
          <a:p>
            <a:pPr marL="0" indent="0">
              <a:buNone/>
            </a:pPr>
            <a:r>
              <a:rPr lang="en-US" sz="1800" b="1" i="1" dirty="0" smtClean="0">
                <a:solidFill>
                  <a:srgbClr val="0070C0"/>
                </a:solidFill>
              </a:rPr>
              <a:t>Cultural Awareness</a:t>
            </a:r>
            <a:r>
              <a:rPr lang="en-US" sz="1800" dirty="0" smtClean="0">
                <a:solidFill>
                  <a:srgbClr val="0070C0"/>
                </a:solidFill>
              </a:rPr>
              <a:t> </a:t>
            </a:r>
            <a:r>
              <a:rPr lang="en-US" sz="1800" dirty="0" smtClean="0"/>
              <a:t>– “</a:t>
            </a:r>
            <a:r>
              <a:rPr lang="en-US" sz="1800" b="1" dirty="0"/>
              <a:t>Demonstrate an understanding and skill in managing patient care of people of diverse cultures, social, economic standing and belief </a:t>
            </a:r>
            <a:r>
              <a:rPr lang="en-US" sz="1800" b="1" dirty="0" smtClean="0"/>
              <a:t>systems”</a:t>
            </a:r>
            <a:endParaRPr lang="en-US" sz="1800" dirty="0"/>
          </a:p>
          <a:p>
            <a:pPr marL="0" lvl="0" indent="0">
              <a:buNone/>
            </a:pPr>
            <a:endParaRPr lang="en-US" sz="1200" dirty="0" smtClean="0"/>
          </a:p>
          <a:p>
            <a:pPr marL="0" indent="0">
              <a:buNone/>
            </a:pPr>
            <a:r>
              <a:rPr lang="en-US" sz="1800" b="1" i="1" dirty="0" smtClean="0">
                <a:solidFill>
                  <a:srgbClr val="0070C0"/>
                </a:solidFill>
              </a:rPr>
              <a:t>Health Equity </a:t>
            </a:r>
            <a:r>
              <a:rPr lang="en-US" sz="1800" b="1" dirty="0" smtClean="0"/>
              <a:t>– “Identify </a:t>
            </a:r>
            <a:r>
              <a:rPr lang="en-US" sz="1800" b="1" dirty="0"/>
              <a:t>the root causes and approaches for addressing health disparities locally and </a:t>
            </a:r>
            <a:r>
              <a:rPr lang="en-US" sz="1800" b="1" dirty="0" smtClean="0"/>
              <a:t>globally”</a:t>
            </a:r>
          </a:p>
          <a:p>
            <a:pPr marL="0" indent="0">
              <a:buNone/>
            </a:pPr>
            <a:endParaRPr lang="en-US" sz="1200" b="1" i="1" dirty="0" smtClean="0"/>
          </a:p>
          <a:p>
            <a:pPr marL="0" indent="0">
              <a:buNone/>
            </a:pPr>
            <a:r>
              <a:rPr lang="en-US" sz="1800" b="1" i="1" dirty="0" smtClean="0">
                <a:solidFill>
                  <a:srgbClr val="0070C0"/>
                </a:solidFill>
              </a:rPr>
              <a:t>Resilience</a:t>
            </a:r>
            <a:r>
              <a:rPr lang="en-US" sz="1800" b="1" i="1" dirty="0" smtClean="0"/>
              <a:t> </a:t>
            </a:r>
            <a:r>
              <a:rPr lang="en-US" sz="1800" dirty="0"/>
              <a:t>– </a:t>
            </a:r>
            <a:r>
              <a:rPr lang="en-US" sz="1800" b="1" dirty="0"/>
              <a:t>Demonstrate knowledge of skills and practices to prevent and address stress and maintain resilience in caring for patients and oneself </a:t>
            </a:r>
          </a:p>
          <a:p>
            <a:pPr marL="0" indent="0">
              <a:buNone/>
            </a:pPr>
            <a:endParaRPr lang="en-US" sz="1200" b="1" dirty="0"/>
          </a:p>
          <a:p>
            <a:pPr marL="0" indent="0">
              <a:buNone/>
            </a:pPr>
            <a:r>
              <a:rPr lang="en-US" sz="1800" b="1" i="1" dirty="0">
                <a:solidFill>
                  <a:srgbClr val="0070C0"/>
                </a:solidFill>
              </a:rPr>
              <a:t>Compassion and Empathy</a:t>
            </a:r>
            <a:r>
              <a:rPr lang="en-US" sz="1800" b="1" dirty="0">
                <a:solidFill>
                  <a:srgbClr val="0070C0"/>
                </a:solidFill>
              </a:rPr>
              <a:t> </a:t>
            </a:r>
            <a:r>
              <a:rPr lang="en-US" sz="1800" dirty="0"/>
              <a:t>– “</a:t>
            </a:r>
            <a:r>
              <a:rPr lang="en-US" sz="1800" b="1" dirty="0"/>
              <a:t>Demonstrate abilities to understand each patient’s experience of illness, adapt scientifically appropriate care to conform to that patient’s needs, and communicate in terms that each patient can understand”</a:t>
            </a:r>
            <a:endParaRPr lang="en-US" sz="1800" dirty="0"/>
          </a:p>
          <a:p>
            <a:pPr marL="0" indent="0">
              <a:buNone/>
            </a:pPr>
            <a:endParaRPr lang="en-US" sz="1200" b="1" dirty="0"/>
          </a:p>
          <a:p>
            <a:pPr marL="0" indent="0">
              <a:buNone/>
            </a:pPr>
            <a:r>
              <a:rPr lang="en-US" sz="1600" b="1" dirty="0"/>
              <a:t>There also are synergies to health law, communication skills,</a:t>
            </a:r>
            <a:r>
              <a:rPr lang="en-US" sz="1600" dirty="0"/>
              <a:t> </a:t>
            </a:r>
            <a:r>
              <a:rPr lang="en-US" sz="1600" b="1" dirty="0"/>
              <a:t>professionalism (as LCME requires</a:t>
            </a:r>
            <a:r>
              <a:rPr lang="en-US" sz="1600" b="1" dirty="0" smtClean="0"/>
              <a:t>).</a:t>
            </a:r>
            <a:endParaRPr lang="en-US" sz="1600" dirty="0"/>
          </a:p>
          <a:p>
            <a:pPr marL="0" indent="0">
              <a:buNone/>
            </a:pPr>
            <a:endParaRPr lang="en-US" sz="1600" dirty="0"/>
          </a:p>
          <a:p>
            <a:pPr marL="0" lvl="0" indent="0">
              <a:buNone/>
            </a:pPr>
            <a:r>
              <a:rPr lang="en-US" b="1" dirty="0" smtClean="0"/>
              <a:t> </a:t>
            </a:r>
          </a:p>
          <a:p>
            <a:pPr marL="0" lvl="0" indent="0">
              <a:buNone/>
            </a:pPr>
            <a:endParaRPr lang="en-US" dirty="0"/>
          </a:p>
        </p:txBody>
      </p:sp>
      <p:sp>
        <p:nvSpPr>
          <p:cNvPr id="2" name="Title 1"/>
          <p:cNvSpPr>
            <a:spLocks noGrp="1"/>
          </p:cNvSpPr>
          <p:nvPr>
            <p:ph type="title"/>
          </p:nvPr>
        </p:nvSpPr>
        <p:spPr/>
        <p:txBody>
          <a:bodyPr>
            <a:normAutofit/>
          </a:bodyPr>
          <a:lstStyle/>
          <a:p>
            <a:r>
              <a:rPr lang="en-US" dirty="0" smtClean="0"/>
              <a:t>Health  and Values Goals</a:t>
            </a:r>
            <a:endParaRPr lang="en-US" dirty="0"/>
          </a:p>
        </p:txBody>
      </p:sp>
    </p:spTree>
    <p:extLst>
      <p:ext uri="{BB962C8B-B14F-4D97-AF65-F5344CB8AC3E}">
        <p14:creationId xmlns:p14="http://schemas.microsoft.com/office/powerpoint/2010/main" val="14229058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GEISEL">
  <a:themeElements>
    <a:clrScheme name="Geisel Theme">
      <a:dk1>
        <a:sysClr val="windowText" lastClr="000000"/>
      </a:dk1>
      <a:lt1>
        <a:sysClr val="window" lastClr="FFFFFF"/>
      </a:lt1>
      <a:dk2>
        <a:srgbClr val="00462D"/>
      </a:dk2>
      <a:lt2>
        <a:srgbClr val="EEECE1"/>
      </a:lt2>
      <a:accent1>
        <a:srgbClr val="00542C"/>
      </a:accent1>
      <a:accent2>
        <a:srgbClr val="59A131"/>
      </a:accent2>
      <a:accent3>
        <a:srgbClr val="67574E"/>
      </a:accent3>
      <a:accent4>
        <a:srgbClr val="14181C"/>
      </a:accent4>
      <a:accent5>
        <a:srgbClr val="B3B3B3"/>
      </a:accent5>
      <a:accent6>
        <a:srgbClr val="FF8000"/>
      </a:accent6>
      <a:hlink>
        <a:srgbClr val="0000FF"/>
      </a:hlink>
      <a:folHlink>
        <a:srgbClr val="80008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GEISEL</Template>
  <TotalTime>70784</TotalTime>
  <Words>4986</Words>
  <Application>Microsoft Office PowerPoint</Application>
  <PresentationFormat>On-screen Show (4:3)</PresentationFormat>
  <Paragraphs>572</Paragraphs>
  <Slides>37</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Garamond</vt:lpstr>
      <vt:lpstr>Wingdings</vt:lpstr>
      <vt:lpstr>GEISEL</vt:lpstr>
      <vt:lpstr>Review of Year 2 Endocrinology course</vt:lpstr>
      <vt:lpstr>Action Plan from Prior Review</vt:lpstr>
      <vt:lpstr>Course Objectives</vt:lpstr>
      <vt:lpstr>Course Objectives - Continued</vt:lpstr>
      <vt:lpstr>Mapping of Course Objectives to Geisel Competencies</vt:lpstr>
      <vt:lpstr>Course Objectives – Comments</vt:lpstr>
      <vt:lpstr>Format of Course &amp; Session Objectives</vt:lpstr>
      <vt:lpstr>Issues of Redundancy</vt:lpstr>
      <vt:lpstr>Health  and Values Goals</vt:lpstr>
      <vt:lpstr>Health and Values Content </vt:lpstr>
      <vt:lpstr>Health and Values Content </vt:lpstr>
      <vt:lpstr>Health and Values Content </vt:lpstr>
      <vt:lpstr>Recommendations for Health and Values</vt:lpstr>
      <vt:lpstr>Nutrition Objectives</vt:lpstr>
      <vt:lpstr>PowerPoint Presentation</vt:lpstr>
      <vt:lpstr>Nutrition Content </vt:lpstr>
      <vt:lpstr>Nutrition Content </vt:lpstr>
      <vt:lpstr>Recommendations for Nutrition Integration</vt:lpstr>
      <vt:lpstr>Summary regarding Objectives</vt:lpstr>
      <vt:lpstr>Summary regarding Objectives (cont’d)</vt:lpstr>
      <vt:lpstr>Course Learning Opportunities</vt:lpstr>
      <vt:lpstr>Summary regarding Pedagogy</vt:lpstr>
      <vt:lpstr>Assessment</vt:lpstr>
      <vt:lpstr>Assessment for Course Objectives</vt:lpstr>
      <vt:lpstr>Measures of Quality – Graduation Questionnaire</vt:lpstr>
      <vt:lpstr>Measures of Quality – Step I</vt:lpstr>
      <vt:lpstr>Measures of Quality – AAMC GQ</vt:lpstr>
      <vt:lpstr>Measures of Quality – Course Evaluation</vt:lpstr>
      <vt:lpstr>Measures of Quality – Student Comments</vt:lpstr>
      <vt:lpstr>Measures of Quality – Student Comments</vt:lpstr>
      <vt:lpstr>Measures of Quality – Student Comments</vt:lpstr>
      <vt:lpstr>Measures of Quality – Student Comments</vt:lpstr>
      <vt:lpstr>Summary regarding Measures of Quality</vt:lpstr>
      <vt:lpstr>Action Plan</vt:lpstr>
      <vt:lpstr>Action Plan</vt:lpstr>
      <vt:lpstr>Revised Course Objectives</vt:lpstr>
      <vt:lpstr>Revised Course Objectives -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HAEI and HAEII  course objective #16</dc:title>
  <dc:creator>Virginia Lyons</dc:creator>
  <cp:lastModifiedBy>Adam R. Weinstein</cp:lastModifiedBy>
  <cp:revision>1433</cp:revision>
  <dcterms:created xsi:type="dcterms:W3CDTF">2013-03-25T12:54:39Z</dcterms:created>
  <dcterms:modified xsi:type="dcterms:W3CDTF">2017-11-17T14:32:04Z</dcterms:modified>
</cp:coreProperties>
</file>