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5"/>
  </p:notesMasterIdLst>
  <p:handoutMasterIdLst>
    <p:handoutMasterId r:id="rId26"/>
  </p:handoutMasterIdLst>
  <p:sldIdLst>
    <p:sldId id="331" r:id="rId2"/>
    <p:sldId id="344" r:id="rId3"/>
    <p:sldId id="398" r:id="rId4"/>
    <p:sldId id="275" r:id="rId5"/>
    <p:sldId id="400" r:id="rId6"/>
    <p:sldId id="382" r:id="rId7"/>
    <p:sldId id="276" r:id="rId8"/>
    <p:sldId id="380" r:id="rId9"/>
    <p:sldId id="364" r:id="rId10"/>
    <p:sldId id="412" r:id="rId11"/>
    <p:sldId id="405" r:id="rId12"/>
    <p:sldId id="408" r:id="rId13"/>
    <p:sldId id="411" r:id="rId14"/>
    <p:sldId id="415" r:id="rId15"/>
    <p:sldId id="418" r:id="rId16"/>
    <p:sldId id="419" r:id="rId17"/>
    <p:sldId id="406" r:id="rId18"/>
    <p:sldId id="407" r:id="rId19"/>
    <p:sldId id="385" r:id="rId20"/>
    <p:sldId id="420" r:id="rId21"/>
    <p:sldId id="421" r:id="rId22"/>
    <p:sldId id="371" r:id="rId23"/>
    <p:sldId id="258" r:id="rId24"/>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2D"/>
    <a:srgbClr val="006845"/>
    <a:srgbClr val="0044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37" autoAdjust="0"/>
    <p:restoredTop sz="92173" autoAdjust="0"/>
  </p:normalViewPr>
  <p:slideViewPr>
    <p:cSldViewPr snapToGrid="0" snapToObjects="1">
      <p:cViewPr>
        <p:scale>
          <a:sx n="100" d="100"/>
          <a:sy n="100" d="100"/>
        </p:scale>
        <p:origin x="-600" y="-144"/>
      </p:cViewPr>
      <p:guideLst>
        <p:guide orient="horz" pos="2082"/>
        <p:guide pos="2880"/>
      </p:guideLst>
    </p:cSldViewPr>
  </p:slideViewPr>
  <p:outlineViewPr>
    <p:cViewPr>
      <p:scale>
        <a:sx n="33" d="100"/>
        <a:sy n="33" d="100"/>
      </p:scale>
      <p:origin x="0" y="1160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E8E69-3C25-4492-BB2E-51DF3AD962BF}" type="doc">
      <dgm:prSet loTypeId="urn:microsoft.com/office/officeart/2011/layout/CircleProcess" loCatId="process" qsTypeId="urn:microsoft.com/office/officeart/2005/8/quickstyle/simple2" qsCatId="simple" csTypeId="urn:microsoft.com/office/officeart/2005/8/colors/accent3_1" csCatId="accent3" phldr="1"/>
      <dgm:spPr/>
      <dgm:t>
        <a:bodyPr/>
        <a:lstStyle/>
        <a:p>
          <a:endParaRPr lang="en-US"/>
        </a:p>
      </dgm:t>
    </dgm:pt>
    <dgm:pt modelId="{8BE96F4F-0F16-448F-965B-C943C03F51B4}">
      <dgm:prSet phldrT="[Text]"/>
      <dgm:spPr/>
      <dgm:t>
        <a:bodyPr/>
        <a:lstStyle/>
        <a:p>
          <a:r>
            <a:rPr lang="en-US" dirty="0" smtClean="0"/>
            <a:t>Leadership</a:t>
          </a:r>
          <a:r>
            <a:rPr lang="en-US" baseline="0" dirty="0" smtClean="0"/>
            <a:t> Assessment and Research Team</a:t>
          </a:r>
        </a:p>
        <a:p>
          <a:r>
            <a:rPr lang="en-US" baseline="0" dirty="0" smtClean="0"/>
            <a:t>Sept 2012</a:t>
          </a:r>
          <a:endParaRPr lang="en-US" dirty="0"/>
        </a:p>
      </dgm:t>
    </dgm:pt>
    <dgm:pt modelId="{44B595C7-C2A4-47B9-8465-7B5B20ECD091}" type="parTrans" cxnId="{A9BA2A76-9AED-46B7-80DE-D298AD46D44F}">
      <dgm:prSet/>
      <dgm:spPr/>
      <dgm:t>
        <a:bodyPr/>
        <a:lstStyle/>
        <a:p>
          <a:endParaRPr lang="en-US"/>
        </a:p>
      </dgm:t>
    </dgm:pt>
    <dgm:pt modelId="{9679893E-10C1-4619-BD39-57BD29FD15BB}" type="sibTrans" cxnId="{A9BA2A76-9AED-46B7-80DE-D298AD46D44F}">
      <dgm:prSet/>
      <dgm:spPr/>
      <dgm:t>
        <a:bodyPr/>
        <a:lstStyle/>
        <a:p>
          <a:endParaRPr lang="en-US"/>
        </a:p>
      </dgm:t>
    </dgm:pt>
    <dgm:pt modelId="{14A2B82E-9914-43DF-96FD-DD08976F8487}">
      <dgm:prSet phldrT="[Text]"/>
      <dgm:spPr/>
      <dgm:t>
        <a:bodyPr/>
        <a:lstStyle/>
        <a:p>
          <a:r>
            <a:rPr lang="en-US" dirty="0" smtClean="0"/>
            <a:t>Leadership Elective   </a:t>
          </a:r>
        </a:p>
        <a:p>
          <a:r>
            <a:rPr lang="en-US" dirty="0" smtClean="0"/>
            <a:t>2013 &amp; 2014</a:t>
          </a:r>
        </a:p>
        <a:p>
          <a:r>
            <a:rPr lang="en-US" dirty="0" smtClean="0"/>
            <a:t>Mentoring </a:t>
          </a:r>
        </a:p>
        <a:p>
          <a:r>
            <a:rPr lang="en-US" dirty="0" smtClean="0"/>
            <a:t>Pilots</a:t>
          </a:r>
          <a:endParaRPr lang="en-US" dirty="0"/>
        </a:p>
      </dgm:t>
    </dgm:pt>
    <dgm:pt modelId="{8CB899E8-9B8B-4A11-B423-28A13C3C501D}" type="parTrans" cxnId="{77747F38-C19F-45E3-986B-1113D4762F2E}">
      <dgm:prSet/>
      <dgm:spPr/>
      <dgm:t>
        <a:bodyPr/>
        <a:lstStyle/>
        <a:p>
          <a:endParaRPr lang="en-US"/>
        </a:p>
      </dgm:t>
    </dgm:pt>
    <dgm:pt modelId="{D4411FCD-8ED4-47DF-9047-CBDA22323B41}" type="sibTrans" cxnId="{77747F38-C19F-45E3-986B-1113D4762F2E}">
      <dgm:prSet/>
      <dgm:spPr/>
      <dgm:t>
        <a:bodyPr/>
        <a:lstStyle/>
        <a:p>
          <a:endParaRPr lang="en-US"/>
        </a:p>
      </dgm:t>
    </dgm:pt>
    <dgm:pt modelId="{1D8E43B5-7E5B-424F-BE5F-B247F752C661}">
      <dgm:prSet phldrT="[Text]"/>
      <dgm:spPr/>
      <dgm:t>
        <a:bodyPr/>
        <a:lstStyle/>
        <a:p>
          <a:r>
            <a:rPr lang="en-US" dirty="0" smtClean="0"/>
            <a:t>Train the Trainers Educators Group </a:t>
          </a:r>
        </a:p>
        <a:p>
          <a:r>
            <a:rPr lang="en-US" dirty="0" smtClean="0"/>
            <a:t> July 2012</a:t>
          </a:r>
          <a:endParaRPr lang="en-US" dirty="0"/>
        </a:p>
      </dgm:t>
    </dgm:pt>
    <dgm:pt modelId="{ED2B243D-FA96-4C7E-906F-99A7D00C87D5}" type="parTrans" cxnId="{83169D61-D8B7-47C9-A93E-5FBCB110A0D9}">
      <dgm:prSet/>
      <dgm:spPr/>
      <dgm:t>
        <a:bodyPr/>
        <a:lstStyle/>
        <a:p>
          <a:endParaRPr lang="en-US"/>
        </a:p>
      </dgm:t>
    </dgm:pt>
    <dgm:pt modelId="{4ED2982E-7443-4FB3-9BEA-02762CA87AF8}" type="sibTrans" cxnId="{83169D61-D8B7-47C9-A93E-5FBCB110A0D9}">
      <dgm:prSet/>
      <dgm:spPr/>
      <dgm:t>
        <a:bodyPr/>
        <a:lstStyle/>
        <a:p>
          <a:endParaRPr lang="en-US"/>
        </a:p>
      </dgm:t>
    </dgm:pt>
    <dgm:pt modelId="{DBD6C300-FA04-FC4C-AAC7-B51C1CDA725E}">
      <dgm:prSet/>
      <dgm:spPr/>
      <dgm:t>
        <a:bodyPr/>
        <a:lstStyle/>
        <a:p>
          <a:r>
            <a:rPr lang="en-US" dirty="0" smtClean="0"/>
            <a:t>Deans Leadership  AWARD </a:t>
          </a:r>
        </a:p>
        <a:p>
          <a:r>
            <a:rPr lang="en-US" dirty="0" smtClean="0"/>
            <a:t>  2013 </a:t>
          </a:r>
          <a:r>
            <a:rPr lang="en-US" dirty="0" smtClean="0"/>
            <a:t>- 2017</a:t>
          </a:r>
          <a:endParaRPr lang="en-US" dirty="0" smtClean="0"/>
        </a:p>
      </dgm:t>
    </dgm:pt>
    <dgm:pt modelId="{8B81540E-8B80-914F-B570-27654147D933}" type="parTrans" cxnId="{CE9C0AE6-5F82-0D44-B83A-D773A9758606}">
      <dgm:prSet/>
      <dgm:spPr/>
      <dgm:t>
        <a:bodyPr/>
        <a:lstStyle/>
        <a:p>
          <a:endParaRPr lang="en-US"/>
        </a:p>
      </dgm:t>
    </dgm:pt>
    <dgm:pt modelId="{BD91794F-B083-0745-A585-F9EDDE13BC51}" type="sibTrans" cxnId="{CE9C0AE6-5F82-0D44-B83A-D773A9758606}">
      <dgm:prSet/>
      <dgm:spPr/>
      <dgm:t>
        <a:bodyPr/>
        <a:lstStyle/>
        <a:p>
          <a:endParaRPr lang="en-US"/>
        </a:p>
      </dgm:t>
    </dgm:pt>
    <dgm:pt modelId="{CA7880A4-8741-804D-8A83-6FF155DEF5C8}">
      <dgm:prSet phldrT="[Text]"/>
      <dgm:spPr/>
      <dgm:t>
        <a:bodyPr/>
        <a:lstStyle/>
        <a:p>
          <a:r>
            <a:rPr lang="en-US" dirty="0" smtClean="0"/>
            <a:t>LIG/LDC  2012 </a:t>
          </a:r>
        </a:p>
        <a:p>
          <a:r>
            <a:rPr lang="en-US" dirty="0" smtClean="0"/>
            <a:t>and Theme   2013</a:t>
          </a:r>
          <a:endParaRPr lang="en-US" dirty="0"/>
        </a:p>
      </dgm:t>
    </dgm:pt>
    <dgm:pt modelId="{F43CFBBA-8E27-A747-8AEE-7A217F0E5ED3}" type="parTrans" cxnId="{0EAF4743-1ACC-6C47-B7AF-F55DD18F62E8}">
      <dgm:prSet/>
      <dgm:spPr/>
      <dgm:t>
        <a:bodyPr/>
        <a:lstStyle/>
        <a:p>
          <a:endParaRPr lang="en-US"/>
        </a:p>
      </dgm:t>
    </dgm:pt>
    <dgm:pt modelId="{0ABBD5E4-D998-A945-A524-BFE9DD684D3E}" type="sibTrans" cxnId="{0EAF4743-1ACC-6C47-B7AF-F55DD18F62E8}">
      <dgm:prSet/>
      <dgm:spPr/>
      <dgm:t>
        <a:bodyPr/>
        <a:lstStyle/>
        <a:p>
          <a:endParaRPr lang="en-US"/>
        </a:p>
      </dgm:t>
    </dgm:pt>
    <dgm:pt modelId="{53997EFA-CBB8-F544-8B7C-4F871C29C1A2}">
      <dgm:prSet/>
      <dgm:spPr/>
      <dgm:t>
        <a:bodyPr/>
        <a:lstStyle/>
        <a:p>
          <a:r>
            <a:rPr lang="en-US" dirty="0" smtClean="0"/>
            <a:t>Leadership Course &gt;&gt; </a:t>
          </a:r>
          <a:r>
            <a:rPr lang="en-US" dirty="0" err="1" smtClean="0"/>
            <a:t>Curr</a:t>
          </a:r>
          <a:endParaRPr lang="en-US" dirty="0" smtClean="0"/>
        </a:p>
        <a:p>
          <a:r>
            <a:rPr lang="en-US" dirty="0" smtClean="0"/>
            <a:t>Fall 2015- 2017</a:t>
          </a:r>
          <a:endParaRPr lang="en-US" dirty="0" smtClean="0"/>
        </a:p>
      </dgm:t>
    </dgm:pt>
    <dgm:pt modelId="{F93FC8FF-1554-844C-8C1F-666420C7669B}" type="parTrans" cxnId="{8DB269C9-603D-A947-9205-93A936FCCACB}">
      <dgm:prSet/>
      <dgm:spPr/>
      <dgm:t>
        <a:bodyPr/>
        <a:lstStyle/>
        <a:p>
          <a:endParaRPr lang="en-US"/>
        </a:p>
      </dgm:t>
    </dgm:pt>
    <dgm:pt modelId="{3AD13F9A-1EEC-584E-A373-8815023DCE52}" type="sibTrans" cxnId="{8DB269C9-603D-A947-9205-93A936FCCACB}">
      <dgm:prSet/>
      <dgm:spPr/>
      <dgm:t>
        <a:bodyPr/>
        <a:lstStyle/>
        <a:p>
          <a:endParaRPr lang="en-US"/>
        </a:p>
      </dgm:t>
    </dgm:pt>
    <dgm:pt modelId="{EA0B9FCD-E3D9-3A4F-BE44-EF41B202A2E3}">
      <dgm:prSet phldrT="[Text]"/>
      <dgm:spPr/>
      <dgm:t>
        <a:bodyPr/>
        <a:lstStyle/>
        <a:p>
          <a:r>
            <a:rPr lang="en-US" dirty="0" smtClean="0"/>
            <a:t> </a:t>
          </a:r>
          <a:r>
            <a:rPr lang="en-US" dirty="0" smtClean="0"/>
            <a:t>Leadership Summer Course</a:t>
          </a:r>
        </a:p>
        <a:p>
          <a:r>
            <a:rPr lang="en-US" dirty="0" smtClean="0"/>
            <a:t>2013 &amp; 2014</a:t>
          </a:r>
          <a:endParaRPr lang="en-US" dirty="0"/>
        </a:p>
      </dgm:t>
    </dgm:pt>
    <dgm:pt modelId="{FCFFC541-D885-634A-A2B1-36D196A3AA2F}" type="parTrans" cxnId="{7C1B028D-1C44-094B-9CDC-0CAD65E3A09B}">
      <dgm:prSet/>
      <dgm:spPr/>
      <dgm:t>
        <a:bodyPr/>
        <a:lstStyle/>
        <a:p>
          <a:endParaRPr lang="en-US"/>
        </a:p>
      </dgm:t>
    </dgm:pt>
    <dgm:pt modelId="{1BC87BAD-8CBF-0144-8356-AC5C9B847566}" type="sibTrans" cxnId="{7C1B028D-1C44-094B-9CDC-0CAD65E3A09B}">
      <dgm:prSet/>
      <dgm:spPr/>
      <dgm:t>
        <a:bodyPr/>
        <a:lstStyle/>
        <a:p>
          <a:endParaRPr lang="en-US"/>
        </a:p>
      </dgm:t>
    </dgm:pt>
    <dgm:pt modelId="{F7D790D4-065A-2344-91E6-04D934E18144}">
      <dgm:prSet phldrT="[Text]"/>
      <dgm:spPr/>
      <dgm:t>
        <a:bodyPr/>
        <a:lstStyle/>
        <a:p>
          <a:r>
            <a:rPr lang="en-US" dirty="0" smtClean="0"/>
            <a:t>Leadership Workshops </a:t>
          </a:r>
        </a:p>
        <a:p>
          <a:r>
            <a:rPr lang="en-US" dirty="0" smtClean="0"/>
            <a:t>Alumni/CBF/Nursing/LPMR  </a:t>
          </a:r>
          <a:endParaRPr lang="en-US" dirty="0"/>
        </a:p>
      </dgm:t>
    </dgm:pt>
    <dgm:pt modelId="{EFA0D52F-DC7B-0348-BC9D-C0D9BFC0573E}" type="parTrans" cxnId="{FB2DBF32-DFF9-CE45-8678-9C18FD95080B}">
      <dgm:prSet/>
      <dgm:spPr/>
      <dgm:t>
        <a:bodyPr/>
        <a:lstStyle/>
        <a:p>
          <a:endParaRPr lang="en-US"/>
        </a:p>
      </dgm:t>
    </dgm:pt>
    <dgm:pt modelId="{433716A0-ABA3-D84B-B0CB-9351160B91ED}" type="sibTrans" cxnId="{FB2DBF32-DFF9-CE45-8678-9C18FD95080B}">
      <dgm:prSet/>
      <dgm:spPr/>
      <dgm:t>
        <a:bodyPr/>
        <a:lstStyle/>
        <a:p>
          <a:endParaRPr lang="en-US"/>
        </a:p>
      </dgm:t>
    </dgm:pt>
    <dgm:pt modelId="{2547EDE5-3B3F-4FE4-8E6C-49F50D0AA725}" type="pres">
      <dgm:prSet presAssocID="{BD9E8E69-3C25-4492-BB2E-51DF3AD962BF}" presName="Name0" presStyleCnt="0">
        <dgm:presLayoutVars>
          <dgm:chMax val="11"/>
          <dgm:chPref val="11"/>
          <dgm:dir/>
          <dgm:resizeHandles/>
        </dgm:presLayoutVars>
      </dgm:prSet>
      <dgm:spPr/>
      <dgm:t>
        <a:bodyPr/>
        <a:lstStyle/>
        <a:p>
          <a:endParaRPr lang="en-US"/>
        </a:p>
      </dgm:t>
    </dgm:pt>
    <dgm:pt modelId="{248FA73D-9D9B-CA46-8D0F-80A1A495ACD6}" type="pres">
      <dgm:prSet presAssocID="{53997EFA-CBB8-F544-8B7C-4F871C29C1A2}" presName="Accent8" presStyleCnt="0"/>
      <dgm:spPr/>
    </dgm:pt>
    <dgm:pt modelId="{207127FC-1617-7C46-B20D-A38000BE7E3C}" type="pres">
      <dgm:prSet presAssocID="{53997EFA-CBB8-F544-8B7C-4F871C29C1A2}" presName="Accent" presStyleLbl="node1" presStyleIdx="0" presStyleCnt="8"/>
      <dgm:spPr/>
    </dgm:pt>
    <dgm:pt modelId="{9D37AEE5-0B77-EE49-9B47-5BE446434B27}" type="pres">
      <dgm:prSet presAssocID="{53997EFA-CBB8-F544-8B7C-4F871C29C1A2}" presName="ParentBackground8" presStyleCnt="0"/>
      <dgm:spPr/>
    </dgm:pt>
    <dgm:pt modelId="{FA8C75C6-3770-AC47-AEFD-D99829BA846D}" type="pres">
      <dgm:prSet presAssocID="{53997EFA-CBB8-F544-8B7C-4F871C29C1A2}" presName="ParentBackground" presStyleLbl="fgAcc1" presStyleIdx="0" presStyleCnt="8"/>
      <dgm:spPr/>
      <dgm:t>
        <a:bodyPr/>
        <a:lstStyle/>
        <a:p>
          <a:endParaRPr lang="en-US"/>
        </a:p>
      </dgm:t>
    </dgm:pt>
    <dgm:pt modelId="{53E18043-CC56-E747-8DA0-087F999442ED}" type="pres">
      <dgm:prSet presAssocID="{53997EFA-CBB8-F544-8B7C-4F871C29C1A2}" presName="Parent8" presStyleLbl="revTx" presStyleIdx="0" presStyleCnt="0">
        <dgm:presLayoutVars>
          <dgm:chMax val="1"/>
          <dgm:chPref val="1"/>
          <dgm:bulletEnabled val="1"/>
        </dgm:presLayoutVars>
      </dgm:prSet>
      <dgm:spPr/>
      <dgm:t>
        <a:bodyPr/>
        <a:lstStyle/>
        <a:p>
          <a:endParaRPr lang="en-US"/>
        </a:p>
      </dgm:t>
    </dgm:pt>
    <dgm:pt modelId="{5020A69F-FB09-B949-B373-914C26A6150D}" type="pres">
      <dgm:prSet presAssocID="{DBD6C300-FA04-FC4C-AAC7-B51C1CDA725E}" presName="Accent7" presStyleCnt="0"/>
      <dgm:spPr/>
    </dgm:pt>
    <dgm:pt modelId="{4FA48C4C-D846-3B43-9C93-1AA4F533B437}" type="pres">
      <dgm:prSet presAssocID="{DBD6C300-FA04-FC4C-AAC7-B51C1CDA725E}" presName="Accent" presStyleLbl="node1" presStyleIdx="1" presStyleCnt="8"/>
      <dgm:spPr/>
    </dgm:pt>
    <dgm:pt modelId="{36529ABC-49E9-5144-A81A-54FBE867761C}" type="pres">
      <dgm:prSet presAssocID="{DBD6C300-FA04-FC4C-AAC7-B51C1CDA725E}" presName="ParentBackground7" presStyleCnt="0"/>
      <dgm:spPr/>
    </dgm:pt>
    <dgm:pt modelId="{0608D2BE-BF83-2C4E-97D1-8D7664EEFDFF}" type="pres">
      <dgm:prSet presAssocID="{DBD6C300-FA04-FC4C-AAC7-B51C1CDA725E}" presName="ParentBackground" presStyleLbl="fgAcc1" presStyleIdx="1" presStyleCnt="8"/>
      <dgm:spPr/>
      <dgm:t>
        <a:bodyPr/>
        <a:lstStyle/>
        <a:p>
          <a:endParaRPr lang="en-US"/>
        </a:p>
      </dgm:t>
    </dgm:pt>
    <dgm:pt modelId="{63AE6FBC-0F89-8047-896D-09B93DD63432}" type="pres">
      <dgm:prSet presAssocID="{DBD6C300-FA04-FC4C-AAC7-B51C1CDA725E}" presName="Parent7" presStyleLbl="revTx" presStyleIdx="0" presStyleCnt="0">
        <dgm:presLayoutVars>
          <dgm:chMax val="1"/>
          <dgm:chPref val="1"/>
          <dgm:bulletEnabled val="1"/>
        </dgm:presLayoutVars>
      </dgm:prSet>
      <dgm:spPr/>
      <dgm:t>
        <a:bodyPr/>
        <a:lstStyle/>
        <a:p>
          <a:endParaRPr lang="en-US"/>
        </a:p>
      </dgm:t>
    </dgm:pt>
    <dgm:pt modelId="{07A6EF1E-D783-D440-BF57-B84CBAFE2C8D}" type="pres">
      <dgm:prSet presAssocID="{F7D790D4-065A-2344-91E6-04D934E18144}" presName="Accent6" presStyleCnt="0"/>
      <dgm:spPr/>
    </dgm:pt>
    <dgm:pt modelId="{2B0EA1D1-FF09-CA45-A287-D56311F7EA71}" type="pres">
      <dgm:prSet presAssocID="{F7D790D4-065A-2344-91E6-04D934E18144}" presName="Accent" presStyleLbl="node1" presStyleIdx="2" presStyleCnt="8"/>
      <dgm:spPr/>
    </dgm:pt>
    <dgm:pt modelId="{F1960415-AB24-524B-8E65-EE43F4E649A2}" type="pres">
      <dgm:prSet presAssocID="{F7D790D4-065A-2344-91E6-04D934E18144}" presName="ParentBackground6" presStyleCnt="0"/>
      <dgm:spPr/>
    </dgm:pt>
    <dgm:pt modelId="{7707AF72-69BE-0D4E-9CA4-ACF5481A62DD}" type="pres">
      <dgm:prSet presAssocID="{F7D790D4-065A-2344-91E6-04D934E18144}" presName="ParentBackground" presStyleLbl="fgAcc1" presStyleIdx="2" presStyleCnt="8"/>
      <dgm:spPr/>
      <dgm:t>
        <a:bodyPr/>
        <a:lstStyle/>
        <a:p>
          <a:endParaRPr lang="en-US"/>
        </a:p>
      </dgm:t>
    </dgm:pt>
    <dgm:pt modelId="{A96BFF50-CECC-2E49-9AE1-632252AD6233}" type="pres">
      <dgm:prSet presAssocID="{F7D790D4-065A-2344-91E6-04D934E18144}" presName="Parent6" presStyleLbl="revTx" presStyleIdx="0" presStyleCnt="0">
        <dgm:presLayoutVars>
          <dgm:chMax val="1"/>
          <dgm:chPref val="1"/>
          <dgm:bulletEnabled val="1"/>
        </dgm:presLayoutVars>
      </dgm:prSet>
      <dgm:spPr/>
      <dgm:t>
        <a:bodyPr/>
        <a:lstStyle/>
        <a:p>
          <a:endParaRPr lang="en-US"/>
        </a:p>
      </dgm:t>
    </dgm:pt>
    <dgm:pt modelId="{62B76FF8-A214-D344-840C-892B326462CB}" type="pres">
      <dgm:prSet presAssocID="{EA0B9FCD-E3D9-3A4F-BE44-EF41B202A2E3}" presName="Accent5" presStyleCnt="0"/>
      <dgm:spPr/>
    </dgm:pt>
    <dgm:pt modelId="{5A260A50-497A-6F4B-9321-5DB7BCEA2C39}" type="pres">
      <dgm:prSet presAssocID="{EA0B9FCD-E3D9-3A4F-BE44-EF41B202A2E3}" presName="Accent" presStyleLbl="node1" presStyleIdx="3" presStyleCnt="8"/>
      <dgm:spPr/>
    </dgm:pt>
    <dgm:pt modelId="{81B2D305-E473-8F44-A21C-1CA885D9F41D}" type="pres">
      <dgm:prSet presAssocID="{EA0B9FCD-E3D9-3A4F-BE44-EF41B202A2E3}" presName="ParentBackground5" presStyleCnt="0"/>
      <dgm:spPr/>
    </dgm:pt>
    <dgm:pt modelId="{966E4D0D-0427-0245-8793-99905947FBD8}" type="pres">
      <dgm:prSet presAssocID="{EA0B9FCD-E3D9-3A4F-BE44-EF41B202A2E3}" presName="ParentBackground" presStyleLbl="fgAcc1" presStyleIdx="3" presStyleCnt="8"/>
      <dgm:spPr/>
      <dgm:t>
        <a:bodyPr/>
        <a:lstStyle/>
        <a:p>
          <a:endParaRPr lang="en-US"/>
        </a:p>
      </dgm:t>
    </dgm:pt>
    <dgm:pt modelId="{4B5720E9-6AC3-574C-B330-EC332D3BA1DD}" type="pres">
      <dgm:prSet presAssocID="{EA0B9FCD-E3D9-3A4F-BE44-EF41B202A2E3}" presName="Parent5" presStyleLbl="revTx" presStyleIdx="0" presStyleCnt="0">
        <dgm:presLayoutVars>
          <dgm:chMax val="1"/>
          <dgm:chPref val="1"/>
          <dgm:bulletEnabled val="1"/>
        </dgm:presLayoutVars>
      </dgm:prSet>
      <dgm:spPr/>
      <dgm:t>
        <a:bodyPr/>
        <a:lstStyle/>
        <a:p>
          <a:endParaRPr lang="en-US"/>
        </a:p>
      </dgm:t>
    </dgm:pt>
    <dgm:pt modelId="{A49468BC-6851-2348-8D2F-578D2FA4B117}" type="pres">
      <dgm:prSet presAssocID="{14A2B82E-9914-43DF-96FD-DD08976F8487}" presName="Accent4" presStyleCnt="0"/>
      <dgm:spPr/>
    </dgm:pt>
    <dgm:pt modelId="{E29D1E34-96DC-40A0-B670-47CDCAFCB600}" type="pres">
      <dgm:prSet presAssocID="{14A2B82E-9914-43DF-96FD-DD08976F8487}" presName="Accent" presStyleLbl="node1" presStyleIdx="4" presStyleCnt="8"/>
      <dgm:spPr/>
      <dgm:t>
        <a:bodyPr/>
        <a:lstStyle/>
        <a:p>
          <a:endParaRPr lang="en-US"/>
        </a:p>
      </dgm:t>
    </dgm:pt>
    <dgm:pt modelId="{CBFB6B6F-6065-4641-BD00-BC0CD744782E}" type="pres">
      <dgm:prSet presAssocID="{14A2B82E-9914-43DF-96FD-DD08976F8487}" presName="ParentBackground4" presStyleCnt="0"/>
      <dgm:spPr/>
    </dgm:pt>
    <dgm:pt modelId="{693A6F94-8757-46D2-BB1F-EC4357AFFA5C}" type="pres">
      <dgm:prSet presAssocID="{14A2B82E-9914-43DF-96FD-DD08976F8487}" presName="ParentBackground" presStyleLbl="fgAcc1" presStyleIdx="4" presStyleCnt="8"/>
      <dgm:spPr/>
      <dgm:t>
        <a:bodyPr/>
        <a:lstStyle/>
        <a:p>
          <a:endParaRPr lang="en-US"/>
        </a:p>
      </dgm:t>
    </dgm:pt>
    <dgm:pt modelId="{35BF2A48-2C82-D647-AD25-35D75C7AB276}" type="pres">
      <dgm:prSet presAssocID="{14A2B82E-9914-43DF-96FD-DD08976F8487}" presName="Parent4" presStyleLbl="revTx" presStyleIdx="0" presStyleCnt="0">
        <dgm:presLayoutVars>
          <dgm:chMax val="1"/>
          <dgm:chPref val="1"/>
          <dgm:bulletEnabled val="1"/>
        </dgm:presLayoutVars>
      </dgm:prSet>
      <dgm:spPr/>
      <dgm:t>
        <a:bodyPr/>
        <a:lstStyle/>
        <a:p>
          <a:endParaRPr lang="en-US"/>
        </a:p>
      </dgm:t>
    </dgm:pt>
    <dgm:pt modelId="{81A355DA-C4E8-1442-848C-90368B3A3759}" type="pres">
      <dgm:prSet presAssocID="{CA7880A4-8741-804D-8A83-6FF155DEF5C8}" presName="Accent3" presStyleCnt="0"/>
      <dgm:spPr/>
    </dgm:pt>
    <dgm:pt modelId="{7D3D6BDD-437C-1646-802E-2CB820EC9CCF}" type="pres">
      <dgm:prSet presAssocID="{CA7880A4-8741-804D-8A83-6FF155DEF5C8}" presName="Accent" presStyleLbl="node1" presStyleIdx="5" presStyleCnt="8"/>
      <dgm:spPr/>
    </dgm:pt>
    <dgm:pt modelId="{BABB6093-BB0E-A442-9FD5-8A6E271D598B}" type="pres">
      <dgm:prSet presAssocID="{CA7880A4-8741-804D-8A83-6FF155DEF5C8}" presName="ParentBackground3" presStyleCnt="0"/>
      <dgm:spPr/>
    </dgm:pt>
    <dgm:pt modelId="{DDDCD4CA-F1FC-744D-8DDE-7B9FADE9DCDB}" type="pres">
      <dgm:prSet presAssocID="{CA7880A4-8741-804D-8A83-6FF155DEF5C8}" presName="ParentBackground" presStyleLbl="fgAcc1" presStyleIdx="5" presStyleCnt="8"/>
      <dgm:spPr/>
      <dgm:t>
        <a:bodyPr/>
        <a:lstStyle/>
        <a:p>
          <a:endParaRPr lang="en-US"/>
        </a:p>
      </dgm:t>
    </dgm:pt>
    <dgm:pt modelId="{B26AC58F-D178-BF4F-96D8-2F271421030B}" type="pres">
      <dgm:prSet presAssocID="{CA7880A4-8741-804D-8A83-6FF155DEF5C8}" presName="Parent3" presStyleLbl="revTx" presStyleIdx="0" presStyleCnt="0">
        <dgm:presLayoutVars>
          <dgm:chMax val="1"/>
          <dgm:chPref val="1"/>
          <dgm:bulletEnabled val="1"/>
        </dgm:presLayoutVars>
      </dgm:prSet>
      <dgm:spPr/>
      <dgm:t>
        <a:bodyPr/>
        <a:lstStyle/>
        <a:p>
          <a:endParaRPr lang="en-US"/>
        </a:p>
      </dgm:t>
    </dgm:pt>
    <dgm:pt modelId="{A839A279-0B34-4FDF-8A19-8190CF54A9F4}" type="pres">
      <dgm:prSet presAssocID="{8BE96F4F-0F16-448F-965B-C943C03F51B4}" presName="Accent2" presStyleCnt="0"/>
      <dgm:spPr/>
      <dgm:t>
        <a:bodyPr/>
        <a:lstStyle/>
        <a:p>
          <a:endParaRPr lang="en-US"/>
        </a:p>
      </dgm:t>
    </dgm:pt>
    <dgm:pt modelId="{9ADEEBBA-0E80-463D-AE03-B318CC495501}" type="pres">
      <dgm:prSet presAssocID="{8BE96F4F-0F16-448F-965B-C943C03F51B4}" presName="Accent" presStyleLbl="node1" presStyleIdx="6" presStyleCnt="8"/>
      <dgm:spPr/>
      <dgm:t>
        <a:bodyPr/>
        <a:lstStyle/>
        <a:p>
          <a:endParaRPr lang="en-US"/>
        </a:p>
      </dgm:t>
    </dgm:pt>
    <dgm:pt modelId="{E86C7E7E-6F31-417E-942A-71F4325DC5F2}" type="pres">
      <dgm:prSet presAssocID="{8BE96F4F-0F16-448F-965B-C943C03F51B4}" presName="ParentBackground2" presStyleCnt="0"/>
      <dgm:spPr/>
      <dgm:t>
        <a:bodyPr/>
        <a:lstStyle/>
        <a:p>
          <a:endParaRPr lang="en-US"/>
        </a:p>
      </dgm:t>
    </dgm:pt>
    <dgm:pt modelId="{3B8B0C98-D1E0-43C5-B585-77591E7E441D}" type="pres">
      <dgm:prSet presAssocID="{8BE96F4F-0F16-448F-965B-C943C03F51B4}" presName="ParentBackground" presStyleLbl="fgAcc1" presStyleIdx="6" presStyleCnt="8"/>
      <dgm:spPr/>
      <dgm:t>
        <a:bodyPr/>
        <a:lstStyle/>
        <a:p>
          <a:endParaRPr lang="en-US"/>
        </a:p>
      </dgm:t>
    </dgm:pt>
    <dgm:pt modelId="{80919CC4-E525-44ED-BEA4-0E046EBB274C}" type="pres">
      <dgm:prSet presAssocID="{8BE96F4F-0F16-448F-965B-C943C03F51B4}" presName="Parent2" presStyleLbl="revTx" presStyleIdx="0" presStyleCnt="0">
        <dgm:presLayoutVars>
          <dgm:chMax val="1"/>
          <dgm:chPref val="1"/>
          <dgm:bulletEnabled val="1"/>
        </dgm:presLayoutVars>
      </dgm:prSet>
      <dgm:spPr/>
      <dgm:t>
        <a:bodyPr/>
        <a:lstStyle/>
        <a:p>
          <a:endParaRPr lang="en-US"/>
        </a:p>
      </dgm:t>
    </dgm:pt>
    <dgm:pt modelId="{25C91EC3-9184-4A62-8352-1C88F0AC6D56}" type="pres">
      <dgm:prSet presAssocID="{1D8E43B5-7E5B-424F-BE5F-B247F752C661}" presName="Accent1" presStyleCnt="0"/>
      <dgm:spPr/>
      <dgm:t>
        <a:bodyPr/>
        <a:lstStyle/>
        <a:p>
          <a:endParaRPr lang="en-US"/>
        </a:p>
      </dgm:t>
    </dgm:pt>
    <dgm:pt modelId="{0854ACA0-01FD-4C6F-9E84-8F040CCA7BE7}" type="pres">
      <dgm:prSet presAssocID="{1D8E43B5-7E5B-424F-BE5F-B247F752C661}" presName="Accent" presStyleLbl="node1" presStyleIdx="7" presStyleCnt="8"/>
      <dgm:spPr/>
      <dgm:t>
        <a:bodyPr/>
        <a:lstStyle/>
        <a:p>
          <a:endParaRPr lang="en-US"/>
        </a:p>
      </dgm:t>
    </dgm:pt>
    <dgm:pt modelId="{FFBD066F-3CC7-413A-9A22-152EBDCFA423}" type="pres">
      <dgm:prSet presAssocID="{1D8E43B5-7E5B-424F-BE5F-B247F752C661}" presName="ParentBackground1" presStyleCnt="0"/>
      <dgm:spPr/>
      <dgm:t>
        <a:bodyPr/>
        <a:lstStyle/>
        <a:p>
          <a:endParaRPr lang="en-US"/>
        </a:p>
      </dgm:t>
    </dgm:pt>
    <dgm:pt modelId="{BBB4634B-CF2A-406F-A192-B003071D9AEF}" type="pres">
      <dgm:prSet presAssocID="{1D8E43B5-7E5B-424F-BE5F-B247F752C661}" presName="ParentBackground" presStyleLbl="fgAcc1" presStyleIdx="7" presStyleCnt="8"/>
      <dgm:spPr/>
      <dgm:t>
        <a:bodyPr/>
        <a:lstStyle/>
        <a:p>
          <a:endParaRPr lang="en-US"/>
        </a:p>
      </dgm:t>
    </dgm:pt>
    <dgm:pt modelId="{6CC9DE7C-B74D-4AE0-84E2-95D0C62670C3}" type="pres">
      <dgm:prSet presAssocID="{1D8E43B5-7E5B-424F-BE5F-B247F752C661}" presName="Parent1" presStyleLbl="revTx" presStyleIdx="0" presStyleCnt="0">
        <dgm:presLayoutVars>
          <dgm:chMax val="1"/>
          <dgm:chPref val="1"/>
          <dgm:bulletEnabled val="1"/>
        </dgm:presLayoutVars>
      </dgm:prSet>
      <dgm:spPr/>
      <dgm:t>
        <a:bodyPr/>
        <a:lstStyle/>
        <a:p>
          <a:endParaRPr lang="en-US"/>
        </a:p>
      </dgm:t>
    </dgm:pt>
  </dgm:ptLst>
  <dgm:cxnLst>
    <dgm:cxn modelId="{2395170E-4BBA-4446-B317-E9A77FF04FDD}" type="presOf" srcId="{1D8E43B5-7E5B-424F-BE5F-B247F752C661}" destId="{6CC9DE7C-B74D-4AE0-84E2-95D0C62670C3}" srcOrd="1" destOrd="0" presId="urn:microsoft.com/office/officeart/2011/layout/CircleProcess"/>
    <dgm:cxn modelId="{A9BA2A76-9AED-46B7-80DE-D298AD46D44F}" srcId="{BD9E8E69-3C25-4492-BB2E-51DF3AD962BF}" destId="{8BE96F4F-0F16-448F-965B-C943C03F51B4}" srcOrd="1" destOrd="0" parTransId="{44B595C7-C2A4-47B9-8465-7B5B20ECD091}" sibTransId="{9679893E-10C1-4619-BD39-57BD29FD15BB}"/>
    <dgm:cxn modelId="{FBD64F07-9F05-754D-B8B6-EC91AA248D34}" type="presOf" srcId="{DBD6C300-FA04-FC4C-AAC7-B51C1CDA725E}" destId="{63AE6FBC-0F89-8047-896D-09B93DD63432}" srcOrd="1" destOrd="0" presId="urn:microsoft.com/office/officeart/2011/layout/CircleProcess"/>
    <dgm:cxn modelId="{EFA53725-C2D6-D84E-9753-6AB09CE40563}" type="presOf" srcId="{53997EFA-CBB8-F544-8B7C-4F871C29C1A2}" destId="{FA8C75C6-3770-AC47-AEFD-D99829BA846D}" srcOrd="0" destOrd="0" presId="urn:microsoft.com/office/officeart/2011/layout/CircleProcess"/>
    <dgm:cxn modelId="{58566E87-BF75-9748-8A61-9877C7036DB3}" type="presOf" srcId="{F7D790D4-065A-2344-91E6-04D934E18144}" destId="{A96BFF50-CECC-2E49-9AE1-632252AD6233}" srcOrd="1" destOrd="0" presId="urn:microsoft.com/office/officeart/2011/layout/CircleProcess"/>
    <dgm:cxn modelId="{8DB269C9-603D-A947-9205-93A936FCCACB}" srcId="{BD9E8E69-3C25-4492-BB2E-51DF3AD962BF}" destId="{53997EFA-CBB8-F544-8B7C-4F871C29C1A2}" srcOrd="7" destOrd="0" parTransId="{F93FC8FF-1554-844C-8C1F-666420C7669B}" sibTransId="{3AD13F9A-1EEC-584E-A373-8815023DCE52}"/>
    <dgm:cxn modelId="{CE9C0AE6-5F82-0D44-B83A-D773A9758606}" srcId="{BD9E8E69-3C25-4492-BB2E-51DF3AD962BF}" destId="{DBD6C300-FA04-FC4C-AAC7-B51C1CDA725E}" srcOrd="6" destOrd="0" parTransId="{8B81540E-8B80-914F-B570-27654147D933}" sibTransId="{BD91794F-B083-0745-A585-F9EDDE13BC51}"/>
    <dgm:cxn modelId="{9200622C-8765-144D-A5BC-8FA6E3E1B452}" type="presOf" srcId="{CA7880A4-8741-804D-8A83-6FF155DEF5C8}" destId="{B26AC58F-D178-BF4F-96D8-2F271421030B}" srcOrd="1" destOrd="0" presId="urn:microsoft.com/office/officeart/2011/layout/CircleProcess"/>
    <dgm:cxn modelId="{DF6D55D4-5C9B-D244-9881-30818A9FF316}" type="presOf" srcId="{CA7880A4-8741-804D-8A83-6FF155DEF5C8}" destId="{DDDCD4CA-F1FC-744D-8DDE-7B9FADE9DCDB}" srcOrd="0" destOrd="0" presId="urn:microsoft.com/office/officeart/2011/layout/CircleProcess"/>
    <dgm:cxn modelId="{DB397596-B74D-C24C-96DC-732D71BD61D0}" type="presOf" srcId="{EA0B9FCD-E3D9-3A4F-BE44-EF41B202A2E3}" destId="{4B5720E9-6AC3-574C-B330-EC332D3BA1DD}" srcOrd="1" destOrd="0" presId="urn:microsoft.com/office/officeart/2011/layout/CircleProcess"/>
    <dgm:cxn modelId="{C6066F4D-492C-F942-8303-24A1BDC2F6BC}" type="presOf" srcId="{DBD6C300-FA04-FC4C-AAC7-B51C1CDA725E}" destId="{0608D2BE-BF83-2C4E-97D1-8D7664EEFDFF}" srcOrd="0" destOrd="0" presId="urn:microsoft.com/office/officeart/2011/layout/CircleProcess"/>
    <dgm:cxn modelId="{E58CC166-EE70-D645-A80B-B5F994C432E2}" type="presOf" srcId="{BD9E8E69-3C25-4492-BB2E-51DF3AD962BF}" destId="{2547EDE5-3B3F-4FE4-8E6C-49F50D0AA725}" srcOrd="0" destOrd="0" presId="urn:microsoft.com/office/officeart/2011/layout/CircleProcess"/>
    <dgm:cxn modelId="{FB2DBF32-DFF9-CE45-8678-9C18FD95080B}" srcId="{BD9E8E69-3C25-4492-BB2E-51DF3AD962BF}" destId="{F7D790D4-065A-2344-91E6-04D934E18144}" srcOrd="5" destOrd="0" parTransId="{EFA0D52F-DC7B-0348-BC9D-C0D9BFC0573E}" sibTransId="{433716A0-ABA3-D84B-B0CB-9351160B91ED}"/>
    <dgm:cxn modelId="{AE7144A0-244E-AB44-BA32-88975F356F73}" type="presOf" srcId="{14A2B82E-9914-43DF-96FD-DD08976F8487}" destId="{35BF2A48-2C82-D647-AD25-35D75C7AB276}" srcOrd="1" destOrd="0" presId="urn:microsoft.com/office/officeart/2011/layout/CircleProcess"/>
    <dgm:cxn modelId="{83169D61-D8B7-47C9-A93E-5FBCB110A0D9}" srcId="{BD9E8E69-3C25-4492-BB2E-51DF3AD962BF}" destId="{1D8E43B5-7E5B-424F-BE5F-B247F752C661}" srcOrd="0" destOrd="0" parTransId="{ED2B243D-FA96-4C7E-906F-99A7D00C87D5}" sibTransId="{4ED2982E-7443-4FB3-9BEA-02762CA87AF8}"/>
    <dgm:cxn modelId="{1D318977-56D8-DF49-B847-BC3ECF175A86}" type="presOf" srcId="{F7D790D4-065A-2344-91E6-04D934E18144}" destId="{7707AF72-69BE-0D4E-9CA4-ACF5481A62DD}" srcOrd="0" destOrd="0" presId="urn:microsoft.com/office/officeart/2011/layout/CircleProcess"/>
    <dgm:cxn modelId="{1B440568-F7E4-8A4E-B09A-59C58FD34005}" type="presOf" srcId="{14A2B82E-9914-43DF-96FD-DD08976F8487}" destId="{693A6F94-8757-46D2-BB1F-EC4357AFFA5C}" srcOrd="0" destOrd="0" presId="urn:microsoft.com/office/officeart/2011/layout/CircleProcess"/>
    <dgm:cxn modelId="{28304CC9-89EC-0A44-83EC-1AE216012D77}" type="presOf" srcId="{53997EFA-CBB8-F544-8B7C-4F871C29C1A2}" destId="{53E18043-CC56-E747-8DA0-087F999442ED}" srcOrd="1" destOrd="0" presId="urn:microsoft.com/office/officeart/2011/layout/CircleProcess"/>
    <dgm:cxn modelId="{7C1B028D-1C44-094B-9CDC-0CAD65E3A09B}" srcId="{BD9E8E69-3C25-4492-BB2E-51DF3AD962BF}" destId="{EA0B9FCD-E3D9-3A4F-BE44-EF41B202A2E3}" srcOrd="4" destOrd="0" parTransId="{FCFFC541-D885-634A-A2B1-36D196A3AA2F}" sibTransId="{1BC87BAD-8CBF-0144-8356-AC5C9B847566}"/>
    <dgm:cxn modelId="{EA24A9BB-72C8-7743-ACA2-7CADC8E6A7FB}" type="presOf" srcId="{8BE96F4F-0F16-448F-965B-C943C03F51B4}" destId="{3B8B0C98-D1E0-43C5-B585-77591E7E441D}" srcOrd="0" destOrd="0" presId="urn:microsoft.com/office/officeart/2011/layout/CircleProcess"/>
    <dgm:cxn modelId="{07CEC471-D82C-8A46-BA92-6480C48F6F97}" type="presOf" srcId="{EA0B9FCD-E3D9-3A4F-BE44-EF41B202A2E3}" destId="{966E4D0D-0427-0245-8793-99905947FBD8}" srcOrd="0" destOrd="0" presId="urn:microsoft.com/office/officeart/2011/layout/CircleProcess"/>
    <dgm:cxn modelId="{0EAF4743-1ACC-6C47-B7AF-F55DD18F62E8}" srcId="{BD9E8E69-3C25-4492-BB2E-51DF3AD962BF}" destId="{CA7880A4-8741-804D-8A83-6FF155DEF5C8}" srcOrd="2" destOrd="0" parTransId="{F43CFBBA-8E27-A747-8AEE-7A217F0E5ED3}" sibTransId="{0ABBD5E4-D998-A945-A524-BFE9DD684D3E}"/>
    <dgm:cxn modelId="{77747F38-C19F-45E3-986B-1113D4762F2E}" srcId="{BD9E8E69-3C25-4492-BB2E-51DF3AD962BF}" destId="{14A2B82E-9914-43DF-96FD-DD08976F8487}" srcOrd="3" destOrd="0" parTransId="{8CB899E8-9B8B-4A11-B423-28A13C3C501D}" sibTransId="{D4411FCD-8ED4-47DF-9047-CBDA22323B41}"/>
    <dgm:cxn modelId="{2D164BC0-E16F-B949-8B28-7CA2EEEF7257}" type="presOf" srcId="{1D8E43B5-7E5B-424F-BE5F-B247F752C661}" destId="{BBB4634B-CF2A-406F-A192-B003071D9AEF}" srcOrd="0" destOrd="0" presId="urn:microsoft.com/office/officeart/2011/layout/CircleProcess"/>
    <dgm:cxn modelId="{1F4F43FF-67E6-1A47-BCE4-1F20ED8D5218}" type="presOf" srcId="{8BE96F4F-0F16-448F-965B-C943C03F51B4}" destId="{80919CC4-E525-44ED-BEA4-0E046EBB274C}" srcOrd="1" destOrd="0" presId="urn:microsoft.com/office/officeart/2011/layout/CircleProcess"/>
    <dgm:cxn modelId="{D64F36B8-A84B-7748-9296-9179C55F4927}" type="presParOf" srcId="{2547EDE5-3B3F-4FE4-8E6C-49F50D0AA725}" destId="{248FA73D-9D9B-CA46-8D0F-80A1A495ACD6}" srcOrd="0" destOrd="0" presId="urn:microsoft.com/office/officeart/2011/layout/CircleProcess"/>
    <dgm:cxn modelId="{4454CCA1-B865-8B44-953D-EEBBAACC75CA}" type="presParOf" srcId="{248FA73D-9D9B-CA46-8D0F-80A1A495ACD6}" destId="{207127FC-1617-7C46-B20D-A38000BE7E3C}" srcOrd="0" destOrd="0" presId="urn:microsoft.com/office/officeart/2011/layout/CircleProcess"/>
    <dgm:cxn modelId="{84F532A4-9110-254E-9DD3-9396F1AA4CC9}" type="presParOf" srcId="{2547EDE5-3B3F-4FE4-8E6C-49F50D0AA725}" destId="{9D37AEE5-0B77-EE49-9B47-5BE446434B27}" srcOrd="1" destOrd="0" presId="urn:microsoft.com/office/officeart/2011/layout/CircleProcess"/>
    <dgm:cxn modelId="{80F74464-5E91-2C4F-AFC7-6DA222121768}" type="presParOf" srcId="{9D37AEE5-0B77-EE49-9B47-5BE446434B27}" destId="{FA8C75C6-3770-AC47-AEFD-D99829BA846D}" srcOrd="0" destOrd="0" presId="urn:microsoft.com/office/officeart/2011/layout/CircleProcess"/>
    <dgm:cxn modelId="{5A870DBA-E749-F742-B145-186FC7E08A7F}" type="presParOf" srcId="{2547EDE5-3B3F-4FE4-8E6C-49F50D0AA725}" destId="{53E18043-CC56-E747-8DA0-087F999442ED}" srcOrd="2" destOrd="0" presId="urn:microsoft.com/office/officeart/2011/layout/CircleProcess"/>
    <dgm:cxn modelId="{77360CCF-A211-944E-8684-9F843C704CCA}" type="presParOf" srcId="{2547EDE5-3B3F-4FE4-8E6C-49F50D0AA725}" destId="{5020A69F-FB09-B949-B373-914C26A6150D}" srcOrd="3" destOrd="0" presId="urn:microsoft.com/office/officeart/2011/layout/CircleProcess"/>
    <dgm:cxn modelId="{532B3821-D93B-1F45-9484-28D7CDCB2254}" type="presParOf" srcId="{5020A69F-FB09-B949-B373-914C26A6150D}" destId="{4FA48C4C-D846-3B43-9C93-1AA4F533B437}" srcOrd="0" destOrd="0" presId="urn:microsoft.com/office/officeart/2011/layout/CircleProcess"/>
    <dgm:cxn modelId="{225A6B75-E2C1-3C4E-9027-F621D98DEA80}" type="presParOf" srcId="{2547EDE5-3B3F-4FE4-8E6C-49F50D0AA725}" destId="{36529ABC-49E9-5144-A81A-54FBE867761C}" srcOrd="4" destOrd="0" presId="urn:microsoft.com/office/officeart/2011/layout/CircleProcess"/>
    <dgm:cxn modelId="{5140CF76-7B8F-4449-9639-1457DC5FD4E2}" type="presParOf" srcId="{36529ABC-49E9-5144-A81A-54FBE867761C}" destId="{0608D2BE-BF83-2C4E-97D1-8D7664EEFDFF}" srcOrd="0" destOrd="0" presId="urn:microsoft.com/office/officeart/2011/layout/CircleProcess"/>
    <dgm:cxn modelId="{C4FC2E66-DE91-F44E-85CA-D69332E3B27B}" type="presParOf" srcId="{2547EDE5-3B3F-4FE4-8E6C-49F50D0AA725}" destId="{63AE6FBC-0F89-8047-896D-09B93DD63432}" srcOrd="5" destOrd="0" presId="urn:microsoft.com/office/officeart/2011/layout/CircleProcess"/>
    <dgm:cxn modelId="{34CAB6BF-09C2-F442-B35C-651EA56057F8}" type="presParOf" srcId="{2547EDE5-3B3F-4FE4-8E6C-49F50D0AA725}" destId="{07A6EF1E-D783-D440-BF57-B84CBAFE2C8D}" srcOrd="6" destOrd="0" presId="urn:microsoft.com/office/officeart/2011/layout/CircleProcess"/>
    <dgm:cxn modelId="{CCF9C9FF-4A7D-C240-85EF-DD8A9C91E335}" type="presParOf" srcId="{07A6EF1E-D783-D440-BF57-B84CBAFE2C8D}" destId="{2B0EA1D1-FF09-CA45-A287-D56311F7EA71}" srcOrd="0" destOrd="0" presId="urn:microsoft.com/office/officeart/2011/layout/CircleProcess"/>
    <dgm:cxn modelId="{52843437-B982-1F4B-BE41-E51962064BB1}" type="presParOf" srcId="{2547EDE5-3B3F-4FE4-8E6C-49F50D0AA725}" destId="{F1960415-AB24-524B-8E65-EE43F4E649A2}" srcOrd="7" destOrd="0" presId="urn:microsoft.com/office/officeart/2011/layout/CircleProcess"/>
    <dgm:cxn modelId="{1AE736B8-AB85-4E47-A3B4-275410770804}" type="presParOf" srcId="{F1960415-AB24-524B-8E65-EE43F4E649A2}" destId="{7707AF72-69BE-0D4E-9CA4-ACF5481A62DD}" srcOrd="0" destOrd="0" presId="urn:microsoft.com/office/officeart/2011/layout/CircleProcess"/>
    <dgm:cxn modelId="{E50E448D-E554-4C46-8CB6-9571B4B43096}" type="presParOf" srcId="{2547EDE5-3B3F-4FE4-8E6C-49F50D0AA725}" destId="{A96BFF50-CECC-2E49-9AE1-632252AD6233}" srcOrd="8" destOrd="0" presId="urn:microsoft.com/office/officeart/2011/layout/CircleProcess"/>
    <dgm:cxn modelId="{38558D49-E455-0741-ABD4-E2DF81F908DA}" type="presParOf" srcId="{2547EDE5-3B3F-4FE4-8E6C-49F50D0AA725}" destId="{62B76FF8-A214-D344-840C-892B326462CB}" srcOrd="9" destOrd="0" presId="urn:microsoft.com/office/officeart/2011/layout/CircleProcess"/>
    <dgm:cxn modelId="{9F5CE408-B800-0349-9B2D-500BF8BB02E4}" type="presParOf" srcId="{62B76FF8-A214-D344-840C-892B326462CB}" destId="{5A260A50-497A-6F4B-9321-5DB7BCEA2C39}" srcOrd="0" destOrd="0" presId="urn:microsoft.com/office/officeart/2011/layout/CircleProcess"/>
    <dgm:cxn modelId="{C9E7A872-6950-394D-9878-3FE3257C238A}" type="presParOf" srcId="{2547EDE5-3B3F-4FE4-8E6C-49F50D0AA725}" destId="{81B2D305-E473-8F44-A21C-1CA885D9F41D}" srcOrd="10" destOrd="0" presId="urn:microsoft.com/office/officeart/2011/layout/CircleProcess"/>
    <dgm:cxn modelId="{1C3440D9-8666-D142-899C-9BC948F34BA0}" type="presParOf" srcId="{81B2D305-E473-8F44-A21C-1CA885D9F41D}" destId="{966E4D0D-0427-0245-8793-99905947FBD8}" srcOrd="0" destOrd="0" presId="urn:microsoft.com/office/officeart/2011/layout/CircleProcess"/>
    <dgm:cxn modelId="{834BD61F-6A70-0344-8A41-D9A081189150}" type="presParOf" srcId="{2547EDE5-3B3F-4FE4-8E6C-49F50D0AA725}" destId="{4B5720E9-6AC3-574C-B330-EC332D3BA1DD}" srcOrd="11" destOrd="0" presId="urn:microsoft.com/office/officeart/2011/layout/CircleProcess"/>
    <dgm:cxn modelId="{62F97E4E-9CB1-4747-ADE9-573680EB7A80}" type="presParOf" srcId="{2547EDE5-3B3F-4FE4-8E6C-49F50D0AA725}" destId="{A49468BC-6851-2348-8D2F-578D2FA4B117}" srcOrd="12" destOrd="0" presId="urn:microsoft.com/office/officeart/2011/layout/CircleProcess"/>
    <dgm:cxn modelId="{DF542664-782C-6E45-8B5D-9B7F2A8D7F06}" type="presParOf" srcId="{A49468BC-6851-2348-8D2F-578D2FA4B117}" destId="{E29D1E34-96DC-40A0-B670-47CDCAFCB600}" srcOrd="0" destOrd="0" presId="urn:microsoft.com/office/officeart/2011/layout/CircleProcess"/>
    <dgm:cxn modelId="{7EDBDC0B-F435-E843-BE32-1540CB09D5E7}" type="presParOf" srcId="{2547EDE5-3B3F-4FE4-8E6C-49F50D0AA725}" destId="{CBFB6B6F-6065-4641-BD00-BC0CD744782E}" srcOrd="13" destOrd="0" presId="urn:microsoft.com/office/officeart/2011/layout/CircleProcess"/>
    <dgm:cxn modelId="{E81498CB-3E6E-494B-A451-7D53785172F7}" type="presParOf" srcId="{CBFB6B6F-6065-4641-BD00-BC0CD744782E}" destId="{693A6F94-8757-46D2-BB1F-EC4357AFFA5C}" srcOrd="0" destOrd="0" presId="urn:microsoft.com/office/officeart/2011/layout/CircleProcess"/>
    <dgm:cxn modelId="{F8F3A773-9410-FD45-AE9C-49F8FDFEF423}" type="presParOf" srcId="{2547EDE5-3B3F-4FE4-8E6C-49F50D0AA725}" destId="{35BF2A48-2C82-D647-AD25-35D75C7AB276}" srcOrd="14" destOrd="0" presId="urn:microsoft.com/office/officeart/2011/layout/CircleProcess"/>
    <dgm:cxn modelId="{802EA77D-1801-7447-9818-956C904BA95C}" type="presParOf" srcId="{2547EDE5-3B3F-4FE4-8E6C-49F50D0AA725}" destId="{81A355DA-C4E8-1442-848C-90368B3A3759}" srcOrd="15" destOrd="0" presId="urn:microsoft.com/office/officeart/2011/layout/CircleProcess"/>
    <dgm:cxn modelId="{3FA16229-B94C-264A-B1C2-F70F9B73B4DA}" type="presParOf" srcId="{81A355DA-C4E8-1442-848C-90368B3A3759}" destId="{7D3D6BDD-437C-1646-802E-2CB820EC9CCF}" srcOrd="0" destOrd="0" presId="urn:microsoft.com/office/officeart/2011/layout/CircleProcess"/>
    <dgm:cxn modelId="{191D8B84-D7B8-C145-BEB3-52486CF3213E}" type="presParOf" srcId="{2547EDE5-3B3F-4FE4-8E6C-49F50D0AA725}" destId="{BABB6093-BB0E-A442-9FD5-8A6E271D598B}" srcOrd="16" destOrd="0" presId="urn:microsoft.com/office/officeart/2011/layout/CircleProcess"/>
    <dgm:cxn modelId="{23168F71-0732-2D45-B005-6A99C7572AC4}" type="presParOf" srcId="{BABB6093-BB0E-A442-9FD5-8A6E271D598B}" destId="{DDDCD4CA-F1FC-744D-8DDE-7B9FADE9DCDB}" srcOrd="0" destOrd="0" presId="urn:microsoft.com/office/officeart/2011/layout/CircleProcess"/>
    <dgm:cxn modelId="{2891F5DB-F80A-E444-849C-7D543866F76F}" type="presParOf" srcId="{2547EDE5-3B3F-4FE4-8E6C-49F50D0AA725}" destId="{B26AC58F-D178-BF4F-96D8-2F271421030B}" srcOrd="17" destOrd="0" presId="urn:microsoft.com/office/officeart/2011/layout/CircleProcess"/>
    <dgm:cxn modelId="{26960714-5172-E642-83C3-2A0EA8F23019}" type="presParOf" srcId="{2547EDE5-3B3F-4FE4-8E6C-49F50D0AA725}" destId="{A839A279-0B34-4FDF-8A19-8190CF54A9F4}" srcOrd="18" destOrd="0" presId="urn:microsoft.com/office/officeart/2011/layout/CircleProcess"/>
    <dgm:cxn modelId="{7DF807D3-27CE-CB49-9EEF-53CC22152B74}" type="presParOf" srcId="{A839A279-0B34-4FDF-8A19-8190CF54A9F4}" destId="{9ADEEBBA-0E80-463D-AE03-B318CC495501}" srcOrd="0" destOrd="0" presId="urn:microsoft.com/office/officeart/2011/layout/CircleProcess"/>
    <dgm:cxn modelId="{02A692D2-855D-D843-8CE5-B05987F036D0}" type="presParOf" srcId="{2547EDE5-3B3F-4FE4-8E6C-49F50D0AA725}" destId="{E86C7E7E-6F31-417E-942A-71F4325DC5F2}" srcOrd="19" destOrd="0" presId="urn:microsoft.com/office/officeart/2011/layout/CircleProcess"/>
    <dgm:cxn modelId="{9750D83A-294A-1C4E-9E90-C85D47FEE0C8}" type="presParOf" srcId="{E86C7E7E-6F31-417E-942A-71F4325DC5F2}" destId="{3B8B0C98-D1E0-43C5-B585-77591E7E441D}" srcOrd="0" destOrd="0" presId="urn:microsoft.com/office/officeart/2011/layout/CircleProcess"/>
    <dgm:cxn modelId="{FD49CAEA-B8A2-7144-922C-441B255D48B2}" type="presParOf" srcId="{2547EDE5-3B3F-4FE4-8E6C-49F50D0AA725}" destId="{80919CC4-E525-44ED-BEA4-0E046EBB274C}" srcOrd="20" destOrd="0" presId="urn:microsoft.com/office/officeart/2011/layout/CircleProcess"/>
    <dgm:cxn modelId="{F7E33881-EE24-F84F-A161-D934671A0A4B}" type="presParOf" srcId="{2547EDE5-3B3F-4FE4-8E6C-49F50D0AA725}" destId="{25C91EC3-9184-4A62-8352-1C88F0AC6D56}" srcOrd="21" destOrd="0" presId="urn:microsoft.com/office/officeart/2011/layout/CircleProcess"/>
    <dgm:cxn modelId="{E6092C60-BE85-CD44-8ACD-DCA2C41CC6D5}" type="presParOf" srcId="{25C91EC3-9184-4A62-8352-1C88F0AC6D56}" destId="{0854ACA0-01FD-4C6F-9E84-8F040CCA7BE7}" srcOrd="0" destOrd="0" presId="urn:microsoft.com/office/officeart/2011/layout/CircleProcess"/>
    <dgm:cxn modelId="{EC8103DF-30D3-6244-BB39-048FF630DA04}" type="presParOf" srcId="{2547EDE5-3B3F-4FE4-8E6C-49F50D0AA725}" destId="{FFBD066F-3CC7-413A-9A22-152EBDCFA423}" srcOrd="22" destOrd="0" presId="urn:microsoft.com/office/officeart/2011/layout/CircleProcess"/>
    <dgm:cxn modelId="{7687E8C8-A679-DD4B-99A9-6E9874D3D881}" type="presParOf" srcId="{FFBD066F-3CC7-413A-9A22-152EBDCFA423}" destId="{BBB4634B-CF2A-406F-A192-B003071D9AEF}" srcOrd="0" destOrd="0" presId="urn:microsoft.com/office/officeart/2011/layout/CircleProcess"/>
    <dgm:cxn modelId="{D810A58A-B584-E04E-8B0E-755BD87E0E4B}" type="presParOf" srcId="{2547EDE5-3B3F-4FE4-8E6C-49F50D0AA725}" destId="{6CC9DE7C-B74D-4AE0-84E2-95D0C62670C3}" srcOrd="23"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F440825-28EB-3247-A67F-FDCBCC941261}" type="doc">
      <dgm:prSet loTypeId="urn:microsoft.com/office/officeart/2005/8/layout/venn2" loCatId="" qsTypeId="urn:microsoft.com/office/officeart/2005/8/quickstyle/3D3" qsCatId="3D" csTypeId="urn:microsoft.com/office/officeart/2005/8/colors/accent1_4" csCatId="accent1" phldr="1"/>
      <dgm:spPr/>
      <dgm:t>
        <a:bodyPr/>
        <a:lstStyle/>
        <a:p>
          <a:endParaRPr lang="en-US"/>
        </a:p>
      </dgm:t>
    </dgm:pt>
    <dgm:pt modelId="{267775B6-EF34-1E4A-B9A9-60A7EE6875F5}">
      <dgm:prSet phldrT="[Text]" custT="1"/>
      <dgm:spPr/>
      <dgm:t>
        <a:bodyPr/>
        <a:lstStyle/>
        <a:p>
          <a:endParaRPr lang="en-US" sz="1700" b="1" dirty="0"/>
        </a:p>
      </dgm:t>
    </dgm:pt>
    <dgm:pt modelId="{21B7423B-B952-3548-BABD-3FAAB94C8D32}" type="parTrans" cxnId="{67DEC022-53FA-8645-94A3-748DBF0C4E13}">
      <dgm:prSet/>
      <dgm:spPr/>
      <dgm:t>
        <a:bodyPr/>
        <a:lstStyle/>
        <a:p>
          <a:endParaRPr lang="en-US"/>
        </a:p>
      </dgm:t>
    </dgm:pt>
    <dgm:pt modelId="{C2648CC4-D3DD-6044-8D1A-30D27D1D8026}" type="sibTrans" cxnId="{67DEC022-53FA-8645-94A3-748DBF0C4E13}">
      <dgm:prSet/>
      <dgm:spPr/>
      <dgm:t>
        <a:bodyPr/>
        <a:lstStyle/>
        <a:p>
          <a:endParaRPr lang="en-US"/>
        </a:p>
      </dgm:t>
    </dgm:pt>
    <dgm:pt modelId="{49E2D0BF-A135-E54D-89B9-9C7F9E686BEB}">
      <dgm:prSet phldrT="[Text]" custT="1"/>
      <dgm:spPr/>
      <dgm:t>
        <a:bodyPr/>
        <a:lstStyle/>
        <a:p>
          <a:endParaRPr lang="en-US" sz="1700" b="1" dirty="0"/>
        </a:p>
      </dgm:t>
    </dgm:pt>
    <dgm:pt modelId="{3D8C8086-2E3C-B64A-9411-B4A4E1919F0B}" type="parTrans" cxnId="{8E2DC744-75CD-B944-8D77-056787A328C8}">
      <dgm:prSet/>
      <dgm:spPr/>
      <dgm:t>
        <a:bodyPr/>
        <a:lstStyle/>
        <a:p>
          <a:endParaRPr lang="en-US"/>
        </a:p>
      </dgm:t>
    </dgm:pt>
    <dgm:pt modelId="{72CBC771-B87B-9A4D-8867-DD056BC6DB4C}" type="sibTrans" cxnId="{8E2DC744-75CD-B944-8D77-056787A328C8}">
      <dgm:prSet/>
      <dgm:spPr/>
      <dgm:t>
        <a:bodyPr/>
        <a:lstStyle/>
        <a:p>
          <a:endParaRPr lang="en-US"/>
        </a:p>
      </dgm:t>
    </dgm:pt>
    <dgm:pt modelId="{C70971C1-7191-3C45-8D61-F03FEBA9B3D9}">
      <dgm:prSet phldrT="[Text]" custT="1"/>
      <dgm:spPr/>
      <dgm:t>
        <a:bodyPr/>
        <a:lstStyle/>
        <a:p>
          <a:r>
            <a:rPr lang="en-US" sz="1700" b="1" dirty="0" smtClean="0"/>
            <a:t>Self</a:t>
          </a:r>
          <a:endParaRPr lang="en-US" sz="1700" b="1" dirty="0"/>
        </a:p>
      </dgm:t>
    </dgm:pt>
    <dgm:pt modelId="{80E33AA8-E633-8747-A4D3-1C7BD57B663F}" type="parTrans" cxnId="{8E0D3310-0660-EF44-8AE5-D0051C6F976B}">
      <dgm:prSet/>
      <dgm:spPr/>
      <dgm:t>
        <a:bodyPr/>
        <a:lstStyle/>
        <a:p>
          <a:endParaRPr lang="en-US"/>
        </a:p>
      </dgm:t>
    </dgm:pt>
    <dgm:pt modelId="{E465B0DF-5773-8D4E-88D8-1936D59FB701}" type="sibTrans" cxnId="{8E0D3310-0660-EF44-8AE5-D0051C6F976B}">
      <dgm:prSet/>
      <dgm:spPr/>
      <dgm:t>
        <a:bodyPr/>
        <a:lstStyle/>
        <a:p>
          <a:endParaRPr lang="en-US"/>
        </a:p>
      </dgm:t>
    </dgm:pt>
    <dgm:pt modelId="{5F50A063-4235-BD45-8ECE-B14A7BAA6751}">
      <dgm:prSet custT="1"/>
      <dgm:spPr/>
      <dgm:t>
        <a:bodyPr/>
        <a:lstStyle/>
        <a:p>
          <a:endParaRPr lang="en-US" sz="1700" b="1" dirty="0"/>
        </a:p>
      </dgm:t>
    </dgm:pt>
    <dgm:pt modelId="{35178A50-3D16-E84C-A517-F991791BCADD}" type="sibTrans" cxnId="{1623A8B9-0D11-4747-9681-94EA452A2841}">
      <dgm:prSet/>
      <dgm:spPr/>
      <dgm:t>
        <a:bodyPr/>
        <a:lstStyle/>
        <a:p>
          <a:endParaRPr lang="en-US"/>
        </a:p>
      </dgm:t>
    </dgm:pt>
    <dgm:pt modelId="{6972B2C4-4FB2-AB44-B8CF-BC7AE692E62F}" type="parTrans" cxnId="{1623A8B9-0D11-4747-9681-94EA452A2841}">
      <dgm:prSet/>
      <dgm:spPr/>
      <dgm:t>
        <a:bodyPr/>
        <a:lstStyle/>
        <a:p>
          <a:endParaRPr lang="en-US"/>
        </a:p>
      </dgm:t>
    </dgm:pt>
    <dgm:pt modelId="{5CA36994-B8C1-2749-B616-9B1F69650805}" type="pres">
      <dgm:prSet presAssocID="{BF440825-28EB-3247-A67F-FDCBCC941261}" presName="Name0" presStyleCnt="0">
        <dgm:presLayoutVars>
          <dgm:chMax val="7"/>
          <dgm:resizeHandles val="exact"/>
        </dgm:presLayoutVars>
      </dgm:prSet>
      <dgm:spPr/>
      <dgm:t>
        <a:bodyPr/>
        <a:lstStyle/>
        <a:p>
          <a:endParaRPr lang="en-US"/>
        </a:p>
      </dgm:t>
    </dgm:pt>
    <dgm:pt modelId="{0C6DA1C9-459E-224D-B0F5-719C45AE0149}" type="pres">
      <dgm:prSet presAssocID="{BF440825-28EB-3247-A67F-FDCBCC941261}" presName="comp1" presStyleCnt="0"/>
      <dgm:spPr/>
    </dgm:pt>
    <dgm:pt modelId="{0330E43F-ED2A-564B-BEFC-CE1677B0ADB1}" type="pres">
      <dgm:prSet presAssocID="{BF440825-28EB-3247-A67F-FDCBCC941261}" presName="circle1" presStyleLbl="node1" presStyleIdx="0" presStyleCnt="4" custScaleX="136470"/>
      <dgm:spPr/>
      <dgm:t>
        <a:bodyPr/>
        <a:lstStyle/>
        <a:p>
          <a:endParaRPr lang="en-US"/>
        </a:p>
      </dgm:t>
    </dgm:pt>
    <dgm:pt modelId="{D031729E-A131-B44C-BD06-0DF31529FCE9}" type="pres">
      <dgm:prSet presAssocID="{BF440825-28EB-3247-A67F-FDCBCC941261}" presName="c1text" presStyleLbl="node1" presStyleIdx="0" presStyleCnt="4">
        <dgm:presLayoutVars>
          <dgm:bulletEnabled val="1"/>
        </dgm:presLayoutVars>
      </dgm:prSet>
      <dgm:spPr/>
      <dgm:t>
        <a:bodyPr/>
        <a:lstStyle/>
        <a:p>
          <a:endParaRPr lang="en-US"/>
        </a:p>
      </dgm:t>
    </dgm:pt>
    <dgm:pt modelId="{20585FA3-F6B0-E141-84B9-9C879FA09988}" type="pres">
      <dgm:prSet presAssocID="{BF440825-28EB-3247-A67F-FDCBCC941261}" presName="comp2" presStyleCnt="0"/>
      <dgm:spPr/>
    </dgm:pt>
    <dgm:pt modelId="{E7FFAD48-FF87-2240-B63C-03F20CE045DC}" type="pres">
      <dgm:prSet presAssocID="{BF440825-28EB-3247-A67F-FDCBCC941261}" presName="circle2" presStyleLbl="node1" presStyleIdx="1" presStyleCnt="4" custScaleX="122826"/>
      <dgm:spPr/>
      <dgm:t>
        <a:bodyPr/>
        <a:lstStyle/>
        <a:p>
          <a:endParaRPr lang="en-US"/>
        </a:p>
      </dgm:t>
    </dgm:pt>
    <dgm:pt modelId="{1BF96781-4CD5-394C-A589-98B6054E9C11}" type="pres">
      <dgm:prSet presAssocID="{BF440825-28EB-3247-A67F-FDCBCC941261}" presName="c2text" presStyleLbl="node1" presStyleIdx="1" presStyleCnt="4">
        <dgm:presLayoutVars>
          <dgm:bulletEnabled val="1"/>
        </dgm:presLayoutVars>
      </dgm:prSet>
      <dgm:spPr/>
      <dgm:t>
        <a:bodyPr/>
        <a:lstStyle/>
        <a:p>
          <a:endParaRPr lang="en-US"/>
        </a:p>
      </dgm:t>
    </dgm:pt>
    <dgm:pt modelId="{458D6037-7B53-3441-B0D4-D4D619DE314A}" type="pres">
      <dgm:prSet presAssocID="{BF440825-28EB-3247-A67F-FDCBCC941261}" presName="comp3" presStyleCnt="0"/>
      <dgm:spPr/>
    </dgm:pt>
    <dgm:pt modelId="{364C2983-F430-DD46-9EDE-E0BC60ADC4EE}" type="pres">
      <dgm:prSet presAssocID="{BF440825-28EB-3247-A67F-FDCBCC941261}" presName="circle3" presStyleLbl="node1" presStyleIdx="2" presStyleCnt="4"/>
      <dgm:spPr/>
      <dgm:t>
        <a:bodyPr/>
        <a:lstStyle/>
        <a:p>
          <a:endParaRPr lang="en-US"/>
        </a:p>
      </dgm:t>
    </dgm:pt>
    <dgm:pt modelId="{5BBC1454-695A-684A-842C-19AD0244C453}" type="pres">
      <dgm:prSet presAssocID="{BF440825-28EB-3247-A67F-FDCBCC941261}" presName="c3text" presStyleLbl="node1" presStyleIdx="2" presStyleCnt="4">
        <dgm:presLayoutVars>
          <dgm:bulletEnabled val="1"/>
        </dgm:presLayoutVars>
      </dgm:prSet>
      <dgm:spPr/>
      <dgm:t>
        <a:bodyPr/>
        <a:lstStyle/>
        <a:p>
          <a:endParaRPr lang="en-US"/>
        </a:p>
      </dgm:t>
    </dgm:pt>
    <dgm:pt modelId="{C5231859-849A-8745-B0F1-776B8EA77830}" type="pres">
      <dgm:prSet presAssocID="{BF440825-28EB-3247-A67F-FDCBCC941261}" presName="comp4" presStyleCnt="0"/>
      <dgm:spPr/>
    </dgm:pt>
    <dgm:pt modelId="{CEB5E6B9-C180-E940-8CF2-36F0598EF14C}" type="pres">
      <dgm:prSet presAssocID="{BF440825-28EB-3247-A67F-FDCBCC941261}" presName="circle4" presStyleLbl="node1" presStyleIdx="3" presStyleCnt="4"/>
      <dgm:spPr/>
      <dgm:t>
        <a:bodyPr/>
        <a:lstStyle/>
        <a:p>
          <a:endParaRPr lang="en-US"/>
        </a:p>
      </dgm:t>
    </dgm:pt>
    <dgm:pt modelId="{D363977A-792F-F746-ABDB-072BA4D6EC8D}" type="pres">
      <dgm:prSet presAssocID="{BF440825-28EB-3247-A67F-FDCBCC941261}" presName="c4text" presStyleLbl="node1" presStyleIdx="3" presStyleCnt="4">
        <dgm:presLayoutVars>
          <dgm:bulletEnabled val="1"/>
        </dgm:presLayoutVars>
      </dgm:prSet>
      <dgm:spPr/>
      <dgm:t>
        <a:bodyPr/>
        <a:lstStyle/>
        <a:p>
          <a:endParaRPr lang="en-US"/>
        </a:p>
      </dgm:t>
    </dgm:pt>
  </dgm:ptLst>
  <dgm:cxnLst>
    <dgm:cxn modelId="{1468D083-B8A4-DC49-9144-519619608C44}" type="presOf" srcId="{267775B6-EF34-1E4A-B9A9-60A7EE6875F5}" destId="{D031729E-A131-B44C-BD06-0DF31529FCE9}" srcOrd="1" destOrd="0" presId="urn:microsoft.com/office/officeart/2005/8/layout/venn2"/>
    <dgm:cxn modelId="{E7D172B8-83CF-B24A-8CBF-7C81E314330D}" type="presOf" srcId="{C70971C1-7191-3C45-8D61-F03FEBA9B3D9}" destId="{D363977A-792F-F746-ABDB-072BA4D6EC8D}" srcOrd="1" destOrd="0" presId="urn:microsoft.com/office/officeart/2005/8/layout/venn2"/>
    <dgm:cxn modelId="{70855434-02D5-EC45-B3D0-16CDEC059B5A}" type="presOf" srcId="{49E2D0BF-A135-E54D-89B9-9C7F9E686BEB}" destId="{364C2983-F430-DD46-9EDE-E0BC60ADC4EE}" srcOrd="0" destOrd="0" presId="urn:microsoft.com/office/officeart/2005/8/layout/venn2"/>
    <dgm:cxn modelId="{76AAF309-BF05-B740-A503-4BA5AB2DD90E}" type="presOf" srcId="{BF440825-28EB-3247-A67F-FDCBCC941261}" destId="{5CA36994-B8C1-2749-B616-9B1F69650805}" srcOrd="0" destOrd="0" presId="urn:microsoft.com/office/officeart/2005/8/layout/venn2"/>
    <dgm:cxn modelId="{67DEC022-53FA-8645-94A3-748DBF0C4E13}" srcId="{BF440825-28EB-3247-A67F-FDCBCC941261}" destId="{267775B6-EF34-1E4A-B9A9-60A7EE6875F5}" srcOrd="0" destOrd="0" parTransId="{21B7423B-B952-3548-BABD-3FAAB94C8D32}" sibTransId="{C2648CC4-D3DD-6044-8D1A-30D27D1D8026}"/>
    <dgm:cxn modelId="{3BB7819A-CC0D-5147-902E-38E2D8ACD90D}" type="presOf" srcId="{5F50A063-4235-BD45-8ECE-B14A7BAA6751}" destId="{E7FFAD48-FF87-2240-B63C-03F20CE045DC}" srcOrd="0" destOrd="0" presId="urn:microsoft.com/office/officeart/2005/8/layout/venn2"/>
    <dgm:cxn modelId="{BF754CD0-2AF5-AF4A-95A8-E73390135E09}" type="presOf" srcId="{49E2D0BF-A135-E54D-89B9-9C7F9E686BEB}" destId="{5BBC1454-695A-684A-842C-19AD0244C453}" srcOrd="1" destOrd="0" presId="urn:microsoft.com/office/officeart/2005/8/layout/venn2"/>
    <dgm:cxn modelId="{8E2DC744-75CD-B944-8D77-056787A328C8}" srcId="{BF440825-28EB-3247-A67F-FDCBCC941261}" destId="{49E2D0BF-A135-E54D-89B9-9C7F9E686BEB}" srcOrd="2" destOrd="0" parTransId="{3D8C8086-2E3C-B64A-9411-B4A4E1919F0B}" sibTransId="{72CBC771-B87B-9A4D-8867-DD056BC6DB4C}"/>
    <dgm:cxn modelId="{1623A8B9-0D11-4747-9681-94EA452A2841}" srcId="{BF440825-28EB-3247-A67F-FDCBCC941261}" destId="{5F50A063-4235-BD45-8ECE-B14A7BAA6751}" srcOrd="1" destOrd="0" parTransId="{6972B2C4-4FB2-AB44-B8CF-BC7AE692E62F}" sibTransId="{35178A50-3D16-E84C-A517-F991791BCADD}"/>
    <dgm:cxn modelId="{0D6C3F68-9C4E-D64C-AA33-892E835460AD}" type="presOf" srcId="{5F50A063-4235-BD45-8ECE-B14A7BAA6751}" destId="{1BF96781-4CD5-394C-A589-98B6054E9C11}" srcOrd="1" destOrd="0" presId="urn:microsoft.com/office/officeart/2005/8/layout/venn2"/>
    <dgm:cxn modelId="{8E0D3310-0660-EF44-8AE5-D0051C6F976B}" srcId="{BF440825-28EB-3247-A67F-FDCBCC941261}" destId="{C70971C1-7191-3C45-8D61-F03FEBA9B3D9}" srcOrd="3" destOrd="0" parTransId="{80E33AA8-E633-8747-A4D3-1C7BD57B663F}" sibTransId="{E465B0DF-5773-8D4E-88D8-1936D59FB701}"/>
    <dgm:cxn modelId="{B7F468B6-6692-6D46-B0BD-A6EAF62680CA}" type="presOf" srcId="{C70971C1-7191-3C45-8D61-F03FEBA9B3D9}" destId="{CEB5E6B9-C180-E940-8CF2-36F0598EF14C}" srcOrd="0" destOrd="0" presId="urn:microsoft.com/office/officeart/2005/8/layout/venn2"/>
    <dgm:cxn modelId="{8786CC9E-3301-BA48-AB46-71E9C4B26910}" type="presOf" srcId="{267775B6-EF34-1E4A-B9A9-60A7EE6875F5}" destId="{0330E43F-ED2A-564B-BEFC-CE1677B0ADB1}" srcOrd="0" destOrd="0" presId="urn:microsoft.com/office/officeart/2005/8/layout/venn2"/>
    <dgm:cxn modelId="{506306AC-B4C9-6A47-8F68-A0F6C37B2A5A}" type="presParOf" srcId="{5CA36994-B8C1-2749-B616-9B1F69650805}" destId="{0C6DA1C9-459E-224D-B0F5-719C45AE0149}" srcOrd="0" destOrd="0" presId="urn:microsoft.com/office/officeart/2005/8/layout/venn2"/>
    <dgm:cxn modelId="{E818FDF3-0B8D-A245-AB10-05E9F398BA0C}" type="presParOf" srcId="{0C6DA1C9-459E-224D-B0F5-719C45AE0149}" destId="{0330E43F-ED2A-564B-BEFC-CE1677B0ADB1}" srcOrd="0" destOrd="0" presId="urn:microsoft.com/office/officeart/2005/8/layout/venn2"/>
    <dgm:cxn modelId="{EE8C1F90-5651-0248-B26F-B6BEE93AFA29}" type="presParOf" srcId="{0C6DA1C9-459E-224D-B0F5-719C45AE0149}" destId="{D031729E-A131-B44C-BD06-0DF31529FCE9}" srcOrd="1" destOrd="0" presId="urn:microsoft.com/office/officeart/2005/8/layout/venn2"/>
    <dgm:cxn modelId="{E2BE8218-BB22-BC46-8BC3-4E54003C4FD3}" type="presParOf" srcId="{5CA36994-B8C1-2749-B616-9B1F69650805}" destId="{20585FA3-F6B0-E141-84B9-9C879FA09988}" srcOrd="1" destOrd="0" presId="urn:microsoft.com/office/officeart/2005/8/layout/venn2"/>
    <dgm:cxn modelId="{6A56E274-A54D-C14F-8CE6-97142CE1D3DA}" type="presParOf" srcId="{20585FA3-F6B0-E141-84B9-9C879FA09988}" destId="{E7FFAD48-FF87-2240-B63C-03F20CE045DC}" srcOrd="0" destOrd="0" presId="urn:microsoft.com/office/officeart/2005/8/layout/venn2"/>
    <dgm:cxn modelId="{74F8D218-E80E-EA47-8C9E-6A66F7992A12}" type="presParOf" srcId="{20585FA3-F6B0-E141-84B9-9C879FA09988}" destId="{1BF96781-4CD5-394C-A589-98B6054E9C11}" srcOrd="1" destOrd="0" presId="urn:microsoft.com/office/officeart/2005/8/layout/venn2"/>
    <dgm:cxn modelId="{219BCA48-6A95-5140-A539-92B002567FA4}" type="presParOf" srcId="{5CA36994-B8C1-2749-B616-9B1F69650805}" destId="{458D6037-7B53-3441-B0D4-D4D619DE314A}" srcOrd="2" destOrd="0" presId="urn:microsoft.com/office/officeart/2005/8/layout/venn2"/>
    <dgm:cxn modelId="{4E60D7CB-8715-7544-8BD1-93BF521BD560}" type="presParOf" srcId="{458D6037-7B53-3441-B0D4-D4D619DE314A}" destId="{364C2983-F430-DD46-9EDE-E0BC60ADC4EE}" srcOrd="0" destOrd="0" presId="urn:microsoft.com/office/officeart/2005/8/layout/venn2"/>
    <dgm:cxn modelId="{0C5B7C2E-02C7-D049-9814-4FB20017DCB1}" type="presParOf" srcId="{458D6037-7B53-3441-B0D4-D4D619DE314A}" destId="{5BBC1454-695A-684A-842C-19AD0244C453}" srcOrd="1" destOrd="0" presId="urn:microsoft.com/office/officeart/2005/8/layout/venn2"/>
    <dgm:cxn modelId="{CE33AC3D-C58F-BB40-B252-C977EF1B626F}" type="presParOf" srcId="{5CA36994-B8C1-2749-B616-9B1F69650805}" destId="{C5231859-849A-8745-B0F1-776B8EA77830}" srcOrd="3" destOrd="0" presId="urn:microsoft.com/office/officeart/2005/8/layout/venn2"/>
    <dgm:cxn modelId="{E49D41A2-C31E-1D48-929E-3E5813EC4DE4}" type="presParOf" srcId="{C5231859-849A-8745-B0F1-776B8EA77830}" destId="{CEB5E6B9-C180-E940-8CF2-36F0598EF14C}" srcOrd="0" destOrd="0" presId="urn:microsoft.com/office/officeart/2005/8/layout/venn2"/>
    <dgm:cxn modelId="{15CBA7AB-8198-464B-A5F3-D3F40874E99B}" type="presParOf" srcId="{C5231859-849A-8745-B0F1-776B8EA77830}" destId="{D363977A-792F-F746-ABDB-072BA4D6EC8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42DC9-7F2A-4A48-B954-7317DE3E6A4C}"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CBF9C07F-C360-2F4F-BE4F-0538301B547D}">
      <dgm:prSet phldrT="[Text]"/>
      <dgm:spPr/>
      <dgm:t>
        <a:bodyPr/>
        <a:lstStyle/>
        <a:p>
          <a:pPr algn="ctr"/>
          <a:r>
            <a:rPr lang="en-US"/>
            <a:t>Personal Development</a:t>
          </a:r>
        </a:p>
      </dgm:t>
    </dgm:pt>
    <dgm:pt modelId="{289DEF0C-880E-9F4E-9A5C-F6DCE8B795BC}" type="parTrans" cxnId="{FEE6D613-DB01-C94A-A2E5-753C217BFB78}">
      <dgm:prSet/>
      <dgm:spPr/>
      <dgm:t>
        <a:bodyPr/>
        <a:lstStyle/>
        <a:p>
          <a:pPr algn="ctr"/>
          <a:endParaRPr lang="en-US"/>
        </a:p>
      </dgm:t>
    </dgm:pt>
    <dgm:pt modelId="{8A14D199-15AC-3141-962C-3AB7D80427D5}" type="sibTrans" cxnId="{FEE6D613-DB01-C94A-A2E5-753C217BFB78}">
      <dgm:prSet/>
      <dgm:spPr/>
      <dgm:t>
        <a:bodyPr/>
        <a:lstStyle/>
        <a:p>
          <a:pPr algn="ctr"/>
          <a:endParaRPr lang="en-US"/>
        </a:p>
      </dgm:t>
    </dgm:pt>
    <dgm:pt modelId="{DF1F3184-89CC-AA4D-9B5D-3EE3B3D565DA}">
      <dgm:prSet phldrT="[Text]"/>
      <dgm:spPr/>
      <dgm:t>
        <a:bodyPr/>
        <a:lstStyle/>
        <a:p>
          <a:pPr algn="ctr"/>
          <a:r>
            <a:rPr lang="en-US"/>
            <a:t>Team Collaboration</a:t>
          </a:r>
          <a:r>
            <a:rPr lang="en-US" baseline="0"/>
            <a:t> </a:t>
          </a:r>
          <a:endParaRPr lang="en-US"/>
        </a:p>
      </dgm:t>
    </dgm:pt>
    <dgm:pt modelId="{AFE04D41-FF28-4B4F-AF4F-C193CA7DDFA9}" type="parTrans" cxnId="{CBAB5AEB-5C5B-7747-80AA-6127899BCAF2}">
      <dgm:prSet/>
      <dgm:spPr/>
      <dgm:t>
        <a:bodyPr/>
        <a:lstStyle/>
        <a:p>
          <a:pPr algn="ctr"/>
          <a:endParaRPr lang="en-US"/>
        </a:p>
      </dgm:t>
    </dgm:pt>
    <dgm:pt modelId="{E6D8D47D-6DB7-DE4B-AA15-CE684798CD45}" type="sibTrans" cxnId="{CBAB5AEB-5C5B-7747-80AA-6127899BCAF2}">
      <dgm:prSet/>
      <dgm:spPr/>
      <dgm:t>
        <a:bodyPr/>
        <a:lstStyle/>
        <a:p>
          <a:pPr algn="ctr"/>
          <a:endParaRPr lang="en-US"/>
        </a:p>
      </dgm:t>
    </dgm:pt>
    <dgm:pt modelId="{4652344F-1798-E04E-A27B-170C0E9ABE62}">
      <dgm:prSet phldrT="[Text]"/>
      <dgm:spPr/>
      <dgm:t>
        <a:bodyPr/>
        <a:lstStyle/>
        <a:p>
          <a:pPr algn="ctr"/>
          <a:r>
            <a:rPr lang="en-US"/>
            <a:t>Systems Change</a:t>
          </a:r>
          <a:endParaRPr lang="en-US" baseline="0"/>
        </a:p>
      </dgm:t>
    </dgm:pt>
    <dgm:pt modelId="{18DBAEFF-BD61-B148-8980-1413E021E38C}" type="sibTrans" cxnId="{920FB3DF-4F92-A645-991E-355740515171}">
      <dgm:prSet/>
      <dgm:spPr/>
      <dgm:t>
        <a:bodyPr/>
        <a:lstStyle/>
        <a:p>
          <a:pPr algn="ctr"/>
          <a:endParaRPr lang="en-US"/>
        </a:p>
      </dgm:t>
    </dgm:pt>
    <dgm:pt modelId="{87002EC0-3569-6847-A613-D68ADFE26E99}" type="parTrans" cxnId="{920FB3DF-4F92-A645-991E-355740515171}">
      <dgm:prSet/>
      <dgm:spPr/>
      <dgm:t>
        <a:bodyPr/>
        <a:lstStyle/>
        <a:p>
          <a:pPr algn="ctr"/>
          <a:endParaRPr lang="en-US"/>
        </a:p>
      </dgm:t>
    </dgm:pt>
    <dgm:pt modelId="{7FC01D83-0A95-3740-B38E-FB90F0B4D1C0}" type="pres">
      <dgm:prSet presAssocID="{46E42DC9-7F2A-4A48-B954-7317DE3E6A4C}" presName="Name0" presStyleCnt="0">
        <dgm:presLayoutVars>
          <dgm:dir/>
          <dgm:resizeHandles val="exact"/>
        </dgm:presLayoutVars>
      </dgm:prSet>
      <dgm:spPr/>
      <dgm:t>
        <a:bodyPr/>
        <a:lstStyle/>
        <a:p>
          <a:endParaRPr lang="en-US"/>
        </a:p>
      </dgm:t>
    </dgm:pt>
    <dgm:pt modelId="{04FA21B4-CB8F-8449-869B-01D15EB31FD9}" type="pres">
      <dgm:prSet presAssocID="{CBF9C07F-C360-2F4F-BE4F-0538301B547D}" presName="node" presStyleLbl="node1" presStyleIdx="0" presStyleCnt="3">
        <dgm:presLayoutVars>
          <dgm:bulletEnabled val="1"/>
        </dgm:presLayoutVars>
      </dgm:prSet>
      <dgm:spPr/>
      <dgm:t>
        <a:bodyPr/>
        <a:lstStyle/>
        <a:p>
          <a:endParaRPr lang="en-US"/>
        </a:p>
      </dgm:t>
    </dgm:pt>
    <dgm:pt modelId="{8D97A574-3A70-944E-8C46-5186D2E31AE4}" type="pres">
      <dgm:prSet presAssocID="{8A14D199-15AC-3141-962C-3AB7D80427D5}" presName="sibTrans" presStyleLbl="sibTrans2D1" presStyleIdx="0" presStyleCnt="3"/>
      <dgm:spPr/>
      <dgm:t>
        <a:bodyPr/>
        <a:lstStyle/>
        <a:p>
          <a:endParaRPr lang="en-US"/>
        </a:p>
      </dgm:t>
    </dgm:pt>
    <dgm:pt modelId="{0961DD1C-5EB9-DC40-8B46-1DB0B84E49F3}" type="pres">
      <dgm:prSet presAssocID="{8A14D199-15AC-3141-962C-3AB7D80427D5}" presName="connectorText" presStyleLbl="sibTrans2D1" presStyleIdx="0" presStyleCnt="3"/>
      <dgm:spPr/>
      <dgm:t>
        <a:bodyPr/>
        <a:lstStyle/>
        <a:p>
          <a:endParaRPr lang="en-US"/>
        </a:p>
      </dgm:t>
    </dgm:pt>
    <dgm:pt modelId="{039FB66A-45D5-5E4D-B575-89DB3F8B36C9}" type="pres">
      <dgm:prSet presAssocID="{4652344F-1798-E04E-A27B-170C0E9ABE62}" presName="node" presStyleLbl="node1" presStyleIdx="1" presStyleCnt="3">
        <dgm:presLayoutVars>
          <dgm:bulletEnabled val="1"/>
        </dgm:presLayoutVars>
      </dgm:prSet>
      <dgm:spPr/>
      <dgm:t>
        <a:bodyPr/>
        <a:lstStyle/>
        <a:p>
          <a:endParaRPr lang="en-US"/>
        </a:p>
      </dgm:t>
    </dgm:pt>
    <dgm:pt modelId="{FFFF5AF0-71C8-2643-94B8-8F7288CB2BD3}" type="pres">
      <dgm:prSet presAssocID="{18DBAEFF-BD61-B148-8980-1413E021E38C}" presName="sibTrans" presStyleLbl="sibTrans2D1" presStyleIdx="1" presStyleCnt="3"/>
      <dgm:spPr/>
      <dgm:t>
        <a:bodyPr/>
        <a:lstStyle/>
        <a:p>
          <a:endParaRPr lang="en-US"/>
        </a:p>
      </dgm:t>
    </dgm:pt>
    <dgm:pt modelId="{432811EC-D5B1-084F-9C59-707D6FEF54E9}" type="pres">
      <dgm:prSet presAssocID="{18DBAEFF-BD61-B148-8980-1413E021E38C}" presName="connectorText" presStyleLbl="sibTrans2D1" presStyleIdx="1" presStyleCnt="3"/>
      <dgm:spPr/>
      <dgm:t>
        <a:bodyPr/>
        <a:lstStyle/>
        <a:p>
          <a:endParaRPr lang="en-US"/>
        </a:p>
      </dgm:t>
    </dgm:pt>
    <dgm:pt modelId="{814A2F1B-0AD1-1742-8A9B-634420C25E6E}" type="pres">
      <dgm:prSet presAssocID="{DF1F3184-89CC-AA4D-9B5D-3EE3B3D565DA}" presName="node" presStyleLbl="node1" presStyleIdx="2" presStyleCnt="3">
        <dgm:presLayoutVars>
          <dgm:bulletEnabled val="1"/>
        </dgm:presLayoutVars>
      </dgm:prSet>
      <dgm:spPr/>
      <dgm:t>
        <a:bodyPr/>
        <a:lstStyle/>
        <a:p>
          <a:endParaRPr lang="en-US"/>
        </a:p>
      </dgm:t>
    </dgm:pt>
    <dgm:pt modelId="{7BF7FDD8-6B09-E745-AFB6-22E366F3A04E}" type="pres">
      <dgm:prSet presAssocID="{E6D8D47D-6DB7-DE4B-AA15-CE684798CD45}" presName="sibTrans" presStyleLbl="sibTrans2D1" presStyleIdx="2" presStyleCnt="3"/>
      <dgm:spPr/>
      <dgm:t>
        <a:bodyPr/>
        <a:lstStyle/>
        <a:p>
          <a:endParaRPr lang="en-US"/>
        </a:p>
      </dgm:t>
    </dgm:pt>
    <dgm:pt modelId="{00099599-54DE-D246-AED5-3CA3341C33D7}" type="pres">
      <dgm:prSet presAssocID="{E6D8D47D-6DB7-DE4B-AA15-CE684798CD45}" presName="connectorText" presStyleLbl="sibTrans2D1" presStyleIdx="2" presStyleCnt="3"/>
      <dgm:spPr/>
      <dgm:t>
        <a:bodyPr/>
        <a:lstStyle/>
        <a:p>
          <a:endParaRPr lang="en-US"/>
        </a:p>
      </dgm:t>
    </dgm:pt>
  </dgm:ptLst>
  <dgm:cxnLst>
    <dgm:cxn modelId="{C936DD72-1012-BE4E-880F-DAD4BAC003A0}" type="presOf" srcId="{8A14D199-15AC-3141-962C-3AB7D80427D5}" destId="{0961DD1C-5EB9-DC40-8B46-1DB0B84E49F3}" srcOrd="1" destOrd="0" presId="urn:microsoft.com/office/officeart/2005/8/layout/cycle7"/>
    <dgm:cxn modelId="{920FB3DF-4F92-A645-991E-355740515171}" srcId="{46E42DC9-7F2A-4A48-B954-7317DE3E6A4C}" destId="{4652344F-1798-E04E-A27B-170C0E9ABE62}" srcOrd="1" destOrd="0" parTransId="{87002EC0-3569-6847-A613-D68ADFE26E99}" sibTransId="{18DBAEFF-BD61-B148-8980-1413E021E38C}"/>
    <dgm:cxn modelId="{CF3B178C-B7C2-D043-9E1E-CF5B7D21C79A}" type="presOf" srcId="{E6D8D47D-6DB7-DE4B-AA15-CE684798CD45}" destId="{00099599-54DE-D246-AED5-3CA3341C33D7}" srcOrd="1" destOrd="0" presId="urn:microsoft.com/office/officeart/2005/8/layout/cycle7"/>
    <dgm:cxn modelId="{1A86F4D3-AE0F-6846-9452-E7E2DFE666A5}" type="presOf" srcId="{4652344F-1798-E04E-A27B-170C0E9ABE62}" destId="{039FB66A-45D5-5E4D-B575-89DB3F8B36C9}" srcOrd="0" destOrd="0" presId="urn:microsoft.com/office/officeart/2005/8/layout/cycle7"/>
    <dgm:cxn modelId="{4D82A204-6D98-1442-8946-0376684E3175}" type="presOf" srcId="{CBF9C07F-C360-2F4F-BE4F-0538301B547D}" destId="{04FA21B4-CB8F-8449-869B-01D15EB31FD9}" srcOrd="0" destOrd="0" presId="urn:microsoft.com/office/officeart/2005/8/layout/cycle7"/>
    <dgm:cxn modelId="{1876529E-2B5F-0B42-AF72-2D76E52ECA4D}" type="presOf" srcId="{8A14D199-15AC-3141-962C-3AB7D80427D5}" destId="{8D97A574-3A70-944E-8C46-5186D2E31AE4}" srcOrd="0" destOrd="0" presId="urn:microsoft.com/office/officeart/2005/8/layout/cycle7"/>
    <dgm:cxn modelId="{CBAB5AEB-5C5B-7747-80AA-6127899BCAF2}" srcId="{46E42DC9-7F2A-4A48-B954-7317DE3E6A4C}" destId="{DF1F3184-89CC-AA4D-9B5D-3EE3B3D565DA}" srcOrd="2" destOrd="0" parTransId="{AFE04D41-FF28-4B4F-AF4F-C193CA7DDFA9}" sibTransId="{E6D8D47D-6DB7-DE4B-AA15-CE684798CD45}"/>
    <dgm:cxn modelId="{042632DA-539E-C247-BCD3-6558245D1AE2}" type="presOf" srcId="{18DBAEFF-BD61-B148-8980-1413E021E38C}" destId="{FFFF5AF0-71C8-2643-94B8-8F7288CB2BD3}" srcOrd="0" destOrd="0" presId="urn:microsoft.com/office/officeart/2005/8/layout/cycle7"/>
    <dgm:cxn modelId="{FEE6D613-DB01-C94A-A2E5-753C217BFB78}" srcId="{46E42DC9-7F2A-4A48-B954-7317DE3E6A4C}" destId="{CBF9C07F-C360-2F4F-BE4F-0538301B547D}" srcOrd="0" destOrd="0" parTransId="{289DEF0C-880E-9F4E-9A5C-F6DCE8B795BC}" sibTransId="{8A14D199-15AC-3141-962C-3AB7D80427D5}"/>
    <dgm:cxn modelId="{CE431371-C967-A64F-B3A6-BCC5A7818707}" type="presOf" srcId="{E6D8D47D-6DB7-DE4B-AA15-CE684798CD45}" destId="{7BF7FDD8-6B09-E745-AFB6-22E366F3A04E}" srcOrd="0" destOrd="0" presId="urn:microsoft.com/office/officeart/2005/8/layout/cycle7"/>
    <dgm:cxn modelId="{0ADE623F-BAE7-724B-BF5D-55D0B5F40D28}" type="presOf" srcId="{18DBAEFF-BD61-B148-8980-1413E021E38C}" destId="{432811EC-D5B1-084F-9C59-707D6FEF54E9}" srcOrd="1" destOrd="0" presId="urn:microsoft.com/office/officeart/2005/8/layout/cycle7"/>
    <dgm:cxn modelId="{9276DE37-B9D0-4147-93C9-14296DBD31AA}" type="presOf" srcId="{46E42DC9-7F2A-4A48-B954-7317DE3E6A4C}" destId="{7FC01D83-0A95-3740-B38E-FB90F0B4D1C0}" srcOrd="0" destOrd="0" presId="urn:microsoft.com/office/officeart/2005/8/layout/cycle7"/>
    <dgm:cxn modelId="{96880B9E-E0F6-E946-B8D3-0B26988ECF36}" type="presOf" srcId="{DF1F3184-89CC-AA4D-9B5D-3EE3B3D565DA}" destId="{814A2F1B-0AD1-1742-8A9B-634420C25E6E}" srcOrd="0" destOrd="0" presId="urn:microsoft.com/office/officeart/2005/8/layout/cycle7"/>
    <dgm:cxn modelId="{6B5F06AD-568C-324E-AF76-E7EAA09D3380}" type="presParOf" srcId="{7FC01D83-0A95-3740-B38E-FB90F0B4D1C0}" destId="{04FA21B4-CB8F-8449-869B-01D15EB31FD9}" srcOrd="0" destOrd="0" presId="urn:microsoft.com/office/officeart/2005/8/layout/cycle7"/>
    <dgm:cxn modelId="{67403FBF-B1D6-324B-9240-8AD007E78F76}" type="presParOf" srcId="{7FC01D83-0A95-3740-B38E-FB90F0B4D1C0}" destId="{8D97A574-3A70-944E-8C46-5186D2E31AE4}" srcOrd="1" destOrd="0" presId="urn:microsoft.com/office/officeart/2005/8/layout/cycle7"/>
    <dgm:cxn modelId="{D7EEB5E3-9169-5D4D-B7F1-E0C6DE90BA5B}" type="presParOf" srcId="{8D97A574-3A70-944E-8C46-5186D2E31AE4}" destId="{0961DD1C-5EB9-DC40-8B46-1DB0B84E49F3}" srcOrd="0" destOrd="0" presId="urn:microsoft.com/office/officeart/2005/8/layout/cycle7"/>
    <dgm:cxn modelId="{F66DD003-B56B-B24F-ADE5-E274B23D855E}" type="presParOf" srcId="{7FC01D83-0A95-3740-B38E-FB90F0B4D1C0}" destId="{039FB66A-45D5-5E4D-B575-89DB3F8B36C9}" srcOrd="2" destOrd="0" presId="urn:microsoft.com/office/officeart/2005/8/layout/cycle7"/>
    <dgm:cxn modelId="{10DCCCA3-883A-5440-B05C-47757DF84BFD}" type="presParOf" srcId="{7FC01D83-0A95-3740-B38E-FB90F0B4D1C0}" destId="{FFFF5AF0-71C8-2643-94B8-8F7288CB2BD3}" srcOrd="3" destOrd="0" presId="urn:microsoft.com/office/officeart/2005/8/layout/cycle7"/>
    <dgm:cxn modelId="{1EE0B432-B240-AD41-ABE0-3F9B77277EE0}" type="presParOf" srcId="{FFFF5AF0-71C8-2643-94B8-8F7288CB2BD3}" destId="{432811EC-D5B1-084F-9C59-707D6FEF54E9}" srcOrd="0" destOrd="0" presId="urn:microsoft.com/office/officeart/2005/8/layout/cycle7"/>
    <dgm:cxn modelId="{56B49C40-F6D3-3F49-97EF-D6F8742E1B31}" type="presParOf" srcId="{7FC01D83-0A95-3740-B38E-FB90F0B4D1C0}" destId="{814A2F1B-0AD1-1742-8A9B-634420C25E6E}" srcOrd="4" destOrd="0" presId="urn:microsoft.com/office/officeart/2005/8/layout/cycle7"/>
    <dgm:cxn modelId="{31479F3B-45C4-2647-9D29-4BD807A23DC5}" type="presParOf" srcId="{7FC01D83-0A95-3740-B38E-FB90F0B4D1C0}" destId="{7BF7FDD8-6B09-E745-AFB6-22E366F3A04E}" srcOrd="5" destOrd="0" presId="urn:microsoft.com/office/officeart/2005/8/layout/cycle7"/>
    <dgm:cxn modelId="{6CE18569-0176-E644-BA18-D5356B648DF4}" type="presParOf" srcId="{7BF7FDD8-6B09-E745-AFB6-22E366F3A04E}" destId="{00099599-54DE-D246-AED5-3CA3341C33D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127FC-1617-7C46-B20D-A38000BE7E3C}">
      <dsp:nvSpPr>
        <dsp:cNvPr id="0" name=""/>
        <dsp:cNvSpPr/>
      </dsp:nvSpPr>
      <dsp:spPr>
        <a:xfrm>
          <a:off x="7932478" y="2253760"/>
          <a:ext cx="1054807" cy="1055264"/>
        </a:xfrm>
        <a:prstGeom prst="ellipse">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A8C75C6-3770-AC47-AEFD-D99829BA846D}">
      <dsp:nvSpPr>
        <dsp:cNvPr id="0" name=""/>
        <dsp:cNvSpPr/>
      </dsp:nvSpPr>
      <dsp:spPr>
        <a:xfrm>
          <a:off x="7967135" y="2288941"/>
          <a:ext cx="984605" cy="984901"/>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Leadership Course &gt;&gt; </a:t>
          </a:r>
          <a:r>
            <a:rPr lang="en-US" sz="800" kern="1200" dirty="0" err="1" smtClean="0"/>
            <a:t>Curr</a:t>
          </a:r>
          <a:endParaRPr lang="en-US" sz="800" kern="1200" dirty="0" smtClean="0"/>
        </a:p>
        <a:p>
          <a:pPr lvl="0" algn="ctr" defTabSz="355600">
            <a:lnSpc>
              <a:spcPct val="90000"/>
            </a:lnSpc>
            <a:spcBef>
              <a:spcPct val="0"/>
            </a:spcBef>
            <a:spcAft>
              <a:spcPct val="35000"/>
            </a:spcAft>
          </a:pPr>
          <a:r>
            <a:rPr lang="en-US" sz="800" kern="1200" dirty="0" smtClean="0"/>
            <a:t>Fall 2015- 2017</a:t>
          </a:r>
          <a:endParaRPr lang="en-US" sz="800" kern="1200" dirty="0" smtClean="0"/>
        </a:p>
      </dsp:txBody>
      <dsp:txXfrm>
        <a:off x="8107539" y="2429668"/>
        <a:ext cx="703797" cy="703448"/>
      </dsp:txXfrm>
    </dsp:sp>
    <dsp:sp modelId="{4FA48C4C-D846-3B43-9C93-1AA4F533B437}">
      <dsp:nvSpPr>
        <dsp:cNvPr id="0" name=""/>
        <dsp:cNvSpPr/>
      </dsp:nvSpPr>
      <dsp:spPr>
        <a:xfrm rot="2700000">
          <a:off x="6841133" y="2253792"/>
          <a:ext cx="1055014" cy="1055014"/>
        </a:xfrm>
        <a:prstGeom prst="teardrop">
          <a:avLst>
            <a:gd name="adj" fmla="val 10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608D2BE-BF83-2C4E-97D1-8D7664EEFDFF}">
      <dsp:nvSpPr>
        <dsp:cNvPr id="0" name=""/>
        <dsp:cNvSpPr/>
      </dsp:nvSpPr>
      <dsp:spPr>
        <a:xfrm>
          <a:off x="6876782" y="2288941"/>
          <a:ext cx="984605" cy="984901"/>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Deans Leadership  AWARD </a:t>
          </a:r>
        </a:p>
        <a:p>
          <a:pPr lvl="0" algn="ctr" defTabSz="355600">
            <a:lnSpc>
              <a:spcPct val="90000"/>
            </a:lnSpc>
            <a:spcBef>
              <a:spcPct val="0"/>
            </a:spcBef>
            <a:spcAft>
              <a:spcPct val="35000"/>
            </a:spcAft>
          </a:pPr>
          <a:r>
            <a:rPr lang="en-US" sz="800" kern="1200" dirty="0" smtClean="0"/>
            <a:t>  2013 </a:t>
          </a:r>
          <a:r>
            <a:rPr lang="en-US" sz="800" kern="1200" dirty="0" smtClean="0"/>
            <a:t>- 2017</a:t>
          </a:r>
          <a:endParaRPr lang="en-US" sz="800" kern="1200" dirty="0" smtClean="0"/>
        </a:p>
      </dsp:txBody>
      <dsp:txXfrm>
        <a:off x="7017186" y="2429668"/>
        <a:ext cx="703797" cy="703448"/>
      </dsp:txXfrm>
    </dsp:sp>
    <dsp:sp modelId="{2B0EA1D1-FF09-CA45-A287-D56311F7EA71}">
      <dsp:nvSpPr>
        <dsp:cNvPr id="0" name=""/>
        <dsp:cNvSpPr/>
      </dsp:nvSpPr>
      <dsp:spPr>
        <a:xfrm rot="2700000">
          <a:off x="5750780" y="2253792"/>
          <a:ext cx="1055014" cy="1055014"/>
        </a:xfrm>
        <a:prstGeom prst="teardrop">
          <a:avLst>
            <a:gd name="adj" fmla="val 10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707AF72-69BE-0D4E-9CA4-ACF5481A62DD}">
      <dsp:nvSpPr>
        <dsp:cNvPr id="0" name=""/>
        <dsp:cNvSpPr/>
      </dsp:nvSpPr>
      <dsp:spPr>
        <a:xfrm>
          <a:off x="5786428" y="2288941"/>
          <a:ext cx="984605" cy="984901"/>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Leadership Workshops </a:t>
          </a:r>
        </a:p>
        <a:p>
          <a:pPr lvl="0" algn="ctr" defTabSz="355600">
            <a:lnSpc>
              <a:spcPct val="90000"/>
            </a:lnSpc>
            <a:spcBef>
              <a:spcPct val="0"/>
            </a:spcBef>
            <a:spcAft>
              <a:spcPct val="35000"/>
            </a:spcAft>
          </a:pPr>
          <a:r>
            <a:rPr lang="en-US" sz="800" kern="1200" dirty="0" smtClean="0"/>
            <a:t>Alumni/CBF/Nursing/LPMR  </a:t>
          </a:r>
          <a:endParaRPr lang="en-US" sz="800" kern="1200" dirty="0"/>
        </a:p>
      </dsp:txBody>
      <dsp:txXfrm>
        <a:off x="5926832" y="2429668"/>
        <a:ext cx="703797" cy="703448"/>
      </dsp:txXfrm>
    </dsp:sp>
    <dsp:sp modelId="{5A260A50-497A-6F4B-9321-5DB7BCEA2C39}">
      <dsp:nvSpPr>
        <dsp:cNvPr id="0" name=""/>
        <dsp:cNvSpPr/>
      </dsp:nvSpPr>
      <dsp:spPr>
        <a:xfrm rot="2700000">
          <a:off x="4660427" y="2253792"/>
          <a:ext cx="1055014" cy="1055014"/>
        </a:xfrm>
        <a:prstGeom prst="teardrop">
          <a:avLst>
            <a:gd name="adj" fmla="val 10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66E4D0D-0427-0245-8793-99905947FBD8}">
      <dsp:nvSpPr>
        <dsp:cNvPr id="0" name=""/>
        <dsp:cNvSpPr/>
      </dsp:nvSpPr>
      <dsp:spPr>
        <a:xfrm>
          <a:off x="4696075" y="2288941"/>
          <a:ext cx="984605" cy="984901"/>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 </a:t>
          </a:r>
          <a:r>
            <a:rPr lang="en-US" sz="800" kern="1200" dirty="0" smtClean="0"/>
            <a:t>Leadership Summer Course</a:t>
          </a:r>
        </a:p>
        <a:p>
          <a:pPr lvl="0" algn="ctr" defTabSz="355600">
            <a:lnSpc>
              <a:spcPct val="90000"/>
            </a:lnSpc>
            <a:spcBef>
              <a:spcPct val="0"/>
            </a:spcBef>
            <a:spcAft>
              <a:spcPct val="35000"/>
            </a:spcAft>
          </a:pPr>
          <a:r>
            <a:rPr lang="en-US" sz="800" kern="1200" dirty="0" smtClean="0"/>
            <a:t>2013 &amp; 2014</a:t>
          </a:r>
          <a:endParaRPr lang="en-US" sz="800" kern="1200" dirty="0"/>
        </a:p>
      </dsp:txBody>
      <dsp:txXfrm>
        <a:off x="4836479" y="2429668"/>
        <a:ext cx="703797" cy="703448"/>
      </dsp:txXfrm>
    </dsp:sp>
    <dsp:sp modelId="{E29D1E34-96DC-40A0-B670-47CDCAFCB600}">
      <dsp:nvSpPr>
        <dsp:cNvPr id="0" name=""/>
        <dsp:cNvSpPr/>
      </dsp:nvSpPr>
      <dsp:spPr>
        <a:xfrm rot="2700000">
          <a:off x="3570073" y="2253792"/>
          <a:ext cx="1055014" cy="1055014"/>
        </a:xfrm>
        <a:prstGeom prst="teardrop">
          <a:avLst>
            <a:gd name="adj" fmla="val 10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93A6F94-8757-46D2-BB1F-EC4357AFFA5C}">
      <dsp:nvSpPr>
        <dsp:cNvPr id="0" name=""/>
        <dsp:cNvSpPr/>
      </dsp:nvSpPr>
      <dsp:spPr>
        <a:xfrm>
          <a:off x="3605722" y="2288941"/>
          <a:ext cx="984605" cy="984901"/>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Leadership Elective   </a:t>
          </a:r>
        </a:p>
        <a:p>
          <a:pPr lvl="0" algn="ctr" defTabSz="355600">
            <a:lnSpc>
              <a:spcPct val="90000"/>
            </a:lnSpc>
            <a:spcBef>
              <a:spcPct val="0"/>
            </a:spcBef>
            <a:spcAft>
              <a:spcPct val="35000"/>
            </a:spcAft>
          </a:pPr>
          <a:r>
            <a:rPr lang="en-US" sz="800" kern="1200" dirty="0" smtClean="0"/>
            <a:t>2013 &amp; 2014</a:t>
          </a:r>
        </a:p>
        <a:p>
          <a:pPr lvl="0" algn="ctr" defTabSz="355600">
            <a:lnSpc>
              <a:spcPct val="90000"/>
            </a:lnSpc>
            <a:spcBef>
              <a:spcPct val="0"/>
            </a:spcBef>
            <a:spcAft>
              <a:spcPct val="35000"/>
            </a:spcAft>
          </a:pPr>
          <a:r>
            <a:rPr lang="en-US" sz="800" kern="1200" dirty="0" smtClean="0"/>
            <a:t>Mentoring </a:t>
          </a:r>
        </a:p>
        <a:p>
          <a:pPr lvl="0" algn="ctr" defTabSz="355600">
            <a:lnSpc>
              <a:spcPct val="90000"/>
            </a:lnSpc>
            <a:spcBef>
              <a:spcPct val="0"/>
            </a:spcBef>
            <a:spcAft>
              <a:spcPct val="35000"/>
            </a:spcAft>
          </a:pPr>
          <a:r>
            <a:rPr lang="en-US" sz="800" kern="1200" dirty="0" smtClean="0"/>
            <a:t>Pilots</a:t>
          </a:r>
          <a:endParaRPr lang="en-US" sz="800" kern="1200" dirty="0"/>
        </a:p>
      </dsp:txBody>
      <dsp:txXfrm>
        <a:off x="3746126" y="2429668"/>
        <a:ext cx="703797" cy="703448"/>
      </dsp:txXfrm>
    </dsp:sp>
    <dsp:sp modelId="{7D3D6BDD-437C-1646-802E-2CB820EC9CCF}">
      <dsp:nvSpPr>
        <dsp:cNvPr id="0" name=""/>
        <dsp:cNvSpPr/>
      </dsp:nvSpPr>
      <dsp:spPr>
        <a:xfrm rot="2700000">
          <a:off x="2479720" y="2253792"/>
          <a:ext cx="1055014" cy="1055014"/>
        </a:xfrm>
        <a:prstGeom prst="teardrop">
          <a:avLst>
            <a:gd name="adj" fmla="val 10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DDCD4CA-F1FC-744D-8DDE-7B9FADE9DCDB}">
      <dsp:nvSpPr>
        <dsp:cNvPr id="0" name=""/>
        <dsp:cNvSpPr/>
      </dsp:nvSpPr>
      <dsp:spPr>
        <a:xfrm>
          <a:off x="2515369" y="2288941"/>
          <a:ext cx="984605" cy="984901"/>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LIG/LDC  2012 </a:t>
          </a:r>
        </a:p>
        <a:p>
          <a:pPr lvl="0" algn="ctr" defTabSz="355600">
            <a:lnSpc>
              <a:spcPct val="90000"/>
            </a:lnSpc>
            <a:spcBef>
              <a:spcPct val="0"/>
            </a:spcBef>
            <a:spcAft>
              <a:spcPct val="35000"/>
            </a:spcAft>
          </a:pPr>
          <a:r>
            <a:rPr lang="en-US" sz="800" kern="1200" dirty="0" smtClean="0"/>
            <a:t>and Theme   2013</a:t>
          </a:r>
          <a:endParaRPr lang="en-US" sz="800" kern="1200" dirty="0"/>
        </a:p>
      </dsp:txBody>
      <dsp:txXfrm>
        <a:off x="2655773" y="2429668"/>
        <a:ext cx="703797" cy="703448"/>
      </dsp:txXfrm>
    </dsp:sp>
    <dsp:sp modelId="{9ADEEBBA-0E80-463D-AE03-B318CC495501}">
      <dsp:nvSpPr>
        <dsp:cNvPr id="0" name=""/>
        <dsp:cNvSpPr/>
      </dsp:nvSpPr>
      <dsp:spPr>
        <a:xfrm rot="2700000">
          <a:off x="1389367" y="2253792"/>
          <a:ext cx="1055014" cy="1055014"/>
        </a:xfrm>
        <a:prstGeom prst="teardrop">
          <a:avLst>
            <a:gd name="adj" fmla="val 10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B8B0C98-D1E0-43C5-B585-77591E7E441D}">
      <dsp:nvSpPr>
        <dsp:cNvPr id="0" name=""/>
        <dsp:cNvSpPr/>
      </dsp:nvSpPr>
      <dsp:spPr>
        <a:xfrm>
          <a:off x="1425015" y="2288941"/>
          <a:ext cx="984605" cy="984901"/>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Leadership</a:t>
          </a:r>
          <a:r>
            <a:rPr lang="en-US" sz="800" kern="1200" baseline="0" dirty="0" smtClean="0"/>
            <a:t> Assessment and Research Team</a:t>
          </a:r>
        </a:p>
        <a:p>
          <a:pPr lvl="0" algn="ctr" defTabSz="355600">
            <a:lnSpc>
              <a:spcPct val="90000"/>
            </a:lnSpc>
            <a:spcBef>
              <a:spcPct val="0"/>
            </a:spcBef>
            <a:spcAft>
              <a:spcPct val="35000"/>
            </a:spcAft>
          </a:pPr>
          <a:r>
            <a:rPr lang="en-US" sz="800" kern="1200" baseline="0" dirty="0" smtClean="0"/>
            <a:t>Sept 2012</a:t>
          </a:r>
          <a:endParaRPr lang="en-US" sz="800" kern="1200" dirty="0"/>
        </a:p>
      </dsp:txBody>
      <dsp:txXfrm>
        <a:off x="1565419" y="2429668"/>
        <a:ext cx="703797" cy="703448"/>
      </dsp:txXfrm>
    </dsp:sp>
    <dsp:sp modelId="{0854ACA0-01FD-4C6F-9E84-8F040CCA7BE7}">
      <dsp:nvSpPr>
        <dsp:cNvPr id="0" name=""/>
        <dsp:cNvSpPr/>
      </dsp:nvSpPr>
      <dsp:spPr>
        <a:xfrm rot="2700000">
          <a:off x="299013" y="2253792"/>
          <a:ext cx="1055014" cy="1055014"/>
        </a:xfrm>
        <a:prstGeom prst="teardrop">
          <a:avLst>
            <a:gd name="adj" fmla="val 10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BB4634B-CF2A-406F-A192-B003071D9AEF}">
      <dsp:nvSpPr>
        <dsp:cNvPr id="0" name=""/>
        <dsp:cNvSpPr/>
      </dsp:nvSpPr>
      <dsp:spPr>
        <a:xfrm>
          <a:off x="334662" y="2288941"/>
          <a:ext cx="984605" cy="984901"/>
        </a:xfrm>
        <a:prstGeom prst="ellipse">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Train the Trainers Educators Group </a:t>
          </a:r>
        </a:p>
        <a:p>
          <a:pPr lvl="0" algn="ctr" defTabSz="355600">
            <a:lnSpc>
              <a:spcPct val="90000"/>
            </a:lnSpc>
            <a:spcBef>
              <a:spcPct val="0"/>
            </a:spcBef>
            <a:spcAft>
              <a:spcPct val="35000"/>
            </a:spcAft>
          </a:pPr>
          <a:r>
            <a:rPr lang="en-US" sz="800" kern="1200" dirty="0" smtClean="0"/>
            <a:t> July 2012</a:t>
          </a:r>
          <a:endParaRPr lang="en-US" sz="800" kern="1200" dirty="0"/>
        </a:p>
      </dsp:txBody>
      <dsp:txXfrm>
        <a:off x="475066" y="2429668"/>
        <a:ext cx="703797" cy="703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0E43F-ED2A-564B-BEFC-CE1677B0ADB1}">
      <dsp:nvSpPr>
        <dsp:cNvPr id="0" name=""/>
        <dsp:cNvSpPr/>
      </dsp:nvSpPr>
      <dsp:spPr>
        <a:xfrm>
          <a:off x="141806" y="0"/>
          <a:ext cx="5804732" cy="4253486"/>
        </a:xfrm>
        <a:prstGeom prst="ellipse">
          <a:avLst/>
        </a:prstGeom>
        <a:solidFill>
          <a:schemeClr val="accent1">
            <a:shade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b="1" kern="1200" dirty="0"/>
        </a:p>
      </dsp:txBody>
      <dsp:txXfrm>
        <a:off x="2232671" y="212674"/>
        <a:ext cx="1623003" cy="638022"/>
      </dsp:txXfrm>
    </dsp:sp>
    <dsp:sp modelId="{E7FFAD48-FF87-2240-B63C-03F20CE045DC}">
      <dsp:nvSpPr>
        <dsp:cNvPr id="0" name=""/>
        <dsp:cNvSpPr/>
      </dsp:nvSpPr>
      <dsp:spPr>
        <a:xfrm>
          <a:off x="954418" y="850697"/>
          <a:ext cx="4179509" cy="3402788"/>
        </a:xfrm>
        <a:prstGeom prst="ellipse">
          <a:avLst/>
        </a:prstGeom>
        <a:solidFill>
          <a:schemeClr val="accent1">
            <a:shade val="50000"/>
            <a:hueOff val="-369538"/>
            <a:satOff val="-47063"/>
            <a:lumOff val="3007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b="1" kern="1200" dirty="0"/>
        </a:p>
      </dsp:txBody>
      <dsp:txXfrm>
        <a:off x="2313803" y="1054864"/>
        <a:ext cx="1460738" cy="612501"/>
      </dsp:txXfrm>
    </dsp:sp>
    <dsp:sp modelId="{364C2983-F430-DD46-9EDE-E0BC60ADC4EE}">
      <dsp:nvSpPr>
        <dsp:cNvPr id="0" name=""/>
        <dsp:cNvSpPr/>
      </dsp:nvSpPr>
      <dsp:spPr>
        <a:xfrm>
          <a:off x="1768127" y="1701394"/>
          <a:ext cx="2552091" cy="2552091"/>
        </a:xfrm>
        <a:prstGeom prst="ellipse">
          <a:avLst/>
        </a:prstGeom>
        <a:solidFill>
          <a:schemeClr val="accent1">
            <a:shade val="50000"/>
            <a:hueOff val="-739076"/>
            <a:satOff val="-94127"/>
            <a:lumOff val="6014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b="1" kern="1200" dirty="0"/>
        </a:p>
      </dsp:txBody>
      <dsp:txXfrm>
        <a:off x="2449535" y="1892801"/>
        <a:ext cx="1189274" cy="574220"/>
      </dsp:txXfrm>
    </dsp:sp>
    <dsp:sp modelId="{CEB5E6B9-C180-E940-8CF2-36F0598EF14C}">
      <dsp:nvSpPr>
        <dsp:cNvPr id="0" name=""/>
        <dsp:cNvSpPr/>
      </dsp:nvSpPr>
      <dsp:spPr>
        <a:xfrm>
          <a:off x="2193475" y="2552091"/>
          <a:ext cx="1701394" cy="1701394"/>
        </a:xfrm>
        <a:prstGeom prst="ellipse">
          <a:avLst/>
        </a:prstGeom>
        <a:solidFill>
          <a:schemeClr val="accent1">
            <a:shade val="50000"/>
            <a:hueOff val="-369538"/>
            <a:satOff val="-47063"/>
            <a:lumOff val="3007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b="1" kern="1200" dirty="0" smtClean="0"/>
            <a:t>Self</a:t>
          </a:r>
          <a:endParaRPr lang="en-US" sz="1700" b="1" kern="1200" dirty="0"/>
        </a:p>
      </dsp:txBody>
      <dsp:txXfrm>
        <a:off x="2442639" y="2977440"/>
        <a:ext cx="1203067" cy="8506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A21B4-CB8F-8449-869B-01D15EB31FD9}">
      <dsp:nvSpPr>
        <dsp:cNvPr id="0" name=""/>
        <dsp:cNvSpPr/>
      </dsp:nvSpPr>
      <dsp:spPr>
        <a:xfrm>
          <a:off x="2939429" y="1787"/>
          <a:ext cx="2350740" cy="117537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a:t>Personal Development</a:t>
          </a:r>
        </a:p>
      </dsp:txBody>
      <dsp:txXfrm>
        <a:off x="2973854" y="36212"/>
        <a:ext cx="2281890" cy="1106520"/>
      </dsp:txXfrm>
    </dsp:sp>
    <dsp:sp modelId="{8D97A574-3A70-944E-8C46-5186D2E31AE4}">
      <dsp:nvSpPr>
        <dsp:cNvPr id="0" name=""/>
        <dsp:cNvSpPr/>
      </dsp:nvSpPr>
      <dsp:spPr>
        <a:xfrm rot="3600000">
          <a:off x="4472350" y="2066022"/>
          <a:ext cx="1227381" cy="411379"/>
        </a:xfrm>
        <a:prstGeom prst="lef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595764" y="2148298"/>
        <a:ext cx="980553" cy="246827"/>
      </dsp:txXfrm>
    </dsp:sp>
    <dsp:sp modelId="{039FB66A-45D5-5E4D-B575-89DB3F8B36C9}">
      <dsp:nvSpPr>
        <dsp:cNvPr id="0" name=""/>
        <dsp:cNvSpPr/>
      </dsp:nvSpPr>
      <dsp:spPr>
        <a:xfrm>
          <a:off x="4881913" y="3366267"/>
          <a:ext cx="2350740" cy="117537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a:t>Systems Change</a:t>
          </a:r>
          <a:endParaRPr lang="en-US" sz="2900" kern="1200" baseline="0"/>
        </a:p>
      </dsp:txBody>
      <dsp:txXfrm>
        <a:off x="4916338" y="3400692"/>
        <a:ext cx="2281890" cy="1106520"/>
      </dsp:txXfrm>
    </dsp:sp>
    <dsp:sp modelId="{FFFF5AF0-71C8-2643-94B8-8F7288CB2BD3}">
      <dsp:nvSpPr>
        <dsp:cNvPr id="0" name=""/>
        <dsp:cNvSpPr/>
      </dsp:nvSpPr>
      <dsp:spPr>
        <a:xfrm rot="10800000">
          <a:off x="3501109" y="3748263"/>
          <a:ext cx="1227381" cy="411379"/>
        </a:xfrm>
        <a:prstGeom prst="lef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624523" y="3830539"/>
        <a:ext cx="980553" cy="246827"/>
      </dsp:txXfrm>
    </dsp:sp>
    <dsp:sp modelId="{814A2F1B-0AD1-1742-8A9B-634420C25E6E}">
      <dsp:nvSpPr>
        <dsp:cNvPr id="0" name=""/>
        <dsp:cNvSpPr/>
      </dsp:nvSpPr>
      <dsp:spPr>
        <a:xfrm>
          <a:off x="996946" y="3366267"/>
          <a:ext cx="2350740" cy="117537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a:t>Team Collaboration</a:t>
          </a:r>
          <a:r>
            <a:rPr lang="en-US" sz="2900" kern="1200" baseline="0"/>
            <a:t> </a:t>
          </a:r>
          <a:endParaRPr lang="en-US" sz="2900" kern="1200"/>
        </a:p>
      </dsp:txBody>
      <dsp:txXfrm>
        <a:off x="1031371" y="3400692"/>
        <a:ext cx="2281890" cy="1106520"/>
      </dsp:txXfrm>
    </dsp:sp>
    <dsp:sp modelId="{7BF7FDD8-6B09-E745-AFB6-22E366F3A04E}">
      <dsp:nvSpPr>
        <dsp:cNvPr id="0" name=""/>
        <dsp:cNvSpPr/>
      </dsp:nvSpPr>
      <dsp:spPr>
        <a:xfrm rot="18000000">
          <a:off x="2529867" y="2066022"/>
          <a:ext cx="1227381" cy="411379"/>
        </a:xfrm>
        <a:prstGeom prst="lef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653281" y="2148298"/>
        <a:ext cx="980553" cy="246827"/>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64820"/>
          </a:xfrm>
          <a:prstGeom prst="rect">
            <a:avLst/>
          </a:prstGeom>
        </p:spPr>
        <p:txBody>
          <a:bodyPr vert="horz" lIns="92958" tIns="46479" rIns="92958" bIns="46479" rtlCol="0"/>
          <a:lstStyle>
            <a:lvl1pPr algn="r">
              <a:defRPr sz="1200"/>
            </a:lvl1pPr>
          </a:lstStyle>
          <a:p>
            <a:fld id="{F738F79D-B38F-684E-9807-29E6C0AF6593}" type="datetimeFigureOut">
              <a:rPr lang="en-US" smtClean="0"/>
              <a:t>1/8/18</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958" tIns="46479" rIns="92958" bIns="46479" rtlCol="0" anchor="b"/>
          <a:lstStyle>
            <a:lvl1pPr algn="r">
              <a:defRPr sz="1200"/>
            </a:lvl1pPr>
          </a:lstStyle>
          <a:p>
            <a:fld id="{04779049-C824-684D-96D7-665F894996AB}" type="slidenum">
              <a:rPr lang="en-US" smtClean="0"/>
              <a:t>‹#›</a:t>
            </a:fld>
            <a:endParaRPr lang="en-US" dirty="0"/>
          </a:p>
        </p:txBody>
      </p:sp>
    </p:spTree>
    <p:extLst>
      <p:ext uri="{BB962C8B-B14F-4D97-AF65-F5344CB8AC3E}">
        <p14:creationId xmlns:p14="http://schemas.microsoft.com/office/powerpoint/2010/main" val="26902496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884613" y="1"/>
            <a:ext cx="2971800" cy="464820"/>
          </a:xfrm>
          <a:prstGeom prst="rect">
            <a:avLst/>
          </a:prstGeom>
        </p:spPr>
        <p:txBody>
          <a:bodyPr vert="horz" lIns="92958" tIns="46479" rIns="92958" bIns="46479" rtlCol="0"/>
          <a:lstStyle>
            <a:lvl1pPr algn="r">
              <a:defRPr sz="1200"/>
            </a:lvl1pPr>
          </a:lstStyle>
          <a:p>
            <a:fld id="{FDC6572A-57F7-E74D-8317-E3CBDD88B0E2}" type="datetimeFigureOut">
              <a:rPr lang="en-US" smtClean="0"/>
              <a:t>1/8/18</a:t>
            </a:fld>
            <a:endParaRPr lang="en-US" dirty="0"/>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958" tIns="46479" rIns="92958" bIns="46479" rtlCol="0" anchor="b"/>
          <a:lstStyle>
            <a:lvl1pPr algn="r">
              <a:defRPr sz="1200"/>
            </a:lvl1pPr>
          </a:lstStyle>
          <a:p>
            <a:fld id="{8CE354DF-991A-9A44-88F6-A58E620BF507}" type="slidenum">
              <a:rPr lang="en-US" smtClean="0"/>
              <a:t>‹#›</a:t>
            </a:fld>
            <a:endParaRPr lang="en-US" dirty="0"/>
          </a:p>
        </p:txBody>
      </p:sp>
    </p:spTree>
    <p:extLst>
      <p:ext uri="{BB962C8B-B14F-4D97-AF65-F5344CB8AC3E}">
        <p14:creationId xmlns:p14="http://schemas.microsoft.com/office/powerpoint/2010/main" val="37085343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3" Type="http://schemas.openxmlformats.org/officeDocument/2006/relationships/hyperlink" Target="#_ENREF_1"/><Relationship Id="rId4" Type="http://schemas.openxmlformats.org/officeDocument/2006/relationships/hyperlink" Target="#_ENREF_2"/><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r>
              <a:rPr lang="en-US" dirty="0" smtClean="0"/>
              <a:t>GM, TY, It is my pleasure to talk to you about the role of Leadership development at G</a:t>
            </a:r>
          </a:p>
          <a:p>
            <a:r>
              <a:rPr lang="en-US" dirty="0" smtClean="0"/>
              <a:t>It has been</a:t>
            </a:r>
            <a:r>
              <a:rPr lang="en-US" baseline="0" dirty="0" smtClean="0"/>
              <a:t> </a:t>
            </a:r>
            <a:r>
              <a:rPr lang="en-US" dirty="0" smtClean="0"/>
              <a:t>very rewarding personally as a clinician /educator to</a:t>
            </a:r>
            <a:r>
              <a:rPr lang="en-US" baseline="0" dirty="0" smtClean="0"/>
              <a:t> transition from T&amp;L on </a:t>
            </a:r>
            <a:r>
              <a:rPr lang="en-US" baseline="0" dirty="0" err="1" smtClean="0"/>
              <a:t>htn</a:t>
            </a:r>
            <a:r>
              <a:rPr lang="en-US" baseline="0" dirty="0" smtClean="0"/>
              <a:t>, </a:t>
            </a:r>
            <a:r>
              <a:rPr lang="en-US" baseline="0" dirty="0" err="1" smtClean="0"/>
              <a:t>dm</a:t>
            </a:r>
            <a:r>
              <a:rPr lang="en-US" baseline="0" dirty="0" smtClean="0"/>
              <a:t>, CFH to T&amp;L on PPLD</a:t>
            </a:r>
          </a:p>
          <a:p>
            <a:r>
              <a:rPr lang="en-US" baseline="0" dirty="0" smtClean="0"/>
              <a:t>It has been a </a:t>
            </a:r>
            <a:r>
              <a:rPr lang="en-US" dirty="0" smtClean="0"/>
              <a:t>great learning experience working within</a:t>
            </a:r>
            <a:r>
              <a:rPr lang="en-US" baseline="0" dirty="0" smtClean="0"/>
              <a:t>  co-directing </a:t>
            </a:r>
            <a:r>
              <a:rPr lang="en-US" dirty="0" smtClean="0"/>
              <a:t> the</a:t>
            </a:r>
            <a:r>
              <a:rPr lang="en-US" baseline="0" dirty="0" smtClean="0"/>
              <a:t> GOLD</a:t>
            </a:r>
          </a:p>
          <a:p>
            <a:r>
              <a:rPr lang="en-US" baseline="0" dirty="0" smtClean="0"/>
              <a:t>Thank  Joan  Devine &lt; Pediatric Outreach nurse </a:t>
            </a:r>
            <a:r>
              <a:rPr lang="en-US" sz="1200" kern="1200" dirty="0" smtClean="0">
                <a:solidFill>
                  <a:schemeClr val="tx1"/>
                </a:solidFill>
                <a:latin typeface="+mn-lt"/>
                <a:ea typeface="+mn-ea"/>
                <a:cs typeface="+mn-cs"/>
              </a:rPr>
              <a:t>for HIGHLIGHTING LEADERSHIP today</a:t>
            </a:r>
          </a:p>
          <a:p>
            <a:r>
              <a:rPr lang="en-US" sz="1200" kern="1200" dirty="0" smtClean="0">
                <a:solidFill>
                  <a:schemeClr val="tx1"/>
                </a:solidFill>
                <a:latin typeface="+mn-lt"/>
                <a:ea typeface="+mn-ea"/>
                <a:cs typeface="+mn-cs"/>
              </a:rPr>
              <a:t>Thank</a:t>
            </a:r>
            <a:r>
              <a:rPr lang="en-US" sz="1200" kern="1200" baseline="0" dirty="0" smtClean="0">
                <a:solidFill>
                  <a:schemeClr val="tx1"/>
                </a:solidFill>
                <a:latin typeface="+mn-lt"/>
                <a:ea typeface="+mn-ea"/>
                <a:cs typeface="+mn-cs"/>
              </a:rPr>
              <a:t> all of you for your </a:t>
            </a:r>
          </a:p>
          <a:p>
            <a:r>
              <a:rPr lang="en-US" sz="1200" kern="1200" baseline="0" dirty="0" smtClean="0">
                <a:solidFill>
                  <a:schemeClr val="tx1"/>
                </a:solidFill>
                <a:latin typeface="+mn-lt"/>
                <a:ea typeface="+mn-ea"/>
                <a:cs typeface="+mn-cs"/>
              </a:rPr>
              <a:t>Commitment to  our  patients  and to us as providers and to our students, I appreciate your input and hope to tap your expertise</a:t>
            </a:r>
          </a:p>
          <a:p>
            <a:r>
              <a:rPr lang="en-US" sz="1200" kern="1200" baseline="0" dirty="0" smtClean="0">
                <a:solidFill>
                  <a:schemeClr val="tx1"/>
                </a:solidFill>
                <a:latin typeface="+mn-lt"/>
                <a:ea typeface="+mn-ea"/>
                <a:cs typeface="+mn-cs"/>
              </a:rPr>
              <a:t>And for your</a:t>
            </a:r>
          </a:p>
          <a:p>
            <a:r>
              <a:rPr lang="en-US" sz="1200" kern="1200" baseline="0" dirty="0" smtClean="0">
                <a:solidFill>
                  <a:schemeClr val="tx1"/>
                </a:solidFill>
                <a:latin typeface="+mn-lt"/>
                <a:ea typeface="+mn-ea"/>
                <a:cs typeface="+mn-cs"/>
              </a:rPr>
              <a:t>Commitment to your selves and your own  leadership development </a:t>
            </a:r>
          </a:p>
          <a:p>
            <a:r>
              <a:rPr lang="en-US" sz="1200" kern="1200" baseline="0" dirty="0" smtClean="0">
                <a:solidFill>
                  <a:schemeClr val="tx1"/>
                </a:solidFill>
                <a:latin typeface="+mn-lt"/>
                <a:ea typeface="+mn-ea"/>
                <a:cs typeface="+mn-cs"/>
              </a:rPr>
              <a:t>My goals this am is enhance both of your commitments</a:t>
            </a:r>
          </a:p>
          <a:p>
            <a:r>
              <a:rPr lang="en-US" sz="1200" kern="1200" baseline="0" dirty="0" smtClean="0">
                <a:solidFill>
                  <a:schemeClr val="tx1"/>
                </a:solidFill>
                <a:latin typeface="+mn-lt"/>
                <a:ea typeface="+mn-ea"/>
                <a:cs typeface="+mn-cs"/>
              </a:rPr>
              <a:t> 2 objectives </a:t>
            </a:r>
          </a:p>
          <a:p>
            <a:r>
              <a:rPr lang="en-US" sz="1200" kern="1200" baseline="0" dirty="0" smtClean="0">
                <a:solidFill>
                  <a:schemeClr val="tx1"/>
                </a:solidFill>
                <a:latin typeface="+mn-lt"/>
                <a:ea typeface="+mn-ea"/>
                <a:cs typeface="+mn-cs"/>
              </a:rPr>
              <a:t>1 briefly describe our GOLD and the CLLC and within the limited time I have get your input and expertise to enhance our program ( index cards)</a:t>
            </a:r>
          </a:p>
          <a:p>
            <a:r>
              <a:rPr lang="en-US" sz="1200" kern="1200" baseline="0" dirty="0" smtClean="0">
                <a:solidFill>
                  <a:schemeClr val="tx1"/>
                </a:solidFill>
                <a:latin typeface="+mn-lt"/>
                <a:ea typeface="+mn-ea"/>
                <a:cs typeface="+mn-cs"/>
              </a:rPr>
              <a:t>2. Provide you a taste ( literally- the raisins) of the tools and experiences that students have – knowing they require 4 years and you have only 60 minutes to master the material- but as you are nurses and I am from NJ and Italian I have faith in our joint capabilities</a:t>
            </a:r>
          </a:p>
          <a:p>
            <a:r>
              <a:rPr lang="en-US" sz="1200" dirty="0" smtClean="0">
                <a:solidFill>
                  <a:schemeClr val="bg1"/>
                </a:solidFill>
                <a:cs typeface="Arial"/>
              </a:rPr>
              <a:t>CLLC</a:t>
            </a:r>
            <a:r>
              <a:rPr lang="en-US" sz="1200" baseline="0" dirty="0" smtClean="0">
                <a:solidFill>
                  <a:schemeClr val="bg1"/>
                </a:solidFill>
                <a:cs typeface="Arial"/>
              </a:rPr>
              <a:t>  </a:t>
            </a:r>
            <a:r>
              <a:rPr lang="en-US" sz="1200" dirty="0" smtClean="0">
                <a:solidFill>
                  <a:schemeClr val="bg1"/>
                </a:solidFill>
                <a:cs typeface="Arial"/>
              </a:rPr>
              <a:t>DIRIGO (I LEAD) </a:t>
            </a:r>
          </a:p>
          <a:p>
            <a:endParaRPr lang="en-US" dirty="0"/>
          </a:p>
        </p:txBody>
      </p:sp>
      <p:sp>
        <p:nvSpPr>
          <p:cNvPr id="4" name="Slide Number Placeholder 3"/>
          <p:cNvSpPr>
            <a:spLocks noGrp="1"/>
          </p:cNvSpPr>
          <p:nvPr>
            <p:ph type="sldNum" sz="quarter" idx="10"/>
          </p:nvPr>
        </p:nvSpPr>
        <p:spPr/>
        <p:txBody>
          <a:bodyPr/>
          <a:lstStyle/>
          <a:p>
            <a:fld id="{8CE354DF-991A-9A44-88F6-A58E620BF507}" type="slidenum">
              <a:rPr lang="en-US" smtClean="0"/>
              <a:t>0</a:t>
            </a:fld>
            <a:endParaRPr lang="en-US" dirty="0"/>
          </a:p>
        </p:txBody>
      </p:sp>
    </p:spTree>
    <p:extLst>
      <p:ext uri="{BB962C8B-B14F-4D97-AF65-F5344CB8AC3E}">
        <p14:creationId xmlns:p14="http://schemas.microsoft.com/office/powerpoint/2010/main" val="1344633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pPr marL="457200" indent="-457200">
              <a:buFont typeface="Arial"/>
              <a:buChar char="•"/>
            </a:pPr>
            <a:r>
              <a:rPr lang="en-US" sz="1200" dirty="0" smtClean="0"/>
              <a:t>Leaders Demonstrate  </a:t>
            </a:r>
            <a:r>
              <a:rPr lang="en-US" sz="1200" u="sng" dirty="0" smtClean="0"/>
              <a:t>Awareness,</a:t>
            </a:r>
            <a:r>
              <a:rPr lang="en-US" sz="1200" dirty="0" smtClean="0"/>
              <a:t> </a:t>
            </a:r>
            <a:r>
              <a:rPr lang="en-US" sz="1200" u="sng" dirty="0" smtClean="0"/>
              <a:t>Authenticity</a:t>
            </a:r>
            <a:r>
              <a:rPr lang="en-US" sz="1200" dirty="0" smtClean="0"/>
              <a:t> &amp; </a:t>
            </a:r>
            <a:r>
              <a:rPr lang="en-US" sz="1200" u="sng" dirty="0" smtClean="0"/>
              <a:t>Commitment</a:t>
            </a:r>
          </a:p>
          <a:p>
            <a:pPr marL="457200" indent="-457200">
              <a:buFont typeface="Arial"/>
              <a:buChar char="•"/>
            </a:pPr>
            <a:r>
              <a:rPr lang="en-US" sz="1200" dirty="0" smtClean="0"/>
              <a:t>Leaders </a:t>
            </a:r>
            <a:r>
              <a:rPr lang="en-US" sz="1200" u="sng" dirty="0" smtClean="0"/>
              <a:t>Communicate</a:t>
            </a:r>
            <a:r>
              <a:rPr lang="en-US" sz="1200" dirty="0" smtClean="0"/>
              <a:t> effectively to form </a:t>
            </a:r>
            <a:r>
              <a:rPr lang="en-US" sz="1200" u="sng" dirty="0" smtClean="0"/>
              <a:t>Relationships</a:t>
            </a:r>
            <a:endParaRPr lang="en-US" sz="1200" dirty="0" smtClean="0"/>
          </a:p>
          <a:p>
            <a:pPr marL="457200" indent="-457200">
              <a:buFont typeface="Arial"/>
              <a:buChar char="•"/>
            </a:pPr>
            <a:r>
              <a:rPr lang="en-US" sz="1200" dirty="0" smtClean="0"/>
              <a:t>Leaders </a:t>
            </a:r>
            <a:r>
              <a:rPr lang="en-US" sz="1200" u="sng" dirty="0" smtClean="0"/>
              <a:t>Perform Actions</a:t>
            </a:r>
            <a:r>
              <a:rPr lang="en-US" sz="1200" dirty="0" smtClean="0"/>
              <a:t> and Achieve</a:t>
            </a:r>
            <a:r>
              <a:rPr lang="en-US" sz="1200" u="sng" dirty="0" smtClean="0"/>
              <a:t> Outcomes</a:t>
            </a:r>
            <a:endParaRPr lang="en-US" sz="1200" dirty="0" smtClean="0"/>
          </a:p>
          <a:p>
            <a:pPr marL="457200" indent="-457200">
              <a:buFont typeface="Arial"/>
              <a:buChar char="•"/>
            </a:pPr>
            <a:r>
              <a:rPr lang="en-US" sz="1200" dirty="0" smtClean="0"/>
              <a:t>Leaders Create </a:t>
            </a:r>
            <a:r>
              <a:rPr lang="en-US" sz="1200" u="sng" dirty="0" smtClean="0"/>
              <a:t>Vision</a:t>
            </a:r>
            <a:r>
              <a:rPr lang="en-US" sz="1200" dirty="0" smtClean="0"/>
              <a:t> and Foster </a:t>
            </a:r>
            <a:r>
              <a:rPr lang="en-US" sz="1200" u="sng" dirty="0" smtClean="0"/>
              <a:t>Transformation</a:t>
            </a:r>
            <a:r>
              <a:rPr lang="en-US" sz="120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Physicians</a:t>
            </a:r>
            <a:r>
              <a:rPr lang="en-US" sz="1200" b="1" kern="1200" baseline="0" dirty="0" smtClean="0">
                <a:solidFill>
                  <a:schemeClr val="tx1"/>
                </a:solidFill>
                <a:effectLst/>
                <a:latin typeface="+mn-lt"/>
                <a:ea typeface="+mn-ea"/>
                <a:cs typeface="+mn-cs"/>
              </a:rPr>
              <a:t> face leadership challenges everyday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They </a:t>
            </a:r>
            <a:r>
              <a:rPr lang="en-US" sz="1200" b="1" kern="1200" dirty="0" smtClean="0">
                <a:solidFill>
                  <a:schemeClr val="tx1"/>
                </a:solidFill>
                <a:effectLst/>
                <a:latin typeface="+mn-lt"/>
                <a:ea typeface="+mn-ea"/>
                <a:cs typeface="+mn-cs"/>
              </a:rPr>
              <a:t>must be prepared to succeed personally, establish effective relationships in a diverse environment, and improve the systems in which they work.  Physicians who are systems thinkers, team players and motivated leaders can perform effectively to improve our systems of health care.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1" dirty="0" smtClean="0"/>
              <a:t>Leaders who are balanced, well</a:t>
            </a:r>
            <a:r>
              <a:rPr lang="en-US" sz="1200" b="1" i="1" baseline="0" dirty="0" smtClean="0"/>
              <a:t> and whole , those who have  </a:t>
            </a:r>
            <a:r>
              <a:rPr lang="en-US" sz="1200" b="1" i="1" dirty="0" smtClean="0"/>
              <a:t>Integrity</a:t>
            </a:r>
            <a:r>
              <a:rPr lang="en-US" sz="1200" dirty="0" smtClean="0"/>
              <a:t> embraces challenges as opportunities and effectively</a:t>
            </a:r>
            <a:r>
              <a:rPr lang="en-US" sz="1200" baseline="0" dirty="0" smtClean="0"/>
              <a:t> </a:t>
            </a:r>
            <a:r>
              <a:rPr lang="en-US" sz="1200" dirty="0" smtClean="0"/>
              <a:t> lead change in themselves and others.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They</a:t>
            </a:r>
            <a:r>
              <a:rPr lang="en-US" sz="1200" baseline="0" dirty="0" smtClean="0"/>
              <a:t> do this </a:t>
            </a:r>
            <a:r>
              <a:rPr lang="en-US" sz="1200" dirty="0" smtClean="0"/>
              <a:t> thru awareness,</a:t>
            </a:r>
            <a:r>
              <a:rPr lang="en-US" sz="1200" baseline="0" dirty="0" smtClean="0"/>
              <a:t> authenticity and action.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b="1" dirty="0" smtClean="0"/>
              <a:t>Self Awareness,</a:t>
            </a:r>
            <a:r>
              <a:rPr lang="en-US" sz="1200" b="1" baseline="0" dirty="0" smtClean="0"/>
              <a:t> </a:t>
            </a:r>
            <a:r>
              <a:rPr lang="en-US" sz="1200" b="1" dirty="0" smtClean="0"/>
              <a:t> is  </a:t>
            </a:r>
            <a:r>
              <a:rPr lang="en-US" sz="1200" b="0" dirty="0" smtClean="0"/>
              <a:t>a</a:t>
            </a:r>
            <a:r>
              <a:rPr lang="en-US" sz="1200" b="0" baseline="0" dirty="0" smtClean="0"/>
              <a:t> </a:t>
            </a:r>
            <a:r>
              <a:rPr lang="en-US" sz="1200" dirty="0" smtClean="0"/>
              <a:t> first step in </a:t>
            </a:r>
            <a:r>
              <a:rPr lang="en-US" sz="1200" i="1" dirty="0" smtClean="0"/>
              <a:t> understanding</a:t>
            </a:r>
            <a:r>
              <a:rPr lang="en-US" sz="1200" i="1" baseline="0" dirty="0" smtClean="0"/>
              <a:t> one’s leadership capabilities.  </a:t>
            </a:r>
            <a:r>
              <a:rPr lang="en-US" baseline="0" dirty="0" smtClean="0"/>
              <a:t>As a leader it is our responsibility to assess ourselves and our surroundings, that is  to know our  strengths, weaknesses, opportunities and potential threats  or  areas for improvement. This includes observing one’s own stress levels  and early  identification of  signs and symptoms that may indicate  stress.  A leader is  </a:t>
            </a:r>
            <a:r>
              <a:rPr lang="en-US" sz="1200" b="1" i="1" dirty="0" smtClean="0"/>
              <a:t>Resilient</a:t>
            </a:r>
            <a:r>
              <a:rPr lang="en-US" sz="1200" dirty="0" smtClean="0"/>
              <a:t>  and can access  multiple factors  to embraces and adapt in the face of  complex challenges.</a:t>
            </a:r>
            <a:endParaRPr lang="en-US" sz="1200" dirty="0" smtClean="0">
              <a:effectLst/>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b="1" i="1" dirty="0" smtClean="0"/>
          </a:p>
          <a:p>
            <a:endParaRPr lang="en-US" sz="1200" i="1" dirty="0" smtClean="0"/>
          </a:p>
          <a:p>
            <a:r>
              <a:rPr lang="en-US" sz="1200" b="1" i="1" dirty="0" smtClean="0"/>
              <a:t>A</a:t>
            </a:r>
            <a:r>
              <a:rPr lang="en-US" sz="1200" b="1" i="1" dirty="0" smtClean="0">
                <a:effectLst/>
              </a:rPr>
              <a:t>uthenticity  allows</a:t>
            </a:r>
            <a:r>
              <a:rPr lang="en-US" sz="1200" b="1" i="1" baseline="0" dirty="0" smtClean="0">
                <a:effectLst/>
              </a:rPr>
              <a:t> a leader </a:t>
            </a:r>
            <a:r>
              <a:rPr lang="en-US" sz="1200" b="1" i="1" dirty="0" smtClean="0">
                <a:effectLst/>
              </a:rPr>
              <a:t> alignment</a:t>
            </a:r>
            <a:r>
              <a:rPr lang="en-US" sz="1200" b="1" i="1" baseline="0" dirty="0" smtClean="0">
                <a:effectLst/>
              </a:rPr>
              <a:t> of </a:t>
            </a:r>
            <a:r>
              <a:rPr lang="en-US" sz="1200" b="1" i="1" dirty="0" smtClean="0">
                <a:effectLst/>
              </a:rPr>
              <a:t> commitments and choices  with</a:t>
            </a:r>
            <a:r>
              <a:rPr lang="en-US" sz="1200" b="1" i="1" baseline="0" dirty="0" smtClean="0">
                <a:effectLst/>
              </a:rPr>
              <a:t> their </a:t>
            </a:r>
            <a:r>
              <a:rPr lang="en-US" sz="1200" b="1" i="1" dirty="0" smtClean="0">
                <a:effectLst/>
              </a:rPr>
              <a:t> mission and thus</a:t>
            </a:r>
            <a:r>
              <a:rPr lang="en-US" sz="1200" b="1" i="1" baseline="0" dirty="0" smtClean="0">
                <a:effectLst/>
              </a:rPr>
              <a:t> </a:t>
            </a:r>
            <a:r>
              <a:rPr lang="en-US" sz="1200" b="1" i="1" dirty="0" smtClean="0">
                <a:effectLst/>
              </a:rPr>
              <a:t> </a:t>
            </a:r>
            <a:r>
              <a:rPr lang="en-US" sz="1200" baseline="0" dirty="0" smtClean="0">
                <a:effectLst/>
              </a:rPr>
              <a:t> </a:t>
            </a:r>
            <a:r>
              <a:rPr lang="en-US" sz="1200" dirty="0" smtClean="0">
                <a:effectLst/>
              </a:rPr>
              <a:t>optimizes  one’s likelihood</a:t>
            </a:r>
            <a:r>
              <a:rPr lang="en-US" sz="1200" baseline="0" dirty="0" smtClean="0">
                <a:effectLst/>
              </a:rPr>
              <a:t> to </a:t>
            </a:r>
            <a:r>
              <a:rPr lang="en-US" sz="1200" dirty="0" smtClean="0">
                <a:effectLst/>
              </a:rPr>
              <a:t> keep their word and establish trust.</a:t>
            </a:r>
          </a:p>
          <a:p>
            <a:endParaRPr lang="en-US" sz="1200" dirty="0" smtClean="0">
              <a:effectLst/>
            </a:endParaRPr>
          </a:p>
          <a:p>
            <a:r>
              <a:rPr lang="en-US" sz="1200" b="1" i="1" dirty="0" smtClean="0">
                <a:effectLst/>
              </a:rPr>
              <a:t>Action  that is built</a:t>
            </a:r>
            <a:r>
              <a:rPr lang="en-US" sz="1200" b="1" i="1" baseline="0" dirty="0" smtClean="0">
                <a:effectLst/>
              </a:rPr>
              <a:t> upon</a:t>
            </a:r>
            <a:r>
              <a:rPr lang="en-US" sz="1200" b="1" i="1" dirty="0" smtClean="0">
                <a:effectLst/>
              </a:rPr>
              <a:t> AWARENESS AND AUTHENTICITY </a:t>
            </a:r>
            <a:r>
              <a:rPr lang="en-US" sz="1200" b="0" i="0" dirty="0" smtClean="0">
                <a:effectLst/>
              </a:rPr>
              <a:t>provides</a:t>
            </a:r>
            <a:r>
              <a:rPr lang="en-US" sz="1200" b="0" i="0" baseline="0" dirty="0" smtClean="0">
                <a:effectLst/>
              </a:rPr>
              <a:t> </a:t>
            </a:r>
            <a:r>
              <a:rPr lang="en-US" sz="1200" dirty="0" smtClean="0">
                <a:effectLst/>
              </a:rPr>
              <a:t> a</a:t>
            </a:r>
            <a:r>
              <a:rPr lang="en-US" sz="1200" baseline="0" dirty="0" smtClean="0">
                <a:effectLst/>
              </a:rPr>
              <a:t> leader a genuine  plan  upon which to perform, </a:t>
            </a:r>
            <a:r>
              <a:rPr lang="en-US" sz="1200" dirty="0" smtClean="0">
                <a:effectLst/>
              </a:rPr>
              <a:t>change and deliver outcomes</a:t>
            </a:r>
            <a:r>
              <a:rPr lang="en-US" sz="1200" b="1" i="0" kern="1200" dirty="0" smtClean="0">
                <a:solidFill>
                  <a:schemeClr val="accent6"/>
                </a:solidFill>
                <a:effectLst/>
                <a:latin typeface="Arial"/>
                <a:ea typeface="+mn-ea"/>
                <a:cs typeface="Arial"/>
              </a:rPr>
              <a:t> </a:t>
            </a:r>
            <a:r>
              <a:rPr lang="en-US" baseline="0" dirty="0" smtClean="0"/>
              <a:t> and  continuously improve, in a fashion that leaves them WHOLE and in  integrity.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CE354DF-991A-9A44-88F6-A58E620BF507}" type="slidenum">
              <a:rPr lang="en-US" smtClean="0"/>
              <a:t>12</a:t>
            </a:fld>
            <a:endParaRPr lang="en-US" dirty="0"/>
          </a:p>
        </p:txBody>
      </p:sp>
    </p:spTree>
    <p:extLst>
      <p:ext uri="{BB962C8B-B14F-4D97-AF65-F5344CB8AC3E}">
        <p14:creationId xmlns:p14="http://schemas.microsoft.com/office/powerpoint/2010/main" val="2412090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r>
              <a:rPr lang="en-US" baseline="0" dirty="0" smtClean="0"/>
              <a:t>How many of u have done a SWOT? Exec from HK, Tuck alumni 6/14  amazed the effectiveness of doing to self in my session</a:t>
            </a:r>
          </a:p>
          <a:p>
            <a:r>
              <a:rPr lang="en-US" baseline="0" dirty="0" smtClean="0"/>
              <a:t>Consider a recent leadership challenge</a:t>
            </a:r>
          </a:p>
          <a:p>
            <a:r>
              <a:rPr lang="en-US" baseline="0" dirty="0" smtClean="0"/>
              <a:t>A Self SWOT  is about </a:t>
            </a:r>
            <a:r>
              <a:rPr lang="en-US" dirty="0" smtClean="0"/>
              <a:t>understanding  your strengths,</a:t>
            </a:r>
            <a:r>
              <a:rPr lang="en-US" baseline="0" dirty="0" smtClean="0"/>
              <a:t> </a:t>
            </a:r>
            <a:r>
              <a:rPr lang="en-US" dirty="0" smtClean="0"/>
              <a:t>your weaknesses, your</a:t>
            </a:r>
            <a:r>
              <a:rPr lang="en-US" baseline="0" dirty="0" smtClean="0"/>
              <a:t> opportunities</a:t>
            </a:r>
            <a:r>
              <a:rPr lang="en-US" dirty="0" smtClean="0"/>
              <a:t>  and </a:t>
            </a:r>
            <a:r>
              <a:rPr lang="en-US" baseline="0" dirty="0" smtClean="0"/>
              <a:t>the </a:t>
            </a:r>
            <a:r>
              <a:rPr lang="en-US" dirty="0" smtClean="0"/>
              <a:t> threats that</a:t>
            </a:r>
            <a:r>
              <a:rPr lang="en-US" baseline="0" dirty="0" smtClean="0"/>
              <a:t> exists for you in a given  leadership situation. The goal is to determine  how you can be </a:t>
            </a:r>
            <a:r>
              <a:rPr lang="en-US" dirty="0" smtClean="0"/>
              <a:t>more effective</a:t>
            </a:r>
            <a:r>
              <a:rPr lang="en-US" baseline="0" dirty="0" smtClean="0"/>
              <a:t> as a</a:t>
            </a:r>
            <a:r>
              <a:rPr lang="en-US" dirty="0" smtClean="0"/>
              <a:t> leader of change. </a:t>
            </a:r>
          </a:p>
          <a:p>
            <a:endParaRPr lang="en-US" dirty="0" smtClean="0"/>
          </a:p>
          <a:p>
            <a:r>
              <a:rPr lang="en-US" baseline="0" dirty="0" smtClean="0"/>
              <a:t>A SWOT analysis  can be done  looking at yourself globally or in a focused professional manner looking  within the context of a particular leadership challenge. </a:t>
            </a:r>
          </a:p>
          <a:p>
            <a:r>
              <a:rPr lang="en-US" dirty="0" smtClean="0"/>
              <a:t>Complete a SWOT on Yourself</a:t>
            </a:r>
            <a:r>
              <a:rPr lang="en-US" baseline="0" dirty="0" smtClean="0"/>
              <a:t> by </a:t>
            </a:r>
            <a:r>
              <a:rPr lang="en-GB" sz="1200" kern="1200" dirty="0" smtClean="0">
                <a:solidFill>
                  <a:schemeClr val="tx1"/>
                </a:solidFill>
                <a:effectLst/>
                <a:latin typeface="+mn-lt"/>
                <a:ea typeface="+mn-ea"/>
                <a:cs typeface="+mn-cs"/>
              </a:rPr>
              <a:t>Identifying  Your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Strengths:</a:t>
            </a:r>
            <a:r>
              <a:rPr lang="en-GB" sz="1200" b="1" kern="1200" baseline="0" dirty="0" smtClean="0">
                <a:solidFill>
                  <a:schemeClr val="tx1"/>
                </a:solidFill>
                <a:effectLst/>
                <a:latin typeface="+mn-lt"/>
                <a:ea typeface="+mn-ea"/>
                <a:cs typeface="+mn-cs"/>
              </a:rPr>
              <a:t> What </a:t>
            </a:r>
            <a:r>
              <a:rPr lang="en-GB" sz="1200" b="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knowledge, skills ,styles, attitudes,  capabilities,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USP's (unique selling points),</a:t>
            </a:r>
            <a:r>
              <a:rPr lang="en-GB" sz="1200" kern="1200" baseline="0" dirty="0" smtClean="0">
                <a:solidFill>
                  <a:schemeClr val="tx1"/>
                </a:solidFill>
                <a:effectLst/>
                <a:latin typeface="+mn-lt"/>
                <a:ea typeface="+mn-ea"/>
                <a:cs typeface="+mn-cs"/>
              </a:rPr>
              <a:t> values or </a:t>
            </a:r>
            <a:r>
              <a:rPr lang="en-GB" sz="1200" kern="1200" dirty="0" smtClean="0">
                <a:solidFill>
                  <a:schemeClr val="tx1"/>
                </a:solidFill>
                <a:effectLst/>
                <a:latin typeface="+mn-lt"/>
                <a:ea typeface="+mn-ea"/>
                <a:cs typeface="+mn-cs"/>
              </a:rPr>
              <a:t> philosophy   do you hold around this situation?</a:t>
            </a:r>
            <a:r>
              <a:rPr lang="en-US" dirty="0" smtClean="0">
                <a:effectLst/>
              </a:rPr>
              <a:t> </a:t>
            </a:r>
          </a:p>
          <a:p>
            <a:r>
              <a:rPr lang="en-US" b="1" dirty="0" smtClean="0">
                <a:effectLst/>
              </a:rPr>
              <a:t>Weaknesses</a:t>
            </a:r>
            <a:r>
              <a:rPr lang="en-US" dirty="0" smtClean="0">
                <a:effectLst/>
              </a:rPr>
              <a:t>-</a:t>
            </a:r>
            <a:r>
              <a:rPr lang="en-GB" sz="1200" kern="1200" baseline="0" dirty="0" smtClean="0">
                <a:solidFill>
                  <a:schemeClr val="tx1"/>
                </a:solidFill>
                <a:effectLst/>
                <a:latin typeface="+mn-lt"/>
                <a:ea typeface="+mn-ea"/>
                <a:cs typeface="+mn-cs"/>
              </a:rPr>
              <a:t> identify any  g</a:t>
            </a:r>
            <a:r>
              <a:rPr lang="en-GB" sz="1200" kern="1200" dirty="0" smtClean="0">
                <a:solidFill>
                  <a:schemeClr val="tx1"/>
                </a:solidFill>
                <a:effectLst/>
                <a:latin typeface="+mn-lt"/>
                <a:ea typeface="+mn-ea"/>
                <a:cs typeface="+mn-cs"/>
              </a:rPr>
              <a:t>aps in knowledge, skills,  capabilities,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reputation, biases,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vulnerabilities? Reliability ?</a:t>
            </a:r>
            <a:r>
              <a:rPr lang="en-GB" sz="1200" kern="1200" baseline="0" dirty="0" smtClean="0">
                <a:solidFill>
                  <a:schemeClr val="tx1"/>
                </a:solidFill>
                <a:effectLst/>
                <a:latin typeface="+mn-lt"/>
                <a:ea typeface="+mn-ea"/>
                <a:cs typeface="+mn-cs"/>
              </a:rPr>
              <a:t> Accountability, </a:t>
            </a:r>
            <a:r>
              <a:rPr lang="en-GB" sz="1200" kern="1200" dirty="0" smtClean="0">
                <a:solidFill>
                  <a:schemeClr val="tx1"/>
                </a:solidFill>
                <a:effectLst/>
                <a:latin typeface="+mn-lt"/>
                <a:ea typeface="+mn-ea"/>
                <a:cs typeface="+mn-cs"/>
              </a:rPr>
              <a:t>Morale, or in</a:t>
            </a:r>
            <a:r>
              <a:rPr lang="en-GB" sz="1200" kern="1200" baseline="0" dirty="0" smtClean="0">
                <a:solidFill>
                  <a:schemeClr val="tx1"/>
                </a:solidFill>
                <a:effectLst/>
                <a:latin typeface="+mn-lt"/>
                <a:ea typeface="+mn-ea"/>
                <a:cs typeface="+mn-cs"/>
              </a:rPr>
              <a:t> your performance or </a:t>
            </a:r>
            <a:r>
              <a:rPr lang="en-GB" sz="1200" kern="1200" dirty="0" smtClean="0">
                <a:solidFill>
                  <a:schemeClr val="tx1"/>
                </a:solidFill>
                <a:effectLst/>
                <a:latin typeface="+mn-lt"/>
                <a:ea typeface="+mn-ea"/>
                <a:cs typeface="+mn-cs"/>
              </a:rPr>
              <a:t>  commitment. </a:t>
            </a:r>
            <a:endParaRPr lang="en-US" sz="1200" kern="1200" dirty="0" smtClean="0">
              <a:solidFill>
                <a:schemeClr val="tx1"/>
              </a:solidFill>
              <a:effectLst/>
              <a:latin typeface="+mn-lt"/>
              <a:ea typeface="+mn-ea"/>
              <a:cs typeface="+mn-cs"/>
            </a:endParaRPr>
          </a:p>
          <a:p>
            <a:r>
              <a:rPr lang="en-US" b="1" dirty="0" smtClean="0">
                <a:effectLst/>
              </a:rPr>
              <a:t>Opportunities</a:t>
            </a:r>
            <a:r>
              <a:rPr lang="en-GB" sz="1200" kern="120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 identify any n</a:t>
            </a:r>
            <a:r>
              <a:rPr lang="en-US" sz="1200" kern="1200" dirty="0" err="1" smtClean="0">
                <a:solidFill>
                  <a:schemeClr val="tx1"/>
                </a:solidFill>
                <a:effectLst/>
                <a:latin typeface="+mn-lt"/>
                <a:ea typeface="+mn-ea"/>
                <a:cs typeface="+mn-cs"/>
              </a:rPr>
              <a:t>ew</a:t>
            </a:r>
            <a:r>
              <a:rPr lang="en-US" sz="1200" kern="1200" baseline="0" dirty="0" smtClean="0">
                <a:solidFill>
                  <a:schemeClr val="tx1"/>
                </a:solidFill>
                <a:effectLst/>
                <a:latin typeface="+mn-lt"/>
                <a:ea typeface="+mn-ea"/>
                <a:cs typeface="+mn-cs"/>
              </a:rPr>
              <a:t> niches, trends,  partnerships, collaborative  projects, initiatives  or skills  that you might  take advantage of  to be  more effective I</a:t>
            </a:r>
          </a:p>
          <a:p>
            <a:r>
              <a:rPr lang="en-GB" sz="1200" b="1" kern="1200" dirty="0" smtClean="0">
                <a:solidFill>
                  <a:schemeClr val="tx1"/>
                </a:solidFill>
                <a:effectLst/>
                <a:latin typeface="+mn-lt"/>
                <a:ea typeface="+mn-ea"/>
                <a:cs typeface="+mn-cs"/>
              </a:rPr>
              <a:t>Threats</a:t>
            </a:r>
            <a:r>
              <a:rPr lang="en-GB" sz="1200" kern="1200" dirty="0" smtClean="0">
                <a:solidFill>
                  <a:schemeClr val="tx1"/>
                </a:solidFill>
                <a:effectLst/>
                <a:latin typeface="+mn-lt"/>
                <a:ea typeface="+mn-ea"/>
                <a:cs typeface="+mn-cs"/>
              </a:rPr>
              <a:t>, What potentially limits your effectiveness?</a:t>
            </a:r>
            <a:r>
              <a:rPr lang="en-GB" sz="1200" kern="1200" baseline="0" dirty="0" smtClean="0">
                <a:solidFill>
                  <a:schemeClr val="tx1"/>
                </a:solidFill>
                <a:effectLst/>
                <a:latin typeface="+mn-lt"/>
                <a:ea typeface="+mn-ea"/>
                <a:cs typeface="+mn-cs"/>
              </a:rPr>
              <a:t> For the purpose of the</a:t>
            </a:r>
            <a:r>
              <a:rPr lang="en-GB" sz="1200" kern="1200" dirty="0" smtClean="0">
                <a:solidFill>
                  <a:schemeClr val="tx1"/>
                </a:solidFill>
                <a:effectLst/>
                <a:latin typeface="+mn-lt"/>
                <a:ea typeface="+mn-ea"/>
                <a:cs typeface="+mn-cs"/>
              </a:rPr>
              <a:t> SELF SWOT think  of intrinsic limits</a:t>
            </a:r>
            <a:r>
              <a:rPr lang="en-GB" sz="1200" kern="1200" baseline="0" dirty="0" smtClean="0">
                <a:solidFill>
                  <a:schemeClr val="tx1"/>
                </a:solidFill>
                <a:effectLst/>
                <a:latin typeface="+mn-lt"/>
                <a:ea typeface="+mn-ea"/>
                <a:cs typeface="+mn-cs"/>
              </a:rPr>
              <a:t> rather than </a:t>
            </a:r>
            <a:r>
              <a:rPr lang="en-GB" sz="1200" kern="1200" dirty="0" smtClean="0">
                <a:solidFill>
                  <a:schemeClr val="tx1"/>
                </a:solidFill>
                <a:effectLst/>
                <a:latin typeface="+mn-lt"/>
                <a:ea typeface="+mn-ea"/>
                <a:cs typeface="+mn-cs"/>
              </a:rPr>
              <a:t>extrinsic </a:t>
            </a:r>
            <a:r>
              <a:rPr lang="en-GB" sz="1200" kern="1200" baseline="0" dirty="0" smtClean="0">
                <a:solidFill>
                  <a:schemeClr val="tx1"/>
                </a:solidFill>
                <a:effectLst/>
                <a:latin typeface="+mn-lt"/>
                <a:ea typeface="+mn-ea"/>
                <a:cs typeface="+mn-cs"/>
              </a:rPr>
              <a:t> threats that may be </a:t>
            </a:r>
            <a:r>
              <a:rPr lang="en-GB" sz="1200" kern="1200" dirty="0" smtClean="0">
                <a:solidFill>
                  <a:schemeClr val="tx1"/>
                </a:solidFill>
                <a:effectLst/>
                <a:latin typeface="+mn-lt"/>
                <a:ea typeface="+mn-ea"/>
                <a:cs typeface="+mn-cs"/>
              </a:rPr>
              <a:t>political, </a:t>
            </a:r>
            <a:r>
              <a:rPr lang="en-US" sz="1200" kern="1200" dirty="0" smtClean="0">
                <a:solidFill>
                  <a:schemeClr val="tx1"/>
                </a:solidFill>
                <a:effectLst/>
                <a:latin typeface="+mn-lt"/>
                <a:ea typeface="+mn-ea"/>
                <a:cs typeface="+mn-cs"/>
              </a:rPr>
              <a:t>policy,</a:t>
            </a:r>
            <a:r>
              <a:rPr lang="en-US" sz="1200"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e</a:t>
            </a:r>
            <a:r>
              <a:rPr lang="en-GB" sz="1200" kern="1200" dirty="0" smtClean="0">
                <a:solidFill>
                  <a:schemeClr val="tx1"/>
                </a:solidFill>
                <a:effectLst/>
                <a:latin typeface="+mn-lt"/>
                <a:ea typeface="+mn-ea"/>
                <a:cs typeface="+mn-cs"/>
              </a:rPr>
              <a:t>nvironmental, or organizational .</a:t>
            </a:r>
            <a:r>
              <a:rPr lang="en-GB" sz="1200" kern="1200" baseline="0" dirty="0" smtClean="0">
                <a:solidFill>
                  <a:schemeClr val="tx1"/>
                </a:solidFill>
                <a:effectLst/>
                <a:latin typeface="+mn-lt"/>
                <a:ea typeface="+mn-ea"/>
                <a:cs typeface="+mn-cs"/>
              </a:rPr>
              <a:t> Intrinsic threats /limitations may be , part of your belief system,  biases, prejudices, recurrent thoughts or actions that  based on past experiences limit your ways of effectively interacting and performing.  What internal </a:t>
            </a:r>
            <a:r>
              <a:rPr lang="en-GB" sz="1200" kern="1200" dirty="0" smtClean="0">
                <a:solidFill>
                  <a:schemeClr val="tx1"/>
                </a:solidFill>
                <a:effectLst/>
                <a:latin typeface="+mn-lt"/>
                <a:ea typeface="+mn-ea"/>
                <a:cs typeface="+mn-cs"/>
              </a:rPr>
              <a:t>Obstacles </a:t>
            </a:r>
            <a:r>
              <a:rPr lang="en-GB" sz="1200" kern="1200" baseline="0" dirty="0" smtClean="0">
                <a:solidFill>
                  <a:schemeClr val="tx1"/>
                </a:solidFill>
                <a:effectLst/>
                <a:latin typeface="+mn-lt"/>
                <a:ea typeface="+mn-ea"/>
                <a:cs typeface="+mn-cs"/>
              </a:rPr>
              <a:t> do you face</a:t>
            </a:r>
            <a:r>
              <a:rPr lang="en-US" sz="1200"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T</a:t>
            </a:r>
            <a:r>
              <a:rPr lang="en-GB" sz="1200" kern="1200" dirty="0" smtClean="0">
                <a:solidFill>
                  <a:schemeClr val="tx1"/>
                </a:solidFill>
                <a:effectLst/>
                <a:latin typeface="+mn-lt"/>
                <a:ea typeface="+mn-ea"/>
                <a:cs typeface="+mn-cs"/>
              </a:rPr>
              <a:t>ry not to focus on excuses or blame.</a:t>
            </a:r>
            <a:r>
              <a:rPr lang="en-GB" sz="1200" kern="1200" baseline="0" dirty="0" smtClean="0">
                <a:solidFill>
                  <a:schemeClr val="tx1"/>
                </a:solidFill>
                <a:effectLst/>
                <a:latin typeface="+mn-lt"/>
                <a:ea typeface="+mn-ea"/>
                <a:cs typeface="+mn-cs"/>
              </a:rPr>
              <a:t> </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Consider validating  your self SWOT  by asking a  trusted colleague(S), friend(s) or family member (S) to also complete a SWOT of you.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10471D-283C-344F-BFD1-68DDC2C32651}" type="slidenum">
              <a:rPr lang="en-US" smtClean="0"/>
              <a:t>17</a:t>
            </a:fld>
            <a:endParaRPr lang="en-US"/>
          </a:p>
        </p:txBody>
      </p:sp>
    </p:spTree>
    <p:extLst>
      <p:ext uri="{BB962C8B-B14F-4D97-AF65-F5344CB8AC3E}">
        <p14:creationId xmlns:p14="http://schemas.microsoft.com/office/powerpoint/2010/main" val="1793322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Recommendations  </a:t>
            </a:r>
          </a:p>
          <a:p>
            <a:r>
              <a:rPr lang="en-US" sz="1200" kern="1200" dirty="0" smtClean="0">
                <a:solidFill>
                  <a:schemeClr val="tx1"/>
                </a:solidFill>
                <a:effectLst/>
                <a:latin typeface="+mn-lt"/>
                <a:ea typeface="+mn-ea"/>
                <a:cs typeface="+mn-cs"/>
              </a:rPr>
              <a:t>To effectively deliver and assess our leadership competency for all Geisel graduates, the Task Force recommends the following six items. The scope of the first two recommendations is broader than leadership, and applies to the process of assessing all competencies at Geisel. While analyzing data and completing the work, the task force and medical school leadership noted this was the first comprehensive review from the context of a competency, as opposed to a course or a learner. Thus the first two recommendations are from a systems process perspective.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Enhance the Competency Review Process. </a:t>
            </a:r>
            <a:r>
              <a:rPr lang="en-US" sz="1200" kern="1200" dirty="0" smtClean="0">
                <a:solidFill>
                  <a:schemeClr val="tx1"/>
                </a:solidFill>
                <a:effectLst/>
                <a:latin typeface="+mn-lt"/>
                <a:ea typeface="+mn-ea"/>
                <a:cs typeface="+mn-cs"/>
              </a:rPr>
              <a:t>To graduate the complete physician, we must assure our ability for faculty to teach and for students to learn the Geisel competencies.  A robust effort is needed to communicate priorities, standardize terminology, and simplify processes for </a:t>
            </a:r>
            <a:r>
              <a:rPr lang="en-US" sz="1200" i="1" kern="1200" dirty="0" smtClean="0">
                <a:solidFill>
                  <a:schemeClr val="tx1"/>
                </a:solidFill>
                <a:effectLst/>
                <a:latin typeface="+mn-lt"/>
                <a:ea typeface="+mn-ea"/>
                <a:cs typeface="+mn-cs"/>
              </a:rPr>
              <a:t>mapping, evaluating, and assessing</a:t>
            </a:r>
            <a:r>
              <a:rPr lang="en-US" sz="1200" kern="1200" dirty="0" smtClean="0">
                <a:solidFill>
                  <a:schemeClr val="tx1"/>
                </a:solidFill>
                <a:effectLst/>
                <a:latin typeface="+mn-lt"/>
                <a:ea typeface="+mn-ea"/>
                <a:cs typeface="+mn-cs"/>
              </a:rPr>
              <a:t> all competencies at Geisel. Formal and ongoing training will enhance consistency over time.</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Update 2014 Geisel Competencies. </a:t>
            </a:r>
            <a:r>
              <a:rPr lang="en-US" sz="1200" kern="1200" dirty="0" smtClean="0">
                <a:solidFill>
                  <a:schemeClr val="tx1"/>
                </a:solidFill>
                <a:effectLst/>
                <a:latin typeface="+mn-lt"/>
                <a:ea typeface="+mn-ea"/>
                <a:cs typeface="+mn-cs"/>
              </a:rPr>
              <a:t>Overlap exists among the 8 Geisel MD program level competencies (adding to the complexity of the above recommendation). Changes to the PPLD Competency have been suggested to compliment all other competencies, particularly Communication, Professionalism, Team Work and Collaboration, and Evaluation and Improvement. We suggest a comprehensive competency review and revisions (as needed) within the next 2 years and every 5 years thereafter.</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Name a Leadership Champion and Resources.</a:t>
            </a:r>
            <a:r>
              <a:rPr lang="en-US" sz="1200" kern="1200" dirty="0" smtClean="0">
                <a:solidFill>
                  <a:schemeClr val="tx1"/>
                </a:solidFill>
                <a:effectLst/>
                <a:latin typeface="+mn-lt"/>
                <a:ea typeface="+mn-ea"/>
                <a:cs typeface="+mn-cs"/>
              </a:rPr>
              <a:t> Teaching leadership optimally in medical school requires both bursts of knowledge and ample opportunity for skills development and experiential application at the individual and team level.  We recommend supporting a PPLD champion with resources to assure delivery and assessment of the PPLD competency. (Equivalent of GOLD. A PPLD champion will be responsible to</a:t>
            </a:r>
          </a:p>
          <a:p>
            <a:pPr lvl="1"/>
            <a:r>
              <a:rPr lang="en-US" sz="1200" kern="1200" dirty="0" smtClean="0">
                <a:solidFill>
                  <a:schemeClr val="tx1"/>
                </a:solidFill>
                <a:effectLst/>
                <a:latin typeface="+mn-lt"/>
                <a:ea typeface="+mn-ea"/>
                <a:cs typeface="+mn-cs"/>
              </a:rPr>
              <a:t>Direct a team of inter-professional faculty/students to oversee leadership development at Geisel.</a:t>
            </a:r>
          </a:p>
          <a:p>
            <a:pPr lvl="1"/>
            <a:r>
              <a:rPr lang="en-US" sz="1200" kern="1200" dirty="0" smtClean="0">
                <a:solidFill>
                  <a:schemeClr val="tx1"/>
                </a:solidFill>
                <a:effectLst/>
                <a:latin typeface="+mn-lt"/>
                <a:ea typeface="+mn-ea"/>
                <a:cs typeface="+mn-cs"/>
              </a:rPr>
              <a:t>Deliver teaching bursts in level-appropriate point courses (OD, POI, P&amp;P, ICE, HSP).</a:t>
            </a:r>
          </a:p>
          <a:p>
            <a:pPr lvl="1"/>
            <a:r>
              <a:rPr lang="en-US" sz="1200" kern="1200" dirty="0" smtClean="0">
                <a:solidFill>
                  <a:schemeClr val="tx1"/>
                </a:solidFill>
                <a:effectLst/>
                <a:latin typeface="+mn-lt"/>
                <a:ea typeface="+mn-ea"/>
                <a:cs typeface="+mn-cs"/>
              </a:rPr>
              <a:t>Partner with all course and clerkship directors to assure skills development continuously across 4 years.</a:t>
            </a:r>
          </a:p>
          <a:p>
            <a:pPr lvl="1"/>
            <a:r>
              <a:rPr lang="en-US" sz="1200" kern="1200" dirty="0" smtClean="0">
                <a:solidFill>
                  <a:schemeClr val="tx1"/>
                </a:solidFill>
                <a:effectLst/>
                <a:latin typeface="+mn-lt"/>
                <a:ea typeface="+mn-ea"/>
                <a:cs typeface="+mn-cs"/>
              </a:rPr>
              <a:t>Oversee project-based experiential learning opportunities, placed strategically across 4 years.</a:t>
            </a:r>
          </a:p>
          <a:p>
            <a:pPr lvl="1"/>
            <a:r>
              <a:rPr lang="en-US" sz="1200" kern="1200" dirty="0" smtClean="0">
                <a:solidFill>
                  <a:schemeClr val="tx1"/>
                </a:solidFill>
                <a:effectLst/>
                <a:latin typeface="+mn-lt"/>
                <a:ea typeface="+mn-ea"/>
                <a:cs typeface="+mn-cs"/>
              </a:rPr>
              <a:t>Partner with medical school leadership to align the PPLD competency within a longitudinal mentoring program (#6 below) and within a personal portfolio (# 7 below). </a:t>
            </a:r>
          </a:p>
          <a:p>
            <a:pPr lvl="1"/>
            <a:r>
              <a:rPr lang="en-US" sz="1200" kern="1200" dirty="0" smtClean="0">
                <a:solidFill>
                  <a:schemeClr val="tx1"/>
                </a:solidFill>
                <a:effectLst/>
                <a:latin typeface="+mn-lt"/>
                <a:ea typeface="+mn-ea"/>
                <a:cs typeface="+mn-cs"/>
              </a:rPr>
              <a:t>Partner with evaluation experts to assess teaching and learning, and contribute to the literature.</a:t>
            </a:r>
          </a:p>
          <a:p>
            <a:pPr lvl="1"/>
            <a:r>
              <a:rPr lang="en-US" sz="1200" kern="1200" dirty="0" smtClean="0">
                <a:solidFill>
                  <a:schemeClr val="tx1"/>
                </a:solidFill>
                <a:effectLst/>
                <a:latin typeface="+mn-lt"/>
                <a:ea typeface="+mn-ea"/>
                <a:cs typeface="+mn-cs"/>
              </a:rPr>
              <a:t>Visit best practice schools to understand and collaborate on leadership training (i.e. Brown, Duke and UCLA).</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Adopt the PPLD curriculum across 4 years for ALL students.</a:t>
            </a:r>
            <a:r>
              <a:rPr lang="en-US" sz="1200" kern="1200" dirty="0" smtClean="0">
                <a:solidFill>
                  <a:schemeClr val="tx1"/>
                </a:solidFill>
                <a:effectLst/>
                <a:latin typeface="+mn-lt"/>
                <a:ea typeface="+mn-ea"/>
                <a:cs typeface="+mn-cs"/>
              </a:rPr>
              <a:t> The Leadership Curriculum Task Force has reviewed the PPLD competency, revised and proposed course objectives, mapped existing course content and made recommendations for future areas of PPLD teaching and learning in the following three areas. (</a:t>
            </a:r>
            <a:r>
              <a:rPr lang="en-US" sz="1200" b="1" kern="1200" dirty="0" smtClean="0">
                <a:solidFill>
                  <a:schemeClr val="tx1"/>
                </a:solidFill>
                <a:effectLst/>
                <a:latin typeface="+mn-lt"/>
                <a:ea typeface="+mn-ea"/>
                <a:cs typeface="+mn-cs"/>
              </a:rPr>
              <a:t>Colors correspond to APPENDIX D. Leadership Competency: Mapped, Occurring and 2018 Recommendations).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1"/>
            <a:r>
              <a:rPr lang="en-US" sz="1200" b="1" kern="1200" dirty="0" smtClean="0">
                <a:solidFill>
                  <a:schemeClr val="tx1"/>
                </a:solidFill>
                <a:effectLst/>
                <a:latin typeface="+mn-lt"/>
                <a:ea typeface="+mn-ea"/>
                <a:cs typeface="+mn-cs"/>
              </a:rPr>
              <a:t>Leadership Knowledge Acquisition: </a:t>
            </a:r>
            <a:r>
              <a:rPr lang="en-US" sz="1200" kern="1200" dirty="0" smtClean="0">
                <a:solidFill>
                  <a:schemeClr val="tx1"/>
                </a:solidFill>
                <a:effectLst/>
                <a:latin typeface="+mn-lt"/>
                <a:ea typeface="+mn-ea"/>
                <a:cs typeface="+mn-cs"/>
              </a:rPr>
              <a:t>Formal core content to be taught in lecture-discussion format as theory bursts within the classroom setting across years 1, 2, 3 and 4.</a:t>
            </a:r>
          </a:p>
          <a:p>
            <a:pPr lvl="1"/>
            <a:r>
              <a:rPr lang="en-US" sz="1200" b="1" kern="1200" dirty="0" smtClean="0">
                <a:solidFill>
                  <a:schemeClr val="tx1"/>
                </a:solidFill>
                <a:effectLst/>
                <a:latin typeface="+mn-lt"/>
                <a:ea typeface="+mn-ea"/>
                <a:cs typeface="+mn-cs"/>
              </a:rPr>
              <a:t>Leadership Skills Development: </a:t>
            </a:r>
            <a:r>
              <a:rPr lang="en-US" sz="1200" kern="1200" dirty="0" smtClean="0">
                <a:solidFill>
                  <a:schemeClr val="tx1"/>
                </a:solidFill>
                <a:effectLst/>
                <a:latin typeface="+mn-lt"/>
                <a:ea typeface="+mn-ea"/>
                <a:cs typeface="+mn-cs"/>
              </a:rPr>
              <a:t>Practice opportunities to be integrated longitudinally across multiple courses with purposeful repetition across 4 years. Methods for skills practice and assessment can include case-based, clinical practice and simulated learning.</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p>
          <a:p>
            <a:pPr lvl="1"/>
            <a:r>
              <a:rPr lang="en-US" sz="1200" b="1" kern="1200" dirty="0" smtClean="0">
                <a:solidFill>
                  <a:schemeClr val="tx1"/>
                </a:solidFill>
                <a:effectLst/>
                <a:latin typeface="+mn-lt"/>
                <a:ea typeface="+mn-ea"/>
                <a:cs typeface="+mn-cs"/>
              </a:rPr>
              <a:t>Experiential Leadership Application: </a:t>
            </a:r>
            <a:r>
              <a:rPr lang="en-US" sz="1200" kern="1200" dirty="0" smtClean="0">
                <a:solidFill>
                  <a:schemeClr val="tx1"/>
                </a:solidFill>
                <a:effectLst/>
                <a:latin typeface="+mn-lt"/>
                <a:ea typeface="+mn-ea"/>
                <a:cs typeface="+mn-cs"/>
              </a:rPr>
              <a:t>Projects linked to real life challenges provide ALL students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ability to combine knowledge and skills, and demonstrate the capacity to LEAD Change. Challenges that students face across all fours years serve as prompts to assure leadership capabilities at the level of the </a:t>
            </a:r>
          </a:p>
          <a:p>
            <a:pPr lvl="2"/>
            <a:r>
              <a:rPr lang="en-US" sz="1200" kern="1200" dirty="0" smtClean="0">
                <a:solidFill>
                  <a:schemeClr val="tx1"/>
                </a:solidFill>
                <a:effectLst/>
                <a:latin typeface="+mn-lt"/>
                <a:ea typeface="+mn-ea"/>
                <a:cs typeface="+mn-cs"/>
              </a:rPr>
              <a:t>Individual – personal learning plan (PLP), personal health improvement plan (PHIP), personal leadership plan (PLEAD-P), (Year 1/2)</a:t>
            </a:r>
          </a:p>
          <a:p>
            <a:pPr lvl="2"/>
            <a:r>
              <a:rPr lang="en-US" sz="1200" kern="1200" dirty="0" smtClean="0">
                <a:solidFill>
                  <a:schemeClr val="tx1"/>
                </a:solidFill>
                <a:effectLst/>
                <a:latin typeface="+mn-lt"/>
                <a:ea typeface="+mn-ea"/>
                <a:cs typeface="+mn-cs"/>
              </a:rPr>
              <a:t>Team – team improvement plan (TIP) (Year 1/2), and </a:t>
            </a:r>
          </a:p>
          <a:p>
            <a:pPr lvl="2"/>
            <a:r>
              <a:rPr lang="en-US" sz="1200" kern="1200" dirty="0" smtClean="0">
                <a:solidFill>
                  <a:schemeClr val="tx1"/>
                </a:solidFill>
                <a:effectLst/>
                <a:latin typeface="+mn-lt"/>
                <a:ea typeface="+mn-ea"/>
                <a:cs typeface="+mn-cs"/>
              </a:rPr>
              <a:t>System/community level – system improvement plan and community service plan (CSP) (Year 3/4).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Implement a Longitudinal Mentorship Program. </a:t>
            </a:r>
            <a:r>
              <a:rPr lang="en-US" sz="1200" kern="1200" dirty="0" smtClean="0">
                <a:solidFill>
                  <a:schemeClr val="tx1"/>
                </a:solidFill>
                <a:effectLst/>
                <a:latin typeface="+mn-lt"/>
                <a:ea typeface="+mn-ea"/>
                <a:cs typeface="+mn-cs"/>
              </a:rPr>
              <a:t> No single course or clerkship is capable of monitoring or addressing a student’s academic, physical, mental, emotional or social needs over the four years of medical school.  Thus, a new design is needed where students are coached with a continuous faculty member within a small-group setting with peers over 4 years. Students’ comprehensive personal and professional medical school experience is the responsibility of Geisel, yet, many objectives necessary to achieve the PPLD competency cannot be met within the given medical school structure or resources. The purpose of this program is to:</a:t>
            </a:r>
          </a:p>
          <a:p>
            <a:pPr lvl="1"/>
            <a:r>
              <a:rPr lang="en-US" sz="1200" kern="1200" dirty="0" smtClean="0">
                <a:solidFill>
                  <a:schemeClr val="tx1"/>
                </a:solidFill>
                <a:effectLst/>
                <a:latin typeface="+mn-lt"/>
                <a:ea typeface="+mn-ea"/>
                <a:cs typeface="+mn-cs"/>
              </a:rPr>
              <a:t>Support students’ longitudinal development.</a:t>
            </a:r>
          </a:p>
          <a:p>
            <a:pPr lvl="1"/>
            <a:r>
              <a:rPr lang="en-US" sz="1200" kern="1200" dirty="0" smtClean="0">
                <a:solidFill>
                  <a:schemeClr val="tx1"/>
                </a:solidFill>
                <a:effectLst/>
                <a:latin typeface="+mn-lt"/>
                <a:ea typeface="+mn-ea"/>
                <a:cs typeface="+mn-cs"/>
              </a:rPr>
              <a:t>Collect information for formative assessment.</a:t>
            </a:r>
          </a:p>
          <a:p>
            <a:pPr lvl="1"/>
            <a:r>
              <a:rPr lang="en-US" sz="1200" kern="1200" dirty="0" smtClean="0">
                <a:solidFill>
                  <a:schemeClr val="tx1"/>
                </a:solidFill>
                <a:effectLst/>
                <a:latin typeface="+mn-lt"/>
                <a:ea typeface="+mn-ea"/>
                <a:cs typeface="+mn-cs"/>
              </a:rPr>
              <a:t>Foster the habit of lifelong learning.</a:t>
            </a:r>
          </a:p>
          <a:p>
            <a:pPr lvl="1"/>
            <a:r>
              <a:rPr lang="en-US" sz="1200" kern="1200" dirty="0" smtClean="0">
                <a:solidFill>
                  <a:schemeClr val="tx1"/>
                </a:solidFill>
                <a:effectLst/>
                <a:latin typeface="+mn-lt"/>
                <a:ea typeface="+mn-ea"/>
                <a:cs typeface="+mn-cs"/>
              </a:rPr>
              <a:t>Create a faculty-student peer learning community over time.</a:t>
            </a:r>
          </a:p>
          <a:p>
            <a:pPr lvl="1"/>
            <a:r>
              <a:rPr lang="en-US" sz="1200" kern="1200" dirty="0" smtClean="0">
                <a:solidFill>
                  <a:schemeClr val="tx1"/>
                </a:solidFill>
                <a:effectLst/>
                <a:latin typeface="+mn-lt"/>
                <a:ea typeface="+mn-ea"/>
                <a:cs typeface="+mn-cs"/>
              </a:rPr>
              <a:t>Maintain record of progress and accomplishments.</a:t>
            </a:r>
          </a:p>
          <a:p>
            <a:pPr lvl="1"/>
            <a:r>
              <a:rPr lang="en-US" sz="1200" kern="1200" dirty="0" smtClean="0">
                <a:solidFill>
                  <a:schemeClr val="tx1"/>
                </a:solidFill>
                <a:effectLst/>
                <a:latin typeface="+mn-lt"/>
                <a:ea typeface="+mn-ea"/>
                <a:cs typeface="+mn-cs"/>
              </a:rPr>
              <a:t>Support summative assessment of students and programs.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program should be inclusive of:</a:t>
            </a:r>
          </a:p>
          <a:p>
            <a:pPr lvl="0"/>
            <a:r>
              <a:rPr lang="en-US" sz="1200" kern="1200" dirty="0" smtClean="0">
                <a:solidFill>
                  <a:schemeClr val="tx1"/>
                </a:solidFill>
                <a:effectLst/>
                <a:latin typeface="+mn-lt"/>
                <a:ea typeface="+mn-ea"/>
                <a:cs typeface="+mn-cs"/>
              </a:rPr>
              <a:t>Faculty development necessary to assure training of coaches.</a:t>
            </a:r>
          </a:p>
          <a:p>
            <a:pPr lvl="0"/>
            <a:r>
              <a:rPr lang="en-US" sz="1200" kern="1200" dirty="0" smtClean="0">
                <a:solidFill>
                  <a:schemeClr val="tx1"/>
                </a:solidFill>
                <a:effectLst/>
                <a:latin typeface="+mn-lt"/>
                <a:ea typeface="+mn-ea"/>
                <a:cs typeface="+mn-cs"/>
              </a:rPr>
              <a:t>Standardized Objectives to assure standard outcomes.</a:t>
            </a:r>
          </a:p>
          <a:p>
            <a:pPr lvl="0"/>
            <a:r>
              <a:rPr lang="en-US" sz="1200" kern="1200" dirty="0" smtClean="0">
                <a:solidFill>
                  <a:schemeClr val="tx1"/>
                </a:solidFill>
                <a:effectLst/>
                <a:latin typeface="+mn-lt"/>
                <a:ea typeface="+mn-ea"/>
                <a:cs typeface="+mn-cs"/>
              </a:rPr>
              <a:t>Protected time for faculty coaches to effectively mentor and model personal leadership and wellness. </a:t>
            </a:r>
          </a:p>
          <a:p>
            <a:pPr lvl="0"/>
            <a:r>
              <a:rPr lang="en-US" sz="1200" kern="1200" dirty="0" smtClean="0">
                <a:solidFill>
                  <a:schemeClr val="tx1"/>
                </a:solidFill>
                <a:effectLst/>
                <a:latin typeface="+mn-lt"/>
                <a:ea typeface="+mn-ea"/>
                <a:cs typeface="+mn-cs"/>
              </a:rPr>
              <a:t>Peer mentoring and training as needed.</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Adapt a Personal and Professional Leadership Development Portfolio.</a:t>
            </a:r>
            <a:r>
              <a:rPr lang="en-US" sz="1200" kern="1200" dirty="0" smtClean="0">
                <a:solidFill>
                  <a:schemeClr val="tx1"/>
                </a:solidFill>
                <a:effectLst/>
                <a:latin typeface="+mn-lt"/>
                <a:ea typeface="+mn-ea"/>
                <a:cs typeface="+mn-cs"/>
              </a:rPr>
              <a:t>  A comprehensive electronic tool will assure standardization and assist ALL students and their faculty partners to adequately monitor and address learning and leadership goals over their 4-year period in the program above.  Hofstra and other medical schools have well developed models that we have viewed and can adapt to Geisel needs. </a:t>
            </a:r>
            <a:r>
              <a:rPr lang="en-US" sz="1200" b="1" kern="1200" dirty="0" smtClean="0">
                <a:solidFill>
                  <a:schemeClr val="tx1"/>
                </a:solidFill>
                <a:effectLst/>
                <a:latin typeface="+mn-lt"/>
                <a:ea typeface="+mn-ea"/>
                <a:cs typeface="+mn-cs"/>
              </a:rPr>
              <a:t>(Appendix E Geisel Portfolio Task Force Report 2012)</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CE354DF-991A-9A44-88F6-A58E620BF507}" type="slidenum">
              <a:rPr lang="en-US" smtClean="0"/>
              <a:t>18</a:t>
            </a:fld>
            <a:endParaRPr lang="en-US" dirty="0"/>
          </a:p>
        </p:txBody>
      </p:sp>
    </p:spTree>
    <p:extLst>
      <p:ext uri="{BB962C8B-B14F-4D97-AF65-F5344CB8AC3E}">
        <p14:creationId xmlns:p14="http://schemas.microsoft.com/office/powerpoint/2010/main" val="141759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t>
            </a:r>
            <a:r>
              <a:rPr lang="en-US" dirty="0" smtClean="0"/>
              <a:t> </a:t>
            </a:r>
            <a:r>
              <a:rPr lang="en-US" b="1" dirty="0" smtClean="0"/>
              <a:t>Name a Leadership Champion and Resources</a:t>
            </a:r>
          </a:p>
          <a:p>
            <a:r>
              <a:rPr lang="en-US" dirty="0" smtClean="0"/>
              <a:t>Teaching leadership optimally in medical school requires both bursts of knowledge and ample opportunity for skills development and experiential application at the individual and team level.  We recommend supporting a PPLD champion with resources to assure delivery and assessment of the PPLD competency. (Equivalent of GOLD.</a:t>
            </a:r>
            <a:endParaRPr lang="en-US" dirty="0"/>
          </a:p>
        </p:txBody>
      </p:sp>
      <p:sp>
        <p:nvSpPr>
          <p:cNvPr id="4" name="Slide Number Placeholder 3"/>
          <p:cNvSpPr>
            <a:spLocks noGrp="1"/>
          </p:cNvSpPr>
          <p:nvPr>
            <p:ph type="sldNum" sz="quarter" idx="10"/>
          </p:nvPr>
        </p:nvSpPr>
        <p:spPr/>
        <p:txBody>
          <a:bodyPr/>
          <a:lstStyle/>
          <a:p>
            <a:fld id="{8CE354DF-991A-9A44-88F6-A58E620BF507}" type="slidenum">
              <a:rPr lang="en-US" smtClean="0"/>
              <a:t>19</a:t>
            </a:fld>
            <a:endParaRPr lang="en-US" dirty="0"/>
          </a:p>
        </p:txBody>
      </p:sp>
    </p:spTree>
    <p:extLst>
      <p:ext uri="{BB962C8B-B14F-4D97-AF65-F5344CB8AC3E}">
        <p14:creationId xmlns:p14="http://schemas.microsoft.com/office/powerpoint/2010/main" val="114074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No single course or clerkship is capable of monitoring or addressing a student’s academic, physical, mental, emotional or social needs over the four years of medical school.  Thus, a new design is needed where students are coached with a continuous faculty member within a small-group setting with peers over 4 years. Students’ comprehensive personal and professional medical school experience is the responsibility of Geisel, yet, many objectives necessary to achieve the PPLD competency cannot be met within the given medical school structure or resources. The purpose of this program is to:</a:t>
            </a:r>
          </a:p>
          <a:p>
            <a:endParaRPr lang="en-US" dirty="0"/>
          </a:p>
        </p:txBody>
      </p:sp>
      <p:sp>
        <p:nvSpPr>
          <p:cNvPr id="4" name="Slide Number Placeholder 3"/>
          <p:cNvSpPr>
            <a:spLocks noGrp="1"/>
          </p:cNvSpPr>
          <p:nvPr>
            <p:ph type="sldNum" sz="quarter" idx="10"/>
          </p:nvPr>
        </p:nvSpPr>
        <p:spPr/>
        <p:txBody>
          <a:bodyPr/>
          <a:lstStyle/>
          <a:p>
            <a:fld id="{8CE354DF-991A-9A44-88F6-A58E620BF507}" type="slidenum">
              <a:rPr lang="en-US" smtClean="0"/>
              <a:t>20</a:t>
            </a:fld>
            <a:endParaRPr lang="en-US" dirty="0"/>
          </a:p>
        </p:txBody>
      </p:sp>
    </p:spTree>
    <p:extLst>
      <p:ext uri="{BB962C8B-B14F-4D97-AF65-F5344CB8AC3E}">
        <p14:creationId xmlns:p14="http://schemas.microsoft.com/office/powerpoint/2010/main" val="3002547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pPr marL="457200" indent="-457200">
              <a:buFont typeface="Arial"/>
              <a:buChar char="•"/>
            </a:pPr>
            <a:r>
              <a:rPr lang="en-US" sz="1200" dirty="0" smtClean="0"/>
              <a:t>Leaders Demonstrate  </a:t>
            </a:r>
            <a:r>
              <a:rPr lang="en-US" sz="1200" u="sng" dirty="0" smtClean="0"/>
              <a:t>Awareness,</a:t>
            </a:r>
            <a:r>
              <a:rPr lang="en-US" sz="1200" dirty="0" smtClean="0"/>
              <a:t> </a:t>
            </a:r>
            <a:r>
              <a:rPr lang="en-US" sz="1200" u="sng" dirty="0" smtClean="0"/>
              <a:t>Authenticity</a:t>
            </a:r>
            <a:r>
              <a:rPr lang="en-US" sz="1200" dirty="0" smtClean="0"/>
              <a:t> &amp; </a:t>
            </a:r>
            <a:r>
              <a:rPr lang="en-US" sz="1200" u="sng" dirty="0" smtClean="0"/>
              <a:t>Commitment</a:t>
            </a:r>
          </a:p>
          <a:p>
            <a:pPr marL="457200" indent="-457200">
              <a:buFont typeface="Arial"/>
              <a:buChar char="•"/>
            </a:pPr>
            <a:r>
              <a:rPr lang="en-US" sz="1200" dirty="0" smtClean="0"/>
              <a:t>Leaders </a:t>
            </a:r>
            <a:r>
              <a:rPr lang="en-US" sz="1200" u="sng" dirty="0" smtClean="0"/>
              <a:t>Communicate</a:t>
            </a:r>
            <a:r>
              <a:rPr lang="en-US" sz="1200" dirty="0" smtClean="0"/>
              <a:t> effectively to form </a:t>
            </a:r>
            <a:r>
              <a:rPr lang="en-US" sz="1200" u="sng" dirty="0" smtClean="0"/>
              <a:t>Relationships</a:t>
            </a:r>
            <a:endParaRPr lang="en-US" sz="1200" dirty="0" smtClean="0"/>
          </a:p>
          <a:p>
            <a:pPr marL="457200" indent="-457200">
              <a:buFont typeface="Arial"/>
              <a:buChar char="•"/>
            </a:pPr>
            <a:r>
              <a:rPr lang="en-US" sz="1200" dirty="0" smtClean="0"/>
              <a:t>Leaders </a:t>
            </a:r>
            <a:r>
              <a:rPr lang="en-US" sz="1200" u="sng" dirty="0" smtClean="0"/>
              <a:t>Perform Actions</a:t>
            </a:r>
            <a:r>
              <a:rPr lang="en-US" sz="1200" dirty="0" smtClean="0"/>
              <a:t> and Achieve</a:t>
            </a:r>
            <a:r>
              <a:rPr lang="en-US" sz="1200" u="sng" dirty="0" smtClean="0"/>
              <a:t> Outcomes</a:t>
            </a:r>
            <a:endParaRPr lang="en-US" sz="1200" dirty="0" smtClean="0"/>
          </a:p>
          <a:p>
            <a:pPr marL="457200" indent="-457200">
              <a:buFont typeface="Arial"/>
              <a:buChar char="•"/>
            </a:pPr>
            <a:r>
              <a:rPr lang="en-US" sz="1200" dirty="0" smtClean="0"/>
              <a:t>Leaders Create </a:t>
            </a:r>
            <a:r>
              <a:rPr lang="en-US" sz="1200" u="sng" dirty="0" smtClean="0"/>
              <a:t>Vision</a:t>
            </a:r>
            <a:r>
              <a:rPr lang="en-US" sz="1200" dirty="0" smtClean="0"/>
              <a:t> and Foster </a:t>
            </a:r>
            <a:r>
              <a:rPr lang="en-US" sz="1200" u="sng" dirty="0" smtClean="0"/>
              <a:t>Transformation</a:t>
            </a:r>
            <a:r>
              <a:rPr lang="en-US" sz="120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Physicians</a:t>
            </a:r>
            <a:r>
              <a:rPr lang="en-US" sz="1200" b="1" kern="1200" baseline="0" dirty="0" smtClean="0">
                <a:solidFill>
                  <a:schemeClr val="tx1"/>
                </a:solidFill>
                <a:effectLst/>
                <a:latin typeface="+mn-lt"/>
                <a:ea typeface="+mn-ea"/>
                <a:cs typeface="+mn-cs"/>
              </a:rPr>
              <a:t> face leadership challenges everyday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They </a:t>
            </a:r>
            <a:r>
              <a:rPr lang="en-US" sz="1200" b="1" kern="1200" dirty="0" smtClean="0">
                <a:solidFill>
                  <a:schemeClr val="tx1"/>
                </a:solidFill>
                <a:effectLst/>
                <a:latin typeface="+mn-lt"/>
                <a:ea typeface="+mn-ea"/>
                <a:cs typeface="+mn-cs"/>
              </a:rPr>
              <a:t>must be prepared to succeed personally, establish effective relationships in a diverse environment, and improve the systems in which they work.  Physicians who are systems thinkers, team players and motivated leaders can perform effectively to improve our systems of health care.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1" dirty="0" smtClean="0"/>
              <a:t>Leaders who are balanced, well</a:t>
            </a:r>
            <a:r>
              <a:rPr lang="en-US" sz="1200" b="1" i="1" baseline="0" dirty="0" smtClean="0"/>
              <a:t> and whole , those who have  </a:t>
            </a:r>
            <a:r>
              <a:rPr lang="en-US" sz="1200" b="1" i="1" dirty="0" smtClean="0"/>
              <a:t>Integrity</a:t>
            </a:r>
            <a:r>
              <a:rPr lang="en-US" sz="1200" dirty="0" smtClean="0"/>
              <a:t> embraces challenges as opportunities and effectively</a:t>
            </a:r>
            <a:r>
              <a:rPr lang="en-US" sz="1200" baseline="0" dirty="0" smtClean="0"/>
              <a:t> </a:t>
            </a:r>
            <a:r>
              <a:rPr lang="en-US" sz="1200" dirty="0" smtClean="0"/>
              <a:t> lead change in themselves and others.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They</a:t>
            </a:r>
            <a:r>
              <a:rPr lang="en-US" sz="1200" baseline="0" dirty="0" smtClean="0"/>
              <a:t> do this </a:t>
            </a:r>
            <a:r>
              <a:rPr lang="en-US" sz="1200" dirty="0" smtClean="0"/>
              <a:t> thru awareness,</a:t>
            </a:r>
            <a:r>
              <a:rPr lang="en-US" sz="1200" baseline="0" dirty="0" smtClean="0"/>
              <a:t> authenticity and action.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b="1" dirty="0" smtClean="0"/>
              <a:t>Self Awareness,</a:t>
            </a:r>
            <a:r>
              <a:rPr lang="en-US" sz="1200" b="1" baseline="0" dirty="0" smtClean="0"/>
              <a:t> </a:t>
            </a:r>
            <a:r>
              <a:rPr lang="en-US" sz="1200" b="1" dirty="0" smtClean="0"/>
              <a:t> is  </a:t>
            </a:r>
            <a:r>
              <a:rPr lang="en-US" sz="1200" b="0" dirty="0" smtClean="0"/>
              <a:t>a</a:t>
            </a:r>
            <a:r>
              <a:rPr lang="en-US" sz="1200" b="0" baseline="0" dirty="0" smtClean="0"/>
              <a:t> </a:t>
            </a:r>
            <a:r>
              <a:rPr lang="en-US" sz="1200" dirty="0" smtClean="0"/>
              <a:t> first step in </a:t>
            </a:r>
            <a:r>
              <a:rPr lang="en-US" sz="1200" i="1" dirty="0" smtClean="0"/>
              <a:t> understanding</a:t>
            </a:r>
            <a:r>
              <a:rPr lang="en-US" sz="1200" i="1" baseline="0" dirty="0" smtClean="0"/>
              <a:t> one’s leadership capabilities.  </a:t>
            </a:r>
            <a:r>
              <a:rPr lang="en-US" baseline="0" dirty="0" smtClean="0"/>
              <a:t>As a leader it is our responsibility to assess ourselves and our surroundings, that is  to know our  strengths, weaknesses, opportunities and potential threats  or  areas for improvement. This includes observing one’s own stress levels  and early  identification of  signs and symptoms that may indicate  stress.  A leader is  </a:t>
            </a:r>
            <a:r>
              <a:rPr lang="en-US" sz="1200" b="1" i="1" dirty="0" smtClean="0"/>
              <a:t>Resilient</a:t>
            </a:r>
            <a:r>
              <a:rPr lang="en-US" sz="1200" dirty="0" smtClean="0"/>
              <a:t>  and can access  multiple factors  to embraces and adapt in the face of  complex challenges.</a:t>
            </a:r>
            <a:endParaRPr lang="en-US" sz="1200" dirty="0" smtClean="0">
              <a:effectLst/>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b="1" i="1" dirty="0" smtClean="0"/>
          </a:p>
          <a:p>
            <a:endParaRPr lang="en-US" sz="1200" i="1" dirty="0" smtClean="0"/>
          </a:p>
          <a:p>
            <a:r>
              <a:rPr lang="en-US" sz="1200" b="1" i="1" dirty="0" smtClean="0"/>
              <a:t>A</a:t>
            </a:r>
            <a:r>
              <a:rPr lang="en-US" sz="1200" b="1" i="1" dirty="0" smtClean="0">
                <a:effectLst/>
              </a:rPr>
              <a:t>uthenticity  allows</a:t>
            </a:r>
            <a:r>
              <a:rPr lang="en-US" sz="1200" b="1" i="1" baseline="0" dirty="0" smtClean="0">
                <a:effectLst/>
              </a:rPr>
              <a:t> a leader </a:t>
            </a:r>
            <a:r>
              <a:rPr lang="en-US" sz="1200" b="1" i="1" dirty="0" smtClean="0">
                <a:effectLst/>
              </a:rPr>
              <a:t> alignment</a:t>
            </a:r>
            <a:r>
              <a:rPr lang="en-US" sz="1200" b="1" i="1" baseline="0" dirty="0" smtClean="0">
                <a:effectLst/>
              </a:rPr>
              <a:t> of </a:t>
            </a:r>
            <a:r>
              <a:rPr lang="en-US" sz="1200" b="1" i="1" dirty="0" smtClean="0">
                <a:effectLst/>
              </a:rPr>
              <a:t> commitments and choices  with</a:t>
            </a:r>
            <a:r>
              <a:rPr lang="en-US" sz="1200" b="1" i="1" baseline="0" dirty="0" smtClean="0">
                <a:effectLst/>
              </a:rPr>
              <a:t> their </a:t>
            </a:r>
            <a:r>
              <a:rPr lang="en-US" sz="1200" b="1" i="1" dirty="0" smtClean="0">
                <a:effectLst/>
              </a:rPr>
              <a:t> mission and thus</a:t>
            </a:r>
            <a:r>
              <a:rPr lang="en-US" sz="1200" b="1" i="1" baseline="0" dirty="0" smtClean="0">
                <a:effectLst/>
              </a:rPr>
              <a:t> </a:t>
            </a:r>
            <a:r>
              <a:rPr lang="en-US" sz="1200" b="1" i="1" dirty="0" smtClean="0">
                <a:effectLst/>
              </a:rPr>
              <a:t> </a:t>
            </a:r>
            <a:r>
              <a:rPr lang="en-US" sz="1200" baseline="0" dirty="0" smtClean="0">
                <a:effectLst/>
              </a:rPr>
              <a:t> </a:t>
            </a:r>
            <a:r>
              <a:rPr lang="en-US" sz="1200" dirty="0" smtClean="0">
                <a:effectLst/>
              </a:rPr>
              <a:t>optimizes  one’s likelihood</a:t>
            </a:r>
            <a:r>
              <a:rPr lang="en-US" sz="1200" baseline="0" dirty="0" smtClean="0">
                <a:effectLst/>
              </a:rPr>
              <a:t> to </a:t>
            </a:r>
            <a:r>
              <a:rPr lang="en-US" sz="1200" dirty="0" smtClean="0">
                <a:effectLst/>
              </a:rPr>
              <a:t> keep their word and establish trust.</a:t>
            </a:r>
          </a:p>
          <a:p>
            <a:endParaRPr lang="en-US" sz="1200" dirty="0" smtClean="0">
              <a:effectLst/>
            </a:endParaRPr>
          </a:p>
          <a:p>
            <a:r>
              <a:rPr lang="en-US" sz="1200" b="1" i="1" dirty="0" smtClean="0">
                <a:effectLst/>
              </a:rPr>
              <a:t>Action  that is built</a:t>
            </a:r>
            <a:r>
              <a:rPr lang="en-US" sz="1200" b="1" i="1" baseline="0" dirty="0" smtClean="0">
                <a:effectLst/>
              </a:rPr>
              <a:t> upon</a:t>
            </a:r>
            <a:r>
              <a:rPr lang="en-US" sz="1200" b="1" i="1" dirty="0" smtClean="0">
                <a:effectLst/>
              </a:rPr>
              <a:t> AWARENESS AND AUTHENTICITY </a:t>
            </a:r>
            <a:r>
              <a:rPr lang="en-US" sz="1200" b="0" i="0" dirty="0" smtClean="0">
                <a:effectLst/>
              </a:rPr>
              <a:t>provides</a:t>
            </a:r>
            <a:r>
              <a:rPr lang="en-US" sz="1200" b="0" i="0" baseline="0" dirty="0" smtClean="0">
                <a:effectLst/>
              </a:rPr>
              <a:t> </a:t>
            </a:r>
            <a:r>
              <a:rPr lang="en-US" sz="1200" dirty="0" smtClean="0">
                <a:effectLst/>
              </a:rPr>
              <a:t> a</a:t>
            </a:r>
            <a:r>
              <a:rPr lang="en-US" sz="1200" baseline="0" dirty="0" smtClean="0">
                <a:effectLst/>
              </a:rPr>
              <a:t> leader a genuine  plan  upon which to perform, </a:t>
            </a:r>
            <a:r>
              <a:rPr lang="en-US" sz="1200" dirty="0" smtClean="0">
                <a:effectLst/>
              </a:rPr>
              <a:t>change and deliver outcomes</a:t>
            </a:r>
            <a:r>
              <a:rPr lang="en-US" sz="1200" b="1" i="0" kern="1200" dirty="0" smtClean="0">
                <a:solidFill>
                  <a:schemeClr val="accent6"/>
                </a:solidFill>
                <a:effectLst/>
                <a:latin typeface="Arial"/>
                <a:ea typeface="+mn-ea"/>
                <a:cs typeface="Arial"/>
              </a:rPr>
              <a:t> </a:t>
            </a:r>
            <a:r>
              <a:rPr lang="en-US" baseline="0" dirty="0" smtClean="0"/>
              <a:t> and  continuously improve, in a fashion that leaves them WHOLE and in  integrity.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CE354DF-991A-9A44-88F6-A58E620BF507}" type="slidenum">
              <a:rPr lang="en-US" smtClean="0"/>
              <a:t>21</a:t>
            </a:fld>
            <a:endParaRPr lang="en-US" dirty="0"/>
          </a:p>
        </p:txBody>
      </p:sp>
    </p:spTree>
    <p:extLst>
      <p:ext uri="{BB962C8B-B14F-4D97-AF65-F5344CB8AC3E}">
        <p14:creationId xmlns:p14="http://schemas.microsoft.com/office/powerpoint/2010/main" val="2412090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r>
              <a:rPr lang="en-US" dirty="0" smtClean="0"/>
              <a:t>Please take a moment for time sake and wrote down</a:t>
            </a:r>
            <a:r>
              <a:rPr lang="en-US" baseline="0" dirty="0" smtClean="0"/>
              <a:t> on the index cards , any ideas you have for </a:t>
            </a:r>
          </a:p>
          <a:p>
            <a:r>
              <a:rPr lang="en-US" baseline="0" dirty="0" smtClean="0"/>
              <a:t>Speakers topics, exercises, tools articles, books,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8CE354DF-991A-9A44-88F6-A58E620BF507}" type="slidenum">
              <a:rPr lang="en-US" smtClean="0"/>
              <a:t>22</a:t>
            </a:fld>
            <a:endParaRPr lang="en-US" dirty="0"/>
          </a:p>
        </p:txBody>
      </p:sp>
    </p:spTree>
    <p:extLst>
      <p:ext uri="{BB962C8B-B14F-4D97-AF65-F5344CB8AC3E}">
        <p14:creationId xmlns:p14="http://schemas.microsoft.com/office/powerpoint/2010/main" val="406703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pPr marL="0" indent="0">
              <a:buFont typeface="+mj-lt"/>
              <a:buNone/>
            </a:pPr>
            <a:r>
              <a:rPr lang="en-US" sz="1200" dirty="0" smtClean="0"/>
              <a:t> At the end of this module, participants will be able to </a:t>
            </a:r>
          </a:p>
          <a:p>
            <a:pPr marL="0" indent="0">
              <a:buFont typeface="+mj-lt"/>
              <a:buNone/>
            </a:pPr>
            <a:r>
              <a:rPr lang="en-US" sz="1200" b="1" dirty="0" err="1" smtClean="0"/>
              <a:t>Ia</a:t>
            </a:r>
            <a:r>
              <a:rPr lang="en-US" sz="1200" b="1" baseline="0" dirty="0" smtClean="0"/>
              <a:t> Dartmouth alumni executive who runs a business  in </a:t>
            </a:r>
            <a:r>
              <a:rPr lang="en-US" sz="1200" b="1" baseline="0" dirty="0" err="1" smtClean="0"/>
              <a:t>hong</a:t>
            </a:r>
            <a:r>
              <a:rPr lang="en-US" sz="1200" b="1" baseline="0" dirty="0" smtClean="0"/>
              <a:t> </a:t>
            </a:r>
            <a:r>
              <a:rPr lang="en-US" sz="1200" b="1" baseline="0" dirty="0" err="1" smtClean="0"/>
              <a:t>kong</a:t>
            </a:r>
            <a:r>
              <a:rPr lang="en-US" sz="1200" b="1" baseline="0" dirty="0" smtClean="0"/>
              <a:t>  the audience at Alumni weekend, who said , he has experience applying  all this  leadership material at work  , but never applied it to himself </a:t>
            </a:r>
            <a:endParaRPr lang="en-US" sz="1200" b="1" dirty="0" smtClean="0"/>
          </a:p>
          <a:p>
            <a:pPr marL="0" indent="0">
              <a:buFont typeface="+mj-lt"/>
              <a:buNone/>
            </a:pPr>
            <a:r>
              <a:rPr lang="en-US" sz="1200" dirty="0" smtClean="0"/>
              <a:t>	</a:t>
            </a:r>
            <a:r>
              <a:rPr lang="en-US" sz="1200" b="1" dirty="0" smtClean="0"/>
              <a:t>	Describe the competency of L</a:t>
            </a:r>
            <a:r>
              <a:rPr lang="en-US" sz="1200" b="1" baseline="0" dirty="0" smtClean="0"/>
              <a:t> at Geisel – and give me your favorite  ideas, speakers, topics, tools exercises </a:t>
            </a:r>
            <a:endParaRPr lang="en-US" sz="1200" b="1" dirty="0" smtClean="0"/>
          </a:p>
          <a:p>
            <a:pPr lvl="2"/>
            <a:r>
              <a:rPr lang="en-US" sz="1200" kern="1200" dirty="0" smtClean="0">
                <a:solidFill>
                  <a:schemeClr val="tx1"/>
                </a:solidFill>
                <a:effectLst/>
                <a:latin typeface="+mn-lt"/>
                <a:ea typeface="+mn-ea"/>
                <a:cs typeface="+mn-cs"/>
              </a:rPr>
              <a:t>define and endorse the role of integrity in establishing trust, instituting accountability, and improving outcomes for ourselves and others;</a:t>
            </a:r>
            <a:r>
              <a:rPr lang="en-US" sz="14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explain how  keeping or honoring your word allows you to live with integrity;</a:t>
            </a:r>
            <a:endParaRPr lang="en-US" sz="14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discover and apply the process of cost/benefit in making choices and giving your word; and,</a:t>
            </a:r>
            <a:endParaRPr lang="en-US" sz="1400" kern="1200" dirty="0" smtClean="0">
              <a:solidFill>
                <a:schemeClr val="tx1"/>
              </a:solidFill>
              <a:effectLst/>
              <a:latin typeface="+mn-lt"/>
              <a:ea typeface="+mn-ea"/>
              <a:cs typeface="+mn-cs"/>
            </a:endParaRPr>
          </a:p>
          <a:p>
            <a:pPr lvl="2"/>
            <a:endParaRPr lang="en-US" sz="12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Demonstrate awareness, authenticity and action  thru 3-4</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exercises</a:t>
            </a:r>
          </a:p>
          <a:p>
            <a:pPr lvl="2"/>
            <a:r>
              <a:rPr lang="en-US" sz="1200" kern="1200" dirty="0" smtClean="0">
                <a:solidFill>
                  <a:schemeClr val="tx1"/>
                </a:solidFill>
                <a:effectLst/>
                <a:latin typeface="+mn-lt"/>
                <a:ea typeface="+mn-ea"/>
                <a:cs typeface="+mn-cs"/>
              </a:rPr>
              <a:t>articulate the value of authenticity to one’s leadership effectiveness.</a:t>
            </a:r>
          </a:p>
          <a:p>
            <a:pPr lvl="2"/>
            <a:r>
              <a:rPr lang="en-US" sz="1200" kern="1200" dirty="0" smtClean="0">
                <a:solidFill>
                  <a:schemeClr val="tx1"/>
                </a:solidFill>
                <a:effectLst/>
                <a:latin typeface="+mn-lt"/>
                <a:ea typeface="+mn-ea"/>
                <a:cs typeface="+mn-cs"/>
              </a:rPr>
              <a:t>Construct a PLP</a:t>
            </a:r>
          </a:p>
          <a:p>
            <a:pPr lvl="2"/>
            <a:endParaRPr lang="en-US" sz="1200" kern="1200" dirty="0" smtClean="0">
              <a:solidFill>
                <a:schemeClr val="tx1"/>
              </a:solidFill>
              <a:effectLst/>
              <a:latin typeface="+mn-lt"/>
              <a:ea typeface="+mn-ea"/>
              <a:cs typeface="+mn-cs"/>
            </a:endParaRPr>
          </a:p>
          <a:p>
            <a:pPr lvl="2"/>
            <a:endParaRPr lang="en-US" sz="1400" kern="1200" dirty="0" smtClean="0">
              <a:solidFill>
                <a:schemeClr val="tx1"/>
              </a:solidFill>
              <a:effectLst/>
              <a:latin typeface="+mn-lt"/>
              <a:ea typeface="+mn-ea"/>
              <a:cs typeface="+mn-cs"/>
            </a:endParaRPr>
          </a:p>
          <a:p>
            <a:pPr marL="0" indent="0">
              <a:buFont typeface="+mj-lt"/>
              <a:buNone/>
            </a:pPr>
            <a:endParaRPr lang="en-US" sz="1200" dirty="0" smtClean="0"/>
          </a:p>
          <a:p>
            <a:pPr marL="742950" lvl="0" indent="-742950">
              <a:buFont typeface="+mj-lt"/>
              <a:buAutoNum type="arabicPeriod"/>
            </a:pPr>
            <a:endParaRPr lang="en-US" sz="4000" kern="1200" dirty="0" smtClean="0">
              <a:solidFill>
                <a:schemeClr val="tx1"/>
              </a:solidFill>
              <a:effectLst/>
              <a:latin typeface="+mn-lt"/>
              <a:ea typeface="+mn-ea"/>
              <a:cs typeface="+mn-cs"/>
            </a:endParaRPr>
          </a:p>
          <a:p>
            <a:pPr marL="742950" lvl="0" indent="-742950">
              <a:buFont typeface="+mj-lt"/>
              <a:buAutoNum type="arabicPeriod"/>
            </a:pPr>
            <a:endParaRPr lang="en-US" sz="4000" kern="1200" dirty="0" smtClean="0">
              <a:solidFill>
                <a:schemeClr val="tx1"/>
              </a:solidFill>
              <a:effectLst/>
              <a:latin typeface="+mn-lt"/>
              <a:ea typeface="+mn-ea"/>
              <a:cs typeface="+mn-cs"/>
            </a:endParaRPr>
          </a:p>
          <a:p>
            <a:pPr marL="742950" lvl="0" indent="-742950">
              <a:buFont typeface="+mj-lt"/>
              <a:buAutoNum type="arabicPeriod"/>
            </a:pPr>
            <a:endParaRPr lang="en-US" sz="4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10471D-283C-344F-BFD1-68DDC2C32651}" type="slidenum">
              <a:rPr lang="en-US" smtClean="0"/>
              <a:t>1</a:t>
            </a:fld>
            <a:endParaRPr lang="en-US"/>
          </a:p>
        </p:txBody>
      </p:sp>
    </p:spTree>
    <p:extLst>
      <p:ext uri="{BB962C8B-B14F-4D97-AF65-F5344CB8AC3E}">
        <p14:creationId xmlns:p14="http://schemas.microsoft.com/office/powerpoint/2010/main" val="209828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r>
              <a:rPr lang="en-US" dirty="0" smtClean="0"/>
              <a:t>Why  add another competency to the medical school training </a:t>
            </a:r>
            <a:r>
              <a:rPr lang="en-US" b="1" dirty="0" smtClean="0"/>
              <a:t>,</a:t>
            </a:r>
            <a:r>
              <a:rPr lang="en-US" b="1" baseline="0" dirty="0" smtClean="0"/>
              <a:t> time </a:t>
            </a:r>
            <a:r>
              <a:rPr lang="en-US" dirty="0" smtClean="0"/>
              <a:t> to the discipline</a:t>
            </a:r>
            <a:r>
              <a:rPr lang="en-US" baseline="0" dirty="0" smtClean="0"/>
              <a:t> of leadership instead of anatomy, physiology, pathology or physical diagnosis?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AAMC has called for Leadership Training to be a strategic priority = to that of Learning – THIS DOES NOT EXIST-</a:t>
            </a:r>
            <a:r>
              <a:rPr lang="en-US" baseline="0" dirty="0" smtClean="0"/>
              <a:t> OPPORTUNITY TO LEAD</a:t>
            </a:r>
            <a:endParaRPr lang="en-US" dirty="0" smtClean="0"/>
          </a:p>
          <a:p>
            <a:r>
              <a:rPr lang="en-US" b="1" baseline="0" dirty="0" smtClean="0"/>
              <a:t>3  main reasons</a:t>
            </a:r>
          </a:p>
          <a:p>
            <a:r>
              <a:rPr lang="en-US" baseline="0" dirty="0" smtClean="0"/>
              <a:t>1)the HC system that  are students are preparing to practice in are ineffective and </a:t>
            </a:r>
            <a:r>
              <a:rPr lang="en-US" baseline="0" dirty="0" err="1" smtClean="0"/>
              <a:t>inefficient,and</a:t>
            </a:r>
            <a:r>
              <a:rPr lang="en-US" baseline="0" dirty="0" smtClean="0"/>
              <a:t> unsustainable ( costly and produce poor access and quality outcomes) We spend 2.8 </a:t>
            </a:r>
            <a:r>
              <a:rPr lang="en-US" baseline="0" dirty="0" err="1" smtClean="0"/>
              <a:t>trilion</a:t>
            </a:r>
            <a:r>
              <a:rPr lang="en-US" baseline="0" dirty="0" smtClean="0"/>
              <a:t> </a:t>
            </a:r>
            <a:r>
              <a:rPr lang="en-US" baseline="0" dirty="0" err="1" smtClean="0"/>
              <a:t>annualy</a:t>
            </a:r>
            <a:r>
              <a:rPr lang="en-US" baseline="0" dirty="0" smtClean="0"/>
              <a:t> on HC, more per capita, with a lower life expectancy and overall poorer health many other quality measures than 21 other high income  countries . </a:t>
            </a:r>
            <a:r>
              <a:rPr lang="en-US" dirty="0" smtClean="0"/>
              <a:t>“Shorter Lives, Poorer Health” Report</a:t>
            </a:r>
            <a:endParaRPr lang="en-US" baseline="0" dirty="0" smtClean="0"/>
          </a:p>
          <a:p>
            <a:r>
              <a:rPr lang="en-US" baseline="0" dirty="0" smtClean="0"/>
              <a:t>2) teams that are </a:t>
            </a:r>
            <a:r>
              <a:rPr lang="en-US" baseline="0" dirty="0" err="1" smtClean="0"/>
              <a:t>underfunctioning</a:t>
            </a:r>
            <a:r>
              <a:rPr lang="en-US" baseline="0" dirty="0" smtClean="0"/>
              <a:t> and there are many members of the teams that could </a:t>
            </a:r>
            <a:r>
              <a:rPr lang="en-US" baseline="0" dirty="0" err="1" smtClean="0"/>
              <a:t>funtion</a:t>
            </a:r>
            <a:r>
              <a:rPr lang="en-US" baseline="0" dirty="0" smtClean="0"/>
              <a:t> much higher levels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individuals students and physicians experiencing high rates of burnout, </a:t>
            </a:r>
            <a:r>
              <a:rPr lang="en-US" sz="1200" dirty="0" smtClean="0">
                <a:latin typeface="Arial" charset="0"/>
                <a:ea typeface="ＭＳ Ｐゴシック" charset="0"/>
                <a:cs typeface="ＭＳ Ｐゴシック" charset="0"/>
              </a:rPr>
              <a:t>Up to 60% of practicing physicians report symptoms of burnout and Nearly half of 3</a:t>
            </a:r>
            <a:r>
              <a:rPr lang="en-US" sz="1200" baseline="30000" dirty="0" smtClean="0">
                <a:latin typeface="Arial" charset="0"/>
                <a:ea typeface="ＭＳ Ｐゴシック" charset="0"/>
                <a:cs typeface="ＭＳ Ｐゴシック" charset="0"/>
              </a:rPr>
              <a:t>rd</a:t>
            </a:r>
            <a:r>
              <a:rPr lang="en-US" sz="1200" dirty="0" smtClean="0">
                <a:latin typeface="Arial" charset="0"/>
                <a:ea typeface="ＭＳ Ｐゴシック" charset="0"/>
                <a:cs typeface="ＭＳ Ｐゴシック" charset="0"/>
              </a:rPr>
              <a:t> year medical students report burnout.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charset="0"/>
                <a:ea typeface="ＭＳ Ｐゴシック" charset="0"/>
                <a:cs typeface="ＭＳ Ｐゴシック" charset="0"/>
              </a:rPr>
              <a:t> associated with Reviewed in Krasner 2009</a:t>
            </a:r>
          </a:p>
          <a:p>
            <a:r>
              <a:rPr lang="en-US" sz="1200" dirty="0" smtClean="0">
                <a:latin typeface="Arial" charset="0"/>
                <a:ea typeface="ＭＳ Ｐゴシック" charset="0"/>
                <a:cs typeface="ＭＳ Ｐゴシック" charset="0"/>
              </a:rPr>
              <a:t>decreased empathy, poorer quality of care, patient dissatisfaction, increased medical errors, lawsuits, stress-related health problems, </a:t>
            </a:r>
          </a:p>
          <a:p>
            <a:r>
              <a:rPr lang="en-US" sz="1200" dirty="0" smtClean="0">
                <a:latin typeface="Arial" charset="0"/>
                <a:ea typeface="ＭＳ Ｐゴシック" charset="0"/>
                <a:cs typeface="ＭＳ Ｐゴシック" charset="0"/>
              </a:rPr>
              <a:t>marital and family discord, substance use, automobile accidents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Medical and research Knowledge and skills are necessary, but not SUFFICIENT for</a:t>
            </a:r>
            <a:r>
              <a:rPr lang="en-US" baseline="0" dirty="0" smtClean="0"/>
              <a:t> physicians to perform effectively in our current HCS . We must evolve medical education to include LEADERSHIP to to really improve  health. We need to create a community of HEALTHY LEADERS who are LEADERS OF HEALTH    THIS IS OUR VISION</a:t>
            </a:r>
          </a:p>
          <a:p>
            <a:r>
              <a:rPr lang="en-US" sz="1200" b="1" kern="1200" dirty="0" smtClean="0">
                <a:solidFill>
                  <a:schemeClr val="tx1"/>
                </a:solidFill>
                <a:effectLst/>
                <a:latin typeface="+mn-lt"/>
                <a:ea typeface="+mn-ea"/>
                <a:cs typeface="+mn-cs"/>
              </a:rPr>
              <a:t>Students must be prepared  and committed to succeed personally, establish effective relationships in a diverse environment, and improve the systems in which they work.  Physicians who are systems thinkers, team players and motivated leaders can perform effectively to improve health care. </a:t>
            </a:r>
          </a:p>
        </p:txBody>
      </p:sp>
      <p:sp>
        <p:nvSpPr>
          <p:cNvPr id="4" name="Slide Number Placeholder 3"/>
          <p:cNvSpPr>
            <a:spLocks noGrp="1"/>
          </p:cNvSpPr>
          <p:nvPr>
            <p:ph type="sldNum" sz="quarter" idx="10"/>
          </p:nvPr>
        </p:nvSpPr>
        <p:spPr/>
        <p:txBody>
          <a:bodyPr/>
          <a:lstStyle/>
          <a:p>
            <a:fld id="{0751E3E3-B577-4344-9961-36C3A4F24D45}" type="slidenum">
              <a:rPr lang="en-US" smtClean="0"/>
              <a:t>3</a:t>
            </a:fld>
            <a:endParaRPr lang="en-US"/>
          </a:p>
        </p:txBody>
      </p:sp>
    </p:spTree>
    <p:extLst>
      <p:ext uri="{BB962C8B-B14F-4D97-AF65-F5344CB8AC3E}">
        <p14:creationId xmlns:p14="http://schemas.microsoft.com/office/powerpoint/2010/main" val="2268232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pPr lvl="0"/>
            <a:r>
              <a:rPr lang="en-US" sz="1200" u="sng" dirty="0" smtClean="0"/>
              <a:t>Longitudinal Exposure</a:t>
            </a:r>
            <a:r>
              <a:rPr lang="en-US" sz="1200" dirty="0" smtClean="0"/>
              <a:t> (one semester to all four years of medical school) to leadership topics across clinical and preclinical years.</a:t>
            </a:r>
          </a:p>
          <a:p>
            <a:pPr lvl="0"/>
            <a:r>
              <a:rPr lang="en-US" sz="1200" u="sng" dirty="0" smtClean="0"/>
              <a:t>Integrated practice opportunities</a:t>
            </a:r>
            <a:r>
              <a:rPr lang="en-US" sz="1200" dirty="0" smtClean="0"/>
              <a:t> within classroom and across clinical settings also across 4 years.</a:t>
            </a:r>
          </a:p>
          <a:p>
            <a:pPr lvl="0"/>
            <a:r>
              <a:rPr lang="en-US" sz="1200" u="sng" dirty="0" smtClean="0"/>
              <a:t>Experiential project-based learning</a:t>
            </a:r>
            <a:r>
              <a:rPr lang="en-US" sz="1200" dirty="0" smtClean="0"/>
              <a:t> in which to apply knowledge, skills – including service projects in underserved community settings nationally and globally.</a:t>
            </a:r>
          </a:p>
          <a:p>
            <a:pPr lvl="0"/>
            <a:r>
              <a:rPr lang="en-US" sz="1200" u="sng" dirty="0" smtClean="0"/>
              <a:t>Diverse Instructors</a:t>
            </a:r>
            <a:r>
              <a:rPr lang="en-US" sz="1200" dirty="0" smtClean="0"/>
              <a:t> included clinical as well as basic science faculty, community leaders, hospital administrators and peers.</a:t>
            </a:r>
          </a:p>
          <a:p>
            <a:endParaRPr lang="en-US" dirty="0"/>
          </a:p>
        </p:txBody>
      </p:sp>
      <p:sp>
        <p:nvSpPr>
          <p:cNvPr id="4" name="Slide Number Placeholder 3"/>
          <p:cNvSpPr>
            <a:spLocks noGrp="1"/>
          </p:cNvSpPr>
          <p:nvPr>
            <p:ph type="sldNum" sz="quarter" idx="10"/>
          </p:nvPr>
        </p:nvSpPr>
        <p:spPr/>
        <p:txBody>
          <a:bodyPr/>
          <a:lstStyle/>
          <a:p>
            <a:fld id="{0751E3E3-B577-4344-9961-36C3A4F24D45}" type="slidenum">
              <a:rPr lang="en-US" smtClean="0"/>
              <a:t>5</a:t>
            </a:fld>
            <a:endParaRPr lang="en-US"/>
          </a:p>
        </p:txBody>
      </p:sp>
    </p:spTree>
    <p:extLst>
      <p:ext uri="{BB962C8B-B14F-4D97-AF65-F5344CB8AC3E}">
        <p14:creationId xmlns:p14="http://schemas.microsoft.com/office/powerpoint/2010/main" val="4293361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2010 OUR </a:t>
            </a:r>
            <a:r>
              <a:rPr lang="en-US" baseline="0" dirty="0" smtClean="0"/>
              <a:t>VISION is  to create a community of HEALTHY LEADERS who are prepared to LEAD in  HEALTH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American College of Physician Executives highlights a strong correlation between physician leadership and top-performing health systems.</a:t>
            </a:r>
            <a:r>
              <a:rPr lang="en-US" b="1" dirty="0" smtClean="0">
                <a:effectLst/>
              </a:rPr>
              <a:t> </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We DEFINE</a:t>
            </a:r>
            <a:r>
              <a:rPr lang="en-US" sz="1200" b="1" kern="1200" baseline="0" dirty="0" smtClean="0">
                <a:solidFill>
                  <a:schemeClr val="tx1"/>
                </a:solidFill>
                <a:effectLst/>
                <a:latin typeface="+mn-lt"/>
                <a:ea typeface="+mn-ea"/>
                <a:cs typeface="+mn-cs"/>
              </a:rPr>
              <a:t> LEADERS NOT as those with TITLES&lt; BUT </a:t>
            </a:r>
            <a:r>
              <a:rPr lang="en-US" sz="1200" kern="1200" dirty="0" smtClean="0">
                <a:solidFill>
                  <a:schemeClr val="tx1"/>
                </a:solidFill>
                <a:effectLst/>
                <a:latin typeface="+mn-lt"/>
                <a:ea typeface="+mn-ea"/>
                <a:cs typeface="+mn-cs"/>
              </a:rPr>
              <a:t>as those effective in inspiring collaborative partners, transforming challenges into opportunities and delivering meaningful and measurable outcomes,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Residency Directors in  a TUCK needs assessment , want residents with leadership experience and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Students when</a:t>
            </a:r>
            <a:r>
              <a:rPr lang="en-US" b="1" baseline="0" dirty="0" smtClean="0"/>
              <a:t> clear that this is not about getting a title , want  leadership skills that make them more effective physicians</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are all part of that vision that includes the health of each and every one of us and our commitments must be the developments of each and every one of us as an individual and to each of us as leaders.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We must go beyond</a:t>
            </a:r>
            <a:r>
              <a:rPr lang="en-US" sz="1200" u="sng" kern="1200" baseline="0" dirty="0" smtClean="0">
                <a:solidFill>
                  <a:schemeClr val="tx1"/>
                </a:solidFill>
                <a:effectLst/>
                <a:latin typeface="+mn-lt"/>
                <a:ea typeface="+mn-ea"/>
                <a:cs typeface="+mn-cs"/>
              </a:rPr>
              <a:t> educational disciplines to determine the competencies needed to overcome these  3 challenges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Solutions from Medical Education and Beyond: </a:t>
            </a:r>
            <a:r>
              <a:rPr lang="en-US" sz="1200" kern="1200" dirty="0" smtClean="0">
                <a:solidFill>
                  <a:schemeClr val="tx1"/>
                </a:solidFill>
                <a:effectLst/>
                <a:latin typeface="+mn-lt"/>
                <a:ea typeface="+mn-ea"/>
                <a:cs typeface="+mn-cs"/>
              </a:rPr>
              <a:t>Educators are looking beyond the traditional models of medical education to business, psychology, sociology, and other disciplines for innovative solutions to these individual, team and systems challenges.  Supporting </a:t>
            </a:r>
            <a:r>
              <a:rPr lang="en-US" sz="1200" u="sng" kern="1200" dirty="0" smtClean="0">
                <a:solidFill>
                  <a:schemeClr val="tx1"/>
                </a:solidFill>
                <a:effectLst/>
                <a:latin typeface="+mn-lt"/>
                <a:ea typeface="+mn-ea"/>
                <a:cs typeface="+mn-cs"/>
              </a:rPr>
              <a:t>personal and professional development</a:t>
            </a:r>
            <a:r>
              <a:rPr lang="en-US" sz="1200" kern="1200" dirty="0" smtClean="0">
                <a:solidFill>
                  <a:schemeClr val="tx1"/>
                </a:solidFill>
                <a:effectLst/>
                <a:latin typeface="+mn-lt"/>
                <a:ea typeface="+mn-ea"/>
                <a:cs typeface="+mn-cs"/>
              </a:rPr>
              <a:t> through formal curriculum with guided self -assessment, self -reflection, self -discovery and self -monitoring can increase motivation, performance, satisfaction, personal effectiveness and improvement.  (</a:t>
            </a:r>
            <a:r>
              <a:rPr lang="en-US" sz="1200" u="none" strike="noStrike" kern="1200" dirty="0" smtClean="0">
                <a:solidFill>
                  <a:schemeClr val="tx1"/>
                </a:solidFill>
                <a:effectLst/>
                <a:latin typeface="+mn-lt"/>
                <a:ea typeface="+mn-ea"/>
                <a:cs typeface="+mn-cs"/>
                <a:hlinkClick r:id="rId3" action="ppaction://hlinkfile" tooltip="Benbassat, 2005 #8"/>
              </a:rPr>
              <a:t>Benbassat and Baumal 2005</a:t>
            </a:r>
            <a:r>
              <a:rPr lang="en-US" sz="1200" kern="1200" dirty="0" smtClean="0">
                <a:solidFill>
                  <a:schemeClr val="tx1"/>
                </a:solidFill>
                <a:effectLst/>
                <a:latin typeface="+mn-lt"/>
                <a:ea typeface="+mn-ea"/>
                <a:cs typeface="+mn-cs"/>
              </a:rPr>
              <a:t>) .  The presence of </a:t>
            </a:r>
            <a:r>
              <a:rPr lang="en-US" sz="1200" u="sng" kern="1200" dirty="0" smtClean="0">
                <a:solidFill>
                  <a:schemeClr val="tx1"/>
                </a:solidFill>
                <a:effectLst/>
                <a:latin typeface="+mn-lt"/>
                <a:ea typeface="+mn-ea"/>
                <a:cs typeface="+mn-cs"/>
              </a:rPr>
              <a:t>learning communities</a:t>
            </a:r>
            <a:r>
              <a:rPr lang="en-US" sz="1200" kern="1200" dirty="0" smtClean="0">
                <a:solidFill>
                  <a:schemeClr val="tx1"/>
                </a:solidFill>
                <a:effectLst/>
                <a:latin typeface="+mn-lt"/>
                <a:ea typeface="+mn-ea"/>
                <a:cs typeface="+mn-cs"/>
              </a:rPr>
              <a:t> and supportive </a:t>
            </a:r>
            <a:r>
              <a:rPr lang="en-US" sz="1200" u="sng" kern="1200" dirty="0" smtClean="0">
                <a:solidFill>
                  <a:schemeClr val="tx1"/>
                </a:solidFill>
                <a:effectLst/>
                <a:latin typeface="+mn-lt"/>
                <a:ea typeface="+mn-ea"/>
                <a:cs typeface="+mn-cs"/>
              </a:rPr>
              <a:t>mentors </a:t>
            </a:r>
            <a:r>
              <a:rPr lang="en-US" sz="1200" kern="1200" dirty="0" smtClean="0">
                <a:solidFill>
                  <a:schemeClr val="tx1"/>
                </a:solidFill>
                <a:effectLst/>
                <a:latin typeface="+mn-lt"/>
                <a:ea typeface="+mn-ea"/>
                <a:cs typeface="+mn-cs"/>
              </a:rPr>
              <a:t>that foster team-based learning can enhance communication, strengthen relationships, and increase trust, performance and outcomes. (</a:t>
            </a:r>
            <a:r>
              <a:rPr lang="en-US" sz="1200" u="none" strike="noStrike" kern="1200" dirty="0" smtClean="0">
                <a:solidFill>
                  <a:schemeClr val="tx1"/>
                </a:solidFill>
                <a:effectLst/>
                <a:latin typeface="+mn-lt"/>
                <a:ea typeface="+mn-ea"/>
                <a:cs typeface="+mn-cs"/>
                <a:hlinkClick r:id="rId4" action="ppaction://hlinkfile" tooltip="Sambunjak, 2010 #9"/>
              </a:rPr>
              <a:t>Sambunjak, Straus et al. 2010</a:t>
            </a:r>
            <a:r>
              <a:rPr lang="en-US" sz="1200" kern="1200" dirty="0" smtClean="0">
                <a:solidFill>
                  <a:schemeClr val="tx1"/>
                </a:solidFill>
                <a:effectLst/>
                <a:latin typeface="+mn-lt"/>
                <a:ea typeface="+mn-ea"/>
                <a:cs typeface="+mn-cs"/>
              </a:rPr>
              <a:t>).  Investment in </a:t>
            </a:r>
            <a:r>
              <a:rPr lang="en-US" sz="1200" u="sng" kern="1200" dirty="0" smtClean="0">
                <a:solidFill>
                  <a:schemeClr val="tx1"/>
                </a:solidFill>
                <a:effectLst/>
                <a:latin typeface="+mn-lt"/>
                <a:ea typeface="+mn-ea"/>
                <a:cs typeface="+mn-cs"/>
              </a:rPr>
              <a:t>quality improvement and systems thinking education</a:t>
            </a:r>
            <a:r>
              <a:rPr lang="en-US" sz="1200" kern="1200" dirty="0" smtClean="0">
                <a:solidFill>
                  <a:schemeClr val="tx1"/>
                </a:solidFill>
                <a:effectLst/>
                <a:latin typeface="+mn-lt"/>
                <a:ea typeface="+mn-ea"/>
                <a:cs typeface="+mn-cs"/>
              </a:rPr>
              <a:t> can demonstrate significant improvements in efficiency, quality and cost containment; these concepts have begun to move into undergraduate and graduate medical education.</a:t>
            </a:r>
          </a:p>
          <a:p>
            <a:endParaRPr lang="en-US" dirty="0"/>
          </a:p>
        </p:txBody>
      </p:sp>
      <p:sp>
        <p:nvSpPr>
          <p:cNvPr id="4" name="Slide Number Placeholder 3"/>
          <p:cNvSpPr>
            <a:spLocks noGrp="1"/>
          </p:cNvSpPr>
          <p:nvPr>
            <p:ph type="sldNum" sz="quarter" idx="10"/>
          </p:nvPr>
        </p:nvSpPr>
        <p:spPr/>
        <p:txBody>
          <a:bodyPr/>
          <a:lstStyle/>
          <a:p>
            <a:fld id="{0751E3E3-B577-4344-9961-36C3A4F24D45}" type="slidenum">
              <a:rPr lang="en-US" smtClean="0"/>
              <a:t>6</a:t>
            </a:fld>
            <a:endParaRPr lang="en-US"/>
          </a:p>
        </p:txBody>
      </p:sp>
    </p:spTree>
    <p:extLst>
      <p:ext uri="{BB962C8B-B14F-4D97-AF65-F5344CB8AC3E}">
        <p14:creationId xmlns:p14="http://schemas.microsoft.com/office/powerpoint/2010/main" val="1869777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r>
              <a:rPr lang="en-US" b="1" cap="all" dirty="0"/>
              <a:t>Strategies</a:t>
            </a:r>
            <a:endParaRPr lang="en-US" dirty="0"/>
          </a:p>
          <a:p>
            <a:r>
              <a:rPr lang="en-US" b="1" cap="small" dirty="0"/>
              <a:t>The Science  and Practice of Leading Yourself Curriculum:</a:t>
            </a:r>
          </a:p>
          <a:p>
            <a:pPr lvl="0"/>
            <a:r>
              <a:rPr lang="en-US" b="1" dirty="0"/>
              <a:t>Leading Yourself Pilot and Working Group-</a:t>
            </a:r>
            <a:r>
              <a:rPr lang="en-US" dirty="0"/>
              <a:t> An inter-professional group of students, faculty and administrators from Geisel, DH, TDI and DC who are designing and testing curriculum materials beginning Sept 2012.</a:t>
            </a:r>
          </a:p>
          <a:p>
            <a:pPr lvl="0"/>
            <a:r>
              <a:rPr lang="en-US" b="1" dirty="0"/>
              <a:t>Leading Yourself Elective</a:t>
            </a:r>
            <a:r>
              <a:rPr lang="en-US" dirty="0"/>
              <a:t>– A 16 hour course at Geisel beginning Jan. 2013 for 8-20 students. The goal is to pilot curriculum material and provide an early and brief leadership exposure to medical students. </a:t>
            </a:r>
          </a:p>
          <a:p>
            <a:pPr lvl="0"/>
            <a:r>
              <a:rPr lang="en-US" b="1" dirty="0"/>
              <a:t>Geisel Leading Yourself Course -</a:t>
            </a:r>
            <a:r>
              <a:rPr lang="en-US" dirty="0"/>
              <a:t> a 40 hour CME approved experience-based conference (4-5 days) to be led by Dartmouth faculty and held annually beginning summer 2013 at Geisel Medical School for Dartmouth Community and External attendees. The goal is to expose a large number of faculty and staff to leadership training</a:t>
            </a:r>
            <a:r>
              <a:rPr lang="en-US" i="1" dirty="0"/>
              <a:t>.</a:t>
            </a:r>
            <a:r>
              <a:rPr lang="en-US" dirty="0"/>
              <a:t> </a:t>
            </a:r>
          </a:p>
          <a:p>
            <a:r>
              <a:rPr lang="en-US" b="1" cap="small" dirty="0"/>
              <a:t>Comprehensive Longitudinal Leadership Curriculum (CLLC)</a:t>
            </a:r>
            <a:r>
              <a:rPr lang="en-US" b="1" dirty="0"/>
              <a:t>:</a:t>
            </a:r>
            <a:endParaRPr lang="en-US" dirty="0"/>
          </a:p>
          <a:p>
            <a:pPr lvl="0"/>
            <a:r>
              <a:rPr lang="en-US" b="1" dirty="0"/>
              <a:t>Leadership Interest Group (LIG) and 2013 Geisel Leadership Theme -</a:t>
            </a:r>
            <a:r>
              <a:rPr lang="en-US" dirty="0"/>
              <a:t> A Student Directed, Faculty supported ongoing initiative, began fall 2012. The goal is to provide students opportunities to discuss, discover and experience leadership and to partner with student in identifying topics and speakers around the leadership theme and curriculum. First event of 12 occurred  Jan 15, 2013 is a Leadership Panel.</a:t>
            </a:r>
          </a:p>
          <a:p>
            <a:pPr lvl="0"/>
            <a:r>
              <a:rPr lang="en-US" b="1" dirty="0"/>
              <a:t>Comprehensive Longitudinal Leadership Curriculum - </a:t>
            </a:r>
            <a:r>
              <a:rPr lang="en-US" dirty="0"/>
              <a:t>80 to 100 hours for all Geisel Medical Students, beginning 2015. The goal is to embed broad leadership training within the Curriculum Redesign Process and align the content within  the Masters Curriculum.</a:t>
            </a:r>
          </a:p>
          <a:p>
            <a:pPr lvl="0"/>
            <a:r>
              <a:rPr lang="en-US" b="1" dirty="0"/>
              <a:t>Academy of Master Leader Mentors - </a:t>
            </a:r>
            <a:r>
              <a:rPr lang="en-US" dirty="0"/>
              <a:t>A Network of top leadership program L- </a:t>
            </a:r>
            <a:r>
              <a:rPr lang="en-US" dirty="0" err="1"/>
              <a:t>Alumnai</a:t>
            </a:r>
            <a:r>
              <a:rPr lang="en-US" dirty="0"/>
              <a:t> /graduates who will serve as mentors to future leaders. The goal is to identify, catalog and match senior leaders with participants from within the LIG, student elective, summer course and the comprehensive longitudinal leadership curriculum. </a:t>
            </a:r>
          </a:p>
          <a:p>
            <a:pPr lvl="0"/>
            <a:endParaRPr lang="en-US" dirty="0"/>
          </a:p>
          <a:p>
            <a:pPr lvl="0"/>
            <a:r>
              <a:rPr lang="en-US" dirty="0"/>
              <a:t>Will begin in pilots including 2013 electives and LIG speaker series </a:t>
            </a:r>
          </a:p>
          <a:p>
            <a:pPr lvl="0"/>
            <a:r>
              <a:rPr lang="en-US" dirty="0"/>
              <a:t>Will be phased in over 4 years and integrated within the Medical School Curriculum.</a:t>
            </a:r>
          </a:p>
          <a:p>
            <a:pPr lvl="0"/>
            <a:r>
              <a:rPr lang="en-US" dirty="0"/>
              <a:t>Will be done in parallel to the 2015 Curriculum Redesign and serve as the Leadership Masters Seminar within the</a:t>
            </a:r>
            <a:r>
              <a:rPr lang="en-US" b="1" dirty="0"/>
              <a:t> MS of  Healthcare Evaluation and Medical </a:t>
            </a:r>
            <a:r>
              <a:rPr lang="en-US" b="1" dirty="0" smtClean="0"/>
              <a:t>Innovation</a:t>
            </a:r>
          </a:p>
          <a:p>
            <a:r>
              <a:rPr lang="en-US" dirty="0" smtClean="0"/>
              <a:t>What should be learned/ taught in the competency of Leadership? Joseph </a:t>
            </a:r>
            <a:r>
              <a:rPr lang="en-US" dirty="0" err="1" smtClean="0"/>
              <a:t>Pepe</a:t>
            </a:r>
            <a:r>
              <a:rPr lang="en-US" dirty="0" smtClean="0"/>
              <a:t> CEO Catholic Medical Center per Bill Nelson on case of </a:t>
            </a:r>
          </a:p>
          <a:p>
            <a:r>
              <a:rPr lang="en-US" sz="1200" dirty="0" smtClean="0">
                <a:cs typeface="Arial"/>
              </a:rPr>
              <a:t>The Science and Practice of Leading Yourself  Personal change </a:t>
            </a:r>
            <a:r>
              <a:rPr lang="en-US" sz="1200" dirty="0" err="1" smtClean="0">
                <a:cs typeface="Arial"/>
              </a:rPr>
              <a:t>preceeds</a:t>
            </a:r>
            <a:r>
              <a:rPr lang="en-US" sz="1200" dirty="0" smtClean="0">
                <a:cs typeface="Arial"/>
              </a:rPr>
              <a:t> system change- Self &lt; Team &lt; Org&lt; Community</a:t>
            </a:r>
          </a:p>
          <a:p>
            <a:r>
              <a:rPr lang="en-US" sz="1200" dirty="0" smtClean="0">
                <a:cs typeface="Arial"/>
              </a:rPr>
              <a:t>Leadership Interest Group, </a:t>
            </a:r>
            <a:r>
              <a:rPr lang="fr-FR" sz="1200" dirty="0" smtClean="0">
                <a:cs typeface="Arial"/>
              </a:rPr>
              <a:t>’</a:t>
            </a:r>
            <a:r>
              <a:rPr lang="en-US" sz="1200" dirty="0" smtClean="0">
                <a:cs typeface="Arial"/>
              </a:rPr>
              <a:t>12-’13     	Speakers, Topics, </a:t>
            </a:r>
            <a:r>
              <a:rPr lang="en-US" sz="1200" dirty="0" err="1" smtClean="0">
                <a:cs typeface="Arial"/>
              </a:rPr>
              <a:t>Dirigo</a:t>
            </a:r>
            <a:r>
              <a:rPr lang="en-US" sz="1200" dirty="0" smtClean="0">
                <a:cs typeface="Arial"/>
              </a:rPr>
              <a:t> , Longitudinal themes on Looking at Leadership</a:t>
            </a:r>
            <a:r>
              <a:rPr lang="en-US" sz="1200" baseline="0" dirty="0" smtClean="0">
                <a:cs typeface="Arial"/>
              </a:rPr>
              <a:t> broadly, then self , then enhancing skills,</a:t>
            </a:r>
            <a:r>
              <a:rPr lang="en-US" sz="1200" dirty="0" smtClean="0">
                <a:cs typeface="Arial"/>
              </a:rPr>
              <a:t> assertiveness training, asking for what you need, making choices, getting/</a:t>
            </a:r>
            <a:r>
              <a:rPr lang="en-US" sz="1200" baseline="0" dirty="0" smtClean="0">
                <a:cs typeface="Arial"/>
              </a:rPr>
              <a:t> giving feedback</a:t>
            </a:r>
            <a:endParaRPr lang="en-US" sz="1200" dirty="0" smtClean="0">
              <a:cs typeface="Arial"/>
            </a:endParaRPr>
          </a:p>
          <a:p>
            <a:r>
              <a:rPr lang="en-US" sz="1200" dirty="0" smtClean="0">
                <a:cs typeface="Arial"/>
              </a:rPr>
              <a:t>Student Leadership Council, ‘13’ 14       Experiential, with journals and trying things in different classes and</a:t>
            </a:r>
            <a:r>
              <a:rPr lang="en-US" sz="1200" baseline="0" dirty="0" smtClean="0">
                <a:cs typeface="Arial"/>
              </a:rPr>
              <a:t> small groups , </a:t>
            </a:r>
            <a:r>
              <a:rPr lang="en-US" sz="1200" dirty="0" smtClean="0">
                <a:cs typeface="Arial"/>
              </a:rPr>
              <a:t>running meetings and functioning as peer  Educators to CO-Lead sessions</a:t>
            </a:r>
          </a:p>
          <a:p>
            <a:r>
              <a:rPr lang="en-US" sz="1200" dirty="0" smtClean="0">
                <a:cs typeface="Arial"/>
              </a:rPr>
              <a:t>Leadership Resilience Ethics Workshop ‘13           	Faculty Alignment relevant to faculty as well</a:t>
            </a:r>
          </a:p>
          <a:p>
            <a:r>
              <a:rPr lang="en-US" sz="1200" dirty="0" smtClean="0">
                <a:cs typeface="Arial"/>
              </a:rPr>
              <a:t>Leadership Elective 2013, 2014              Depth &amp; Themes of  Challenges for Cases</a:t>
            </a:r>
          </a:p>
          <a:p>
            <a:r>
              <a:rPr lang="en-US" dirty="0" smtClean="0"/>
              <a:t>GUIDED QUESTIONS and INPUT per</a:t>
            </a:r>
            <a:r>
              <a:rPr lang="en-US" baseline="0" dirty="0" smtClean="0"/>
              <a:t> FACULTY</a:t>
            </a:r>
            <a:r>
              <a:rPr lang="en-US" dirty="0" smtClean="0"/>
              <a:t>,, TIME FOR REFLECTION ON QUESTIONS&lt; ,STUDENT  TEACHING TOOLS SIMPLE, CASES EXAMPLES -</a:t>
            </a:r>
            <a:r>
              <a:rPr lang="en-US" baseline="0" dirty="0" smtClean="0"/>
              <a:t> </a:t>
            </a:r>
            <a:r>
              <a:rPr lang="en-US" dirty="0" smtClean="0"/>
              <a:t>REAL&lt; SHARING WITH TEAM MEMBERS&lt; CGU</a:t>
            </a:r>
          </a:p>
          <a:p>
            <a:pPr lvl="0"/>
            <a:endParaRPr lang="en-US" b="1" dirty="0"/>
          </a:p>
        </p:txBody>
      </p:sp>
      <p:sp>
        <p:nvSpPr>
          <p:cNvPr id="4" name="Slide Number Placeholder 3"/>
          <p:cNvSpPr>
            <a:spLocks noGrp="1"/>
          </p:cNvSpPr>
          <p:nvPr>
            <p:ph type="sldNum" sz="quarter" idx="10"/>
          </p:nvPr>
        </p:nvSpPr>
        <p:spPr/>
        <p:txBody>
          <a:bodyPr/>
          <a:lstStyle/>
          <a:p>
            <a:pPr>
              <a:defRPr/>
            </a:pPr>
            <a:fld id="{E7835605-7C0D-4DA4-8E7F-A0B8D5F8E137}"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050299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r>
              <a:rPr lang="en-US" dirty="0" smtClean="0"/>
              <a:t>First</a:t>
            </a:r>
            <a:r>
              <a:rPr lang="en-US" baseline="0" dirty="0" smtClean="0"/>
              <a:t> phase of the medical </a:t>
            </a:r>
            <a:r>
              <a:rPr lang="en-US" baseline="0" dirty="0" err="1" smtClean="0"/>
              <a:t>scool</a:t>
            </a:r>
            <a:r>
              <a:rPr lang="en-US" baseline="0" dirty="0" smtClean="0"/>
              <a:t> </a:t>
            </a:r>
            <a:r>
              <a:rPr lang="en-US" baseline="0" dirty="0" err="1" smtClean="0"/>
              <a:t>curriulcum</a:t>
            </a:r>
            <a:r>
              <a:rPr lang="en-US" baseline="0" dirty="0" smtClean="0"/>
              <a:t> begins </a:t>
            </a:r>
            <a:r>
              <a:rPr lang="en-US" baseline="0" dirty="0" err="1" smtClean="0"/>
              <a:t>ith</a:t>
            </a:r>
            <a:r>
              <a:rPr lang="en-US" baseline="0" dirty="0" smtClean="0"/>
              <a:t> leadership at </a:t>
            </a:r>
            <a:r>
              <a:rPr lang="en-US" b="1" baseline="0" dirty="0" smtClean="0"/>
              <a:t>the level of self</a:t>
            </a:r>
          </a:p>
          <a:p>
            <a:endParaRPr lang="en-US" baseline="0" dirty="0" smtClean="0"/>
          </a:p>
          <a:p>
            <a:r>
              <a:rPr lang="en-US" dirty="0" smtClean="0"/>
              <a:t>Apply leadershi</a:t>
            </a:r>
            <a:r>
              <a:rPr lang="en-US" baseline="0" dirty="0" smtClean="0"/>
              <a:t>p tools at the self level to generate personal leadership and change</a:t>
            </a:r>
            <a:endParaRPr lang="en-US" dirty="0"/>
          </a:p>
        </p:txBody>
      </p:sp>
      <p:sp>
        <p:nvSpPr>
          <p:cNvPr id="4" name="Slide Number Placeholder 3"/>
          <p:cNvSpPr>
            <a:spLocks noGrp="1"/>
          </p:cNvSpPr>
          <p:nvPr>
            <p:ph type="sldNum" sz="quarter" idx="10"/>
          </p:nvPr>
        </p:nvSpPr>
        <p:spPr/>
        <p:txBody>
          <a:bodyPr/>
          <a:lstStyle/>
          <a:p>
            <a:fld id="{8CE354DF-991A-9A44-88F6-A58E620BF507}" type="slidenum">
              <a:rPr lang="en-US" smtClean="0"/>
              <a:t>8</a:t>
            </a:fld>
            <a:endParaRPr lang="en-US" dirty="0"/>
          </a:p>
        </p:txBody>
      </p:sp>
    </p:spTree>
    <p:extLst>
      <p:ext uri="{BB962C8B-B14F-4D97-AF65-F5344CB8AC3E}">
        <p14:creationId xmlns:p14="http://schemas.microsoft.com/office/powerpoint/2010/main" val="1681134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Student Identified Leadership Challenges: </a:t>
            </a:r>
          </a:p>
          <a:p>
            <a:r>
              <a:rPr lang="en-US" sz="1200" kern="1200" dirty="0" smtClean="0">
                <a:solidFill>
                  <a:schemeClr val="tx1"/>
                </a:solidFill>
                <a:effectLst/>
                <a:latin typeface="+mn-lt"/>
                <a:ea typeface="+mn-ea"/>
                <a:cs typeface="+mn-cs"/>
              </a:rPr>
              <a:t>In the 2013-2014 Leadership Electives, the following themes emerged as core challenges for students: </a:t>
            </a:r>
          </a:p>
          <a:p>
            <a:pPr lvl="0"/>
            <a:r>
              <a:rPr lang="en-US" sz="1200" u="sng" kern="1200" dirty="0" smtClean="0">
                <a:solidFill>
                  <a:schemeClr val="tx1"/>
                </a:solidFill>
                <a:effectLst/>
                <a:latin typeface="+mn-lt"/>
                <a:ea typeface="+mn-ea"/>
                <a:cs typeface="+mn-cs"/>
              </a:rPr>
              <a:t>Professionalism</a:t>
            </a:r>
            <a:r>
              <a:rPr lang="en-US" sz="1200" kern="1200" dirty="0" smtClean="0">
                <a:solidFill>
                  <a:schemeClr val="tx1"/>
                </a:solidFill>
                <a:effectLst/>
                <a:latin typeface="+mn-lt"/>
                <a:ea typeface="+mn-ea"/>
                <a:cs typeface="+mn-cs"/>
              </a:rPr>
              <a:t>: Establishing personal and professional identity in relationship to peers, patients, faculty, family, friends and the community. (Who am I as a physician?)</a:t>
            </a:r>
          </a:p>
          <a:p>
            <a:pPr lvl="0"/>
            <a:r>
              <a:rPr lang="en-US" sz="1200" u="sng" kern="1200" dirty="0" smtClean="0">
                <a:solidFill>
                  <a:schemeClr val="tx1"/>
                </a:solidFill>
                <a:effectLst/>
                <a:latin typeface="+mn-lt"/>
                <a:ea typeface="+mn-ea"/>
                <a:cs typeface="+mn-cs"/>
              </a:rPr>
              <a:t>Personal Wellness:</a:t>
            </a:r>
            <a:r>
              <a:rPr lang="en-US" sz="1200" kern="1200" dirty="0" smtClean="0">
                <a:solidFill>
                  <a:schemeClr val="tx1"/>
                </a:solidFill>
                <a:effectLst/>
                <a:latin typeface="+mn-lt"/>
                <a:ea typeface="+mn-ea"/>
                <a:cs typeface="+mn-cs"/>
              </a:rPr>
              <a:t> Handling the pace and maintaining physical, emotional, and social aspects of wellness. Difficulty with isolation and capacity to maintain old and develop new meaningful relationships.</a:t>
            </a:r>
          </a:p>
          <a:p>
            <a:pPr lvl="0"/>
            <a:r>
              <a:rPr lang="en-US" sz="1200" u="sng" kern="1200" dirty="0" smtClean="0">
                <a:solidFill>
                  <a:schemeClr val="tx1"/>
                </a:solidFill>
                <a:effectLst/>
                <a:latin typeface="+mn-lt"/>
                <a:ea typeface="+mn-ea"/>
                <a:cs typeface="+mn-cs"/>
              </a:rPr>
              <a:t>Acknowledging weaknesses: </a:t>
            </a:r>
            <a:r>
              <a:rPr lang="en-US" sz="1200" kern="1200" dirty="0" smtClean="0">
                <a:solidFill>
                  <a:schemeClr val="tx1"/>
                </a:solidFill>
                <a:effectLst/>
                <a:latin typeface="+mn-lt"/>
                <a:ea typeface="+mn-ea"/>
                <a:cs typeface="+mn-cs"/>
              </a:rPr>
              <a:t>Managing personal deficits “perfectionism” and maintaining confidence while also asking for help to fill in gaps in knowledge, skills, and general areas for improvement.  </a:t>
            </a:r>
          </a:p>
          <a:p>
            <a:pPr lvl="0"/>
            <a:r>
              <a:rPr lang="en-US" sz="1200" u="sng" kern="1200" dirty="0" smtClean="0">
                <a:solidFill>
                  <a:schemeClr val="tx1"/>
                </a:solidFill>
                <a:effectLst/>
                <a:latin typeface="+mn-lt"/>
                <a:ea typeface="+mn-ea"/>
                <a:cs typeface="+mn-cs"/>
              </a:rPr>
              <a:t>Communicating: </a:t>
            </a:r>
            <a:r>
              <a:rPr lang="en-US" sz="1200" kern="1200" dirty="0" smtClean="0">
                <a:solidFill>
                  <a:schemeClr val="tx1"/>
                </a:solidFill>
                <a:effectLst/>
                <a:latin typeface="+mn-lt"/>
                <a:ea typeface="+mn-ea"/>
                <a:cs typeface="+mn-cs"/>
              </a:rPr>
              <a:t>Giving and</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receiving feedback that is constructive, appropriate and effective with peers, patients, and faculty.</a:t>
            </a:r>
          </a:p>
          <a:p>
            <a:pPr lvl="0"/>
            <a:r>
              <a:rPr lang="en-US" sz="1200" u="sng" kern="1200" dirty="0" smtClean="0">
                <a:solidFill>
                  <a:schemeClr val="tx1"/>
                </a:solidFill>
                <a:effectLst/>
                <a:latin typeface="+mn-lt"/>
                <a:ea typeface="+mn-ea"/>
                <a:cs typeface="+mn-cs"/>
              </a:rPr>
              <a:t>Managing Time:</a:t>
            </a:r>
            <a:r>
              <a:rPr lang="en-US" sz="1200" kern="1200" dirty="0" smtClean="0">
                <a:solidFill>
                  <a:schemeClr val="tx1"/>
                </a:solidFill>
                <a:effectLst/>
                <a:latin typeface="+mn-lt"/>
                <a:ea typeface="+mn-ea"/>
                <a:cs typeface="+mn-cs"/>
              </a:rPr>
              <a:t> Balancing requests of others with commitment to personal priorities. Managing choices and saying “no“ without guilt.</a:t>
            </a:r>
          </a:p>
          <a:p>
            <a:pPr lvl="0"/>
            <a:r>
              <a:rPr lang="en-US" sz="1200" u="sng" kern="1200" dirty="0" smtClean="0">
                <a:solidFill>
                  <a:schemeClr val="tx1"/>
                </a:solidFill>
                <a:effectLst/>
                <a:latin typeface="+mn-lt"/>
                <a:ea typeface="+mn-ea"/>
                <a:cs typeface="+mn-cs"/>
              </a:rPr>
              <a:t>Achieving Shared Goals:</a:t>
            </a:r>
            <a:r>
              <a:rPr lang="en-US" sz="1200" kern="1200" dirty="0" smtClean="0">
                <a:solidFill>
                  <a:schemeClr val="tx1"/>
                </a:solidFill>
                <a:effectLst/>
                <a:latin typeface="+mn-lt"/>
                <a:ea typeface="+mn-ea"/>
                <a:cs typeface="+mn-cs"/>
              </a:rPr>
              <a:t> Collaborating with and motivating others on team towards meaningful outcomes; being assertive without being aggressive or passive.</a:t>
            </a:r>
          </a:p>
          <a:p>
            <a:endParaRPr lang="en-US" dirty="0"/>
          </a:p>
        </p:txBody>
      </p:sp>
      <p:sp>
        <p:nvSpPr>
          <p:cNvPr id="4" name="Slide Number Placeholder 3"/>
          <p:cNvSpPr>
            <a:spLocks noGrp="1"/>
          </p:cNvSpPr>
          <p:nvPr>
            <p:ph type="sldNum" sz="quarter" idx="10"/>
          </p:nvPr>
        </p:nvSpPr>
        <p:spPr/>
        <p:txBody>
          <a:bodyPr/>
          <a:lstStyle/>
          <a:p>
            <a:fld id="{8CE354DF-991A-9A44-88F6-A58E620BF507}" type="slidenum">
              <a:rPr lang="en-US" smtClean="0"/>
              <a:t>9</a:t>
            </a:fld>
            <a:endParaRPr lang="en-US" dirty="0"/>
          </a:p>
        </p:txBody>
      </p:sp>
    </p:spTree>
    <p:extLst>
      <p:ext uri="{BB962C8B-B14F-4D97-AF65-F5344CB8AC3E}">
        <p14:creationId xmlns:p14="http://schemas.microsoft.com/office/powerpoint/2010/main" val="1500428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48200" cy="348615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Personal Competence and Character: Knowledge and technical skills are a must; these are necessary but not sufficient to being an effective physician leader.  Physicians are held to the highest standard for professional behaviors and integrity. Health professionals must also sustain personal well-being in order to optimally care for others.</a:t>
            </a:r>
          </a:p>
          <a:p>
            <a:pPr lvl="0"/>
            <a:r>
              <a:rPr lang="en-US" sz="1200" kern="1200" dirty="0" smtClean="0">
                <a:solidFill>
                  <a:schemeClr val="tx1"/>
                </a:solidFill>
                <a:effectLst/>
                <a:latin typeface="+mn-lt"/>
                <a:ea typeface="+mn-ea"/>
                <a:cs typeface="+mn-cs"/>
              </a:rPr>
              <a:t>Compassion: Caring for patients and collaborating with others are fundamental in medicine. Empathy and appreciation of human life are required on a daily basis and critical to developing trusting relationships.</a:t>
            </a:r>
          </a:p>
          <a:p>
            <a:pPr lvl="0"/>
            <a:r>
              <a:rPr lang="en-US" sz="1200" kern="1200" dirty="0" smtClean="0">
                <a:solidFill>
                  <a:schemeClr val="tx1"/>
                </a:solidFill>
                <a:effectLst/>
                <a:latin typeface="+mn-lt"/>
                <a:ea typeface="+mn-ea"/>
                <a:cs typeface="+mn-cs"/>
              </a:rPr>
              <a:t>Capable of leading change: Life is impermanent and medical professionals are called upon daily to transform themselves, their practices, and their systems. An effective leader reflects on and learns from successes and failures, responds to feedback, tests different perspectives and possesses the capacity to change as needed.</a:t>
            </a:r>
          </a:p>
          <a:p>
            <a:endParaRPr lang="en-US" dirty="0"/>
          </a:p>
        </p:txBody>
      </p:sp>
      <p:sp>
        <p:nvSpPr>
          <p:cNvPr id="4" name="Slide Number Placeholder 3"/>
          <p:cNvSpPr>
            <a:spLocks noGrp="1"/>
          </p:cNvSpPr>
          <p:nvPr>
            <p:ph type="sldNum" sz="quarter" idx="10"/>
          </p:nvPr>
        </p:nvSpPr>
        <p:spPr/>
        <p:txBody>
          <a:bodyPr/>
          <a:lstStyle/>
          <a:p>
            <a:fld id="{8CE354DF-991A-9A44-88F6-A58E620BF50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26506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Geisel-Dean_Souba_students_photoshopped_condensed_v3.png"/>
          <p:cNvPicPr>
            <a:picLocks noChangeAspect="1"/>
          </p:cNvPicPr>
          <p:nvPr userDrawn="1"/>
        </p:nvPicPr>
        <p:blipFill rotWithShape="1">
          <a:blip r:embed="rId2">
            <a:extLst>
              <a:ext uri="{28A0092B-C50C-407E-A947-70E740481C1C}">
                <a14:useLocalDpi xmlns:a14="http://schemas.microsoft.com/office/drawing/2010/main" val="0"/>
              </a:ext>
            </a:extLst>
          </a:blip>
          <a:srcRect l="8282" b="55008"/>
          <a:stretch/>
        </p:blipFill>
        <p:spPr>
          <a:xfrm>
            <a:off x="0" y="0"/>
            <a:ext cx="9144000" cy="3124200"/>
          </a:xfrm>
          <a:prstGeom prst="rect">
            <a:avLst/>
          </a:prstGeom>
        </p:spPr>
      </p:pic>
      <p:sp>
        <p:nvSpPr>
          <p:cNvPr id="9" name="Rectangle 8"/>
          <p:cNvSpPr/>
          <p:nvPr userDrawn="1"/>
        </p:nvSpPr>
        <p:spPr>
          <a:xfrm>
            <a:off x="0" y="2726306"/>
            <a:ext cx="9144000" cy="4131694"/>
          </a:xfrm>
          <a:prstGeom prst="rect">
            <a:avLst/>
          </a:prstGeom>
          <a:solidFill>
            <a:srgbClr val="00462D"/>
          </a:solidFill>
          <a:ln>
            <a:solidFill>
              <a:srgbClr val="00442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865442"/>
            <a:ext cx="7772400" cy="1470025"/>
          </a:xfrm>
          <a:ln>
            <a:noFill/>
          </a:ln>
        </p:spPr>
        <p:txBody>
          <a:bodyPr/>
          <a:lstStyle>
            <a:lvl1pPr algn="l">
              <a:defRPr baseline="0">
                <a:latin typeface="Garamond"/>
                <a:cs typeface="Garamond"/>
              </a:defRPr>
            </a:lvl1pPr>
          </a:lstStyle>
          <a:p>
            <a:r>
              <a:rPr lang="en-US" dirty="0" smtClean="0"/>
              <a:t>Title Text</a:t>
            </a:r>
            <a:endParaRPr lang="en-US" dirty="0"/>
          </a:p>
        </p:txBody>
      </p:sp>
      <p:sp>
        <p:nvSpPr>
          <p:cNvPr id="3" name="Subtitle 2"/>
          <p:cNvSpPr>
            <a:spLocks noGrp="1"/>
          </p:cNvSpPr>
          <p:nvPr>
            <p:ph type="subTitle" idx="1" hasCustomPrompt="1"/>
          </p:nvPr>
        </p:nvSpPr>
        <p:spPr>
          <a:xfrm>
            <a:off x="685807" y="4335462"/>
            <a:ext cx="6597211" cy="977340"/>
          </a:xfrm>
        </p:spPr>
        <p:txBody>
          <a:bodyPr>
            <a:normAutofit/>
          </a:bodyPr>
          <a:lstStyle>
            <a:lvl1pPr marL="0" indent="0" algn="l">
              <a:buNone/>
              <a:defRPr sz="28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a:t>
            </a:r>
            <a:endParaRPr lang="en-US" dirty="0"/>
          </a:p>
        </p:txBody>
      </p:sp>
      <p:cxnSp>
        <p:nvCxnSpPr>
          <p:cNvPr id="6" name="Straight Connector 5"/>
          <p:cNvCxnSpPr/>
          <p:nvPr userDrawn="1"/>
        </p:nvCxnSpPr>
        <p:spPr>
          <a:xfrm>
            <a:off x="0" y="2726306"/>
            <a:ext cx="9144000"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4" name="Picture 3" descr="Geisel_horiz_revers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33612" y="5312816"/>
            <a:ext cx="3098800" cy="1195149"/>
          </a:xfrm>
          <a:prstGeom prst="rect">
            <a:avLst/>
          </a:prstGeom>
        </p:spPr>
      </p:pic>
    </p:spTree>
    <p:extLst>
      <p:ext uri="{BB962C8B-B14F-4D97-AF65-F5344CB8AC3E}">
        <p14:creationId xmlns:p14="http://schemas.microsoft.com/office/powerpoint/2010/main" val="15821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a:cs typeface="Arial"/>
              </a:defRPr>
            </a:lvl1pPr>
          </a:lstStyle>
          <a:p>
            <a:fld id="{0E363DC9-05DB-244B-BAB2-22D6F3D21715}" type="datetime1">
              <a:rPr lang="en-US" smtClean="0"/>
              <a:pPr/>
              <a:t>1/8/18</a:t>
            </a:fld>
            <a:endParaRPr lang="en-US" dirty="0"/>
          </a:p>
        </p:txBody>
      </p:sp>
      <p:sp>
        <p:nvSpPr>
          <p:cNvPr id="3" name="Footer Placeholder 2"/>
          <p:cNvSpPr>
            <a:spLocks noGrp="1"/>
          </p:cNvSpPr>
          <p:nvPr>
            <p:ph type="ftr" sz="quarter" idx="11"/>
          </p:nvPr>
        </p:nvSpPr>
        <p:spPr/>
        <p:txBody>
          <a:bodyPr/>
          <a:lstStyle>
            <a:lvl1pPr>
              <a:defRPr>
                <a:latin typeface="Arial"/>
                <a:cs typeface="Arial"/>
              </a:defRPr>
            </a:lvl1pPr>
          </a:lstStyle>
          <a:p>
            <a:r>
              <a:rPr lang="en-US" dirty="0" smtClean="0"/>
              <a:t>CONFIDENTIAL</a:t>
            </a:r>
            <a:endParaRPr lang="en-US" dirty="0"/>
          </a:p>
        </p:txBody>
      </p:sp>
      <p:sp>
        <p:nvSpPr>
          <p:cNvPr id="4" name="Slide Number Placeholder 3"/>
          <p:cNvSpPr>
            <a:spLocks noGrp="1"/>
          </p:cNvSpPr>
          <p:nvPr>
            <p:ph type="sldNum" sz="quarter" idx="12"/>
          </p:nvPr>
        </p:nvSpPr>
        <p:spPr/>
        <p:txBody>
          <a:bodyPr/>
          <a:lstStyle>
            <a:lvl1pPr>
              <a:defRPr>
                <a:latin typeface="Arial"/>
                <a:cs typeface="Arial"/>
              </a:defRPr>
            </a:lvl1pPr>
          </a:lstStyle>
          <a:p>
            <a:fld id="{65AADFCB-2494-CA45-A287-C5DE9CDEC174}" type="slidenum">
              <a:rPr lang="en-US" smtClean="0"/>
              <a:pPr/>
              <a:t>‹#›</a:t>
            </a:fld>
            <a:endParaRPr lang="en-US" dirty="0"/>
          </a:p>
        </p:txBody>
      </p:sp>
    </p:spTree>
    <p:extLst>
      <p:ext uri="{BB962C8B-B14F-4D97-AF65-F5344CB8AC3E}">
        <p14:creationId xmlns:p14="http://schemas.microsoft.com/office/powerpoint/2010/main" val="237458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27000"/>
            <a:ext cx="3008313" cy="691444"/>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86556"/>
            <a:ext cx="5111750" cy="50396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086556"/>
            <a:ext cx="3008313" cy="50396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C139B0-B1E6-834F-ABBB-36D103055659}" type="datetime1">
              <a:rPr lang="en-US" smtClean="0"/>
              <a:t>1/8/18</a:t>
            </a:fld>
            <a:endParaRPr lang="en-US" dirty="0"/>
          </a:p>
        </p:txBody>
      </p:sp>
      <p:sp>
        <p:nvSpPr>
          <p:cNvPr id="6" name="Footer Placeholder 5"/>
          <p:cNvSpPr>
            <a:spLocks noGrp="1"/>
          </p:cNvSpPr>
          <p:nvPr>
            <p:ph type="ftr" sz="quarter" idx="11"/>
          </p:nvPr>
        </p:nvSpPr>
        <p:spPr/>
        <p:txBody>
          <a:bodyPr/>
          <a:lstStyle/>
          <a:p>
            <a:r>
              <a:rPr lang="en-US" dirty="0" smtClean="0"/>
              <a:t>CONFIDENTIAL</a:t>
            </a:r>
            <a:endParaRPr lang="en-US" dirty="0"/>
          </a:p>
        </p:txBody>
      </p:sp>
      <p:sp>
        <p:nvSpPr>
          <p:cNvPr id="7" name="Slide Number Placeholder 6"/>
          <p:cNvSpPr>
            <a:spLocks noGrp="1"/>
          </p:cNvSpPr>
          <p:nvPr>
            <p:ph type="sldNum" sz="quarter" idx="12"/>
          </p:nvPr>
        </p:nvSpPr>
        <p:spPr/>
        <p:txBody>
          <a:bodyPr/>
          <a:lstStyle/>
          <a:p>
            <a:fld id="{65AADFCB-2494-CA45-A287-C5DE9CDEC174}" type="slidenum">
              <a:rPr lang="en-US" smtClean="0"/>
              <a:t>‹#›</a:t>
            </a:fld>
            <a:endParaRPr lang="en-US" dirty="0"/>
          </a:p>
        </p:txBody>
      </p:sp>
    </p:spTree>
    <p:extLst>
      <p:ext uri="{BB962C8B-B14F-4D97-AF65-F5344CB8AC3E}">
        <p14:creationId xmlns:p14="http://schemas.microsoft.com/office/powerpoint/2010/main" val="592297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72457"/>
            <a:ext cx="5486400" cy="36551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54823-CCC9-5744-BF55-C925A206BDD3}" type="datetime1">
              <a:rPr lang="en-US" smtClean="0"/>
              <a:t>1/8/18</a:t>
            </a:fld>
            <a:endParaRPr lang="en-US" dirty="0"/>
          </a:p>
        </p:txBody>
      </p:sp>
      <p:sp>
        <p:nvSpPr>
          <p:cNvPr id="6" name="Footer Placeholder 5"/>
          <p:cNvSpPr>
            <a:spLocks noGrp="1"/>
          </p:cNvSpPr>
          <p:nvPr>
            <p:ph type="ftr" sz="quarter" idx="11"/>
          </p:nvPr>
        </p:nvSpPr>
        <p:spPr/>
        <p:txBody>
          <a:bodyPr/>
          <a:lstStyle/>
          <a:p>
            <a:r>
              <a:rPr lang="en-US" dirty="0" smtClean="0"/>
              <a:t>CONFIDENTIAL</a:t>
            </a:r>
            <a:endParaRPr lang="en-US" dirty="0"/>
          </a:p>
        </p:txBody>
      </p:sp>
      <p:sp>
        <p:nvSpPr>
          <p:cNvPr id="7" name="Slide Number Placeholder 6"/>
          <p:cNvSpPr>
            <a:spLocks noGrp="1"/>
          </p:cNvSpPr>
          <p:nvPr>
            <p:ph type="sldNum" sz="quarter" idx="12"/>
          </p:nvPr>
        </p:nvSpPr>
        <p:spPr/>
        <p:txBody>
          <a:bodyPr/>
          <a:lstStyle/>
          <a:p>
            <a:fld id="{65AADFCB-2494-CA45-A287-C5DE9CDEC174}" type="slidenum">
              <a:rPr lang="en-US" smtClean="0"/>
              <a:t>‹#›</a:t>
            </a:fld>
            <a:endParaRPr lang="en-US" dirty="0"/>
          </a:p>
        </p:txBody>
      </p:sp>
    </p:spTree>
    <p:extLst>
      <p:ext uri="{BB962C8B-B14F-4D97-AF65-F5344CB8AC3E}">
        <p14:creationId xmlns:p14="http://schemas.microsoft.com/office/powerpoint/2010/main" val="789667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9675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86556"/>
            <a:ext cx="2057400" cy="5039607"/>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086556"/>
            <a:ext cx="6019800" cy="50396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298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noFill/>
          <a:ln w="5715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p:nvPr userDrawn="1"/>
        </p:nvSpPr>
        <p:spPr>
          <a:xfrm>
            <a:off x="0" y="0"/>
            <a:ext cx="9144000" cy="640080"/>
          </a:xfrm>
          <a:prstGeom prst="rect">
            <a:avLst/>
          </a:prstGeom>
          <a:solidFill>
            <a:srgbClr val="003300"/>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8"/>
          <p:cNvSpPr txBox="1">
            <a:spLocks noChangeArrowheads="1"/>
          </p:cNvSpPr>
          <p:nvPr userDrawn="1"/>
        </p:nvSpPr>
        <p:spPr bwMode="auto">
          <a:xfrm>
            <a:off x="1219200" y="2438413"/>
            <a:ext cx="7315200" cy="31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ts val="1800"/>
              </a:lnSpc>
            </a:pPr>
            <a:r>
              <a:rPr lang="en-US" sz="1000" b="1" dirty="0">
                <a:solidFill>
                  <a:schemeClr val="bg1"/>
                </a:solidFill>
              </a:rPr>
              <a:t>Educating physicians, scientists, and teachers to be leaders of change in creating a healthier, better world</a:t>
            </a:r>
          </a:p>
        </p:txBody>
      </p:sp>
      <p:pic>
        <p:nvPicPr>
          <p:cNvPr id="7" name="Picture 2" descr="Geisel School of Medicin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57066" b="-258"/>
          <a:stretch/>
        </p:blipFill>
        <p:spPr bwMode="auto">
          <a:xfrm>
            <a:off x="4270250" y="6278880"/>
            <a:ext cx="1052673" cy="5486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eisel School of Medicin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3160" t="-2" r="22344" b="44678"/>
          <a:stretch/>
        </p:blipFill>
        <p:spPr bwMode="auto">
          <a:xfrm>
            <a:off x="3822199" y="6278880"/>
            <a:ext cx="44786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349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3" descr="4776624005_bedea4e62d_b.jpg"/>
          <p:cNvPicPr>
            <a:picLocks noChangeAspect="1"/>
          </p:cNvPicPr>
          <p:nvPr userDrawn="1"/>
        </p:nvPicPr>
        <p:blipFill rotWithShape="1">
          <a:blip r:embed="rId2">
            <a:extLst>
              <a:ext uri="{28A0092B-C50C-407E-A947-70E740481C1C}">
                <a14:useLocalDpi xmlns:a14="http://schemas.microsoft.com/office/drawing/2010/main" val="0"/>
              </a:ext>
            </a:extLst>
          </a:blip>
          <a:srcRect t="37202" r="377" b="-1"/>
          <a:stretch/>
        </p:blipFill>
        <p:spPr>
          <a:xfrm>
            <a:off x="0" y="0"/>
            <a:ext cx="9144000" cy="3073400"/>
          </a:xfrm>
          <a:prstGeom prst="rect">
            <a:avLst/>
          </a:prstGeom>
        </p:spPr>
      </p:pic>
      <p:sp>
        <p:nvSpPr>
          <p:cNvPr id="9" name="Rectangle 8"/>
          <p:cNvSpPr/>
          <p:nvPr userDrawn="1"/>
        </p:nvSpPr>
        <p:spPr>
          <a:xfrm>
            <a:off x="0" y="2726306"/>
            <a:ext cx="9144000" cy="4131694"/>
          </a:xfrm>
          <a:prstGeom prst="rect">
            <a:avLst/>
          </a:prstGeom>
          <a:solidFill>
            <a:srgbClr val="00462D"/>
          </a:solidFill>
          <a:ln>
            <a:solidFill>
              <a:srgbClr val="00442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865442"/>
            <a:ext cx="7772400" cy="1470025"/>
          </a:xfrm>
          <a:ln>
            <a:noFill/>
          </a:ln>
        </p:spPr>
        <p:txBody>
          <a:bodyPr/>
          <a:lstStyle>
            <a:lvl1pPr algn="l">
              <a:defRPr baseline="0">
                <a:latin typeface="Garamond"/>
                <a:cs typeface="Garamond"/>
              </a:defRPr>
            </a:lvl1pPr>
          </a:lstStyle>
          <a:p>
            <a:r>
              <a:rPr lang="en-US" dirty="0" smtClean="0"/>
              <a:t>Title Text</a:t>
            </a:r>
            <a:endParaRPr lang="en-US" dirty="0"/>
          </a:p>
        </p:txBody>
      </p:sp>
      <p:sp>
        <p:nvSpPr>
          <p:cNvPr id="3" name="Subtitle 2"/>
          <p:cNvSpPr>
            <a:spLocks noGrp="1"/>
          </p:cNvSpPr>
          <p:nvPr>
            <p:ph type="subTitle" idx="1" hasCustomPrompt="1"/>
          </p:nvPr>
        </p:nvSpPr>
        <p:spPr>
          <a:xfrm>
            <a:off x="685807" y="4335462"/>
            <a:ext cx="6597211" cy="977340"/>
          </a:xfrm>
        </p:spPr>
        <p:txBody>
          <a:bodyPr>
            <a:normAutofit/>
          </a:bodyPr>
          <a:lstStyle>
            <a:lvl1pPr marL="0" indent="0" algn="l">
              <a:buNone/>
              <a:defRPr sz="28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a:t>
            </a:r>
            <a:endParaRPr lang="en-US" dirty="0"/>
          </a:p>
        </p:txBody>
      </p:sp>
      <p:cxnSp>
        <p:nvCxnSpPr>
          <p:cNvPr id="6" name="Straight Connector 5"/>
          <p:cNvCxnSpPr/>
          <p:nvPr userDrawn="1"/>
        </p:nvCxnSpPr>
        <p:spPr>
          <a:xfrm>
            <a:off x="0" y="2726306"/>
            <a:ext cx="9144000"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95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19" name="Picture 18" descr="students-walking2.png"/>
          <p:cNvPicPr>
            <a:picLocks noChangeAspect="1"/>
          </p:cNvPicPr>
          <p:nvPr userDrawn="1"/>
        </p:nvPicPr>
        <p:blipFill rotWithShape="1">
          <a:blip r:embed="rId2">
            <a:extLst>
              <a:ext uri="{28A0092B-C50C-407E-A947-70E740481C1C}">
                <a14:useLocalDpi xmlns:a14="http://schemas.microsoft.com/office/drawing/2010/main" val="0"/>
              </a:ext>
            </a:extLst>
          </a:blip>
          <a:srcRect l="19860" t="21618"/>
          <a:stretch/>
        </p:blipFill>
        <p:spPr>
          <a:xfrm>
            <a:off x="0" y="14"/>
            <a:ext cx="9144000" cy="5962321"/>
          </a:xfrm>
          <a:prstGeom prst="rect">
            <a:avLst/>
          </a:prstGeom>
        </p:spPr>
      </p:pic>
      <p:sp>
        <p:nvSpPr>
          <p:cNvPr id="9" name="Rectangle 8"/>
          <p:cNvSpPr/>
          <p:nvPr userDrawn="1"/>
        </p:nvSpPr>
        <p:spPr>
          <a:xfrm>
            <a:off x="0" y="2726306"/>
            <a:ext cx="9144000" cy="4131694"/>
          </a:xfrm>
          <a:prstGeom prst="rect">
            <a:avLst/>
          </a:prstGeom>
          <a:solidFill>
            <a:srgbClr val="00462D"/>
          </a:solidFill>
          <a:ln>
            <a:solidFill>
              <a:srgbClr val="00442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865442"/>
            <a:ext cx="7772400" cy="1470025"/>
          </a:xfrm>
          <a:ln>
            <a:noFill/>
          </a:ln>
        </p:spPr>
        <p:txBody>
          <a:bodyPr/>
          <a:lstStyle>
            <a:lvl1pPr algn="l">
              <a:defRPr baseline="0">
                <a:latin typeface="Garamond"/>
                <a:cs typeface="Garamond"/>
              </a:defRPr>
            </a:lvl1pPr>
          </a:lstStyle>
          <a:p>
            <a:r>
              <a:rPr lang="en-US" dirty="0" smtClean="0"/>
              <a:t>Title Text</a:t>
            </a:r>
            <a:endParaRPr lang="en-US" dirty="0"/>
          </a:p>
        </p:txBody>
      </p:sp>
      <p:sp>
        <p:nvSpPr>
          <p:cNvPr id="3" name="Subtitle 2"/>
          <p:cNvSpPr>
            <a:spLocks noGrp="1"/>
          </p:cNvSpPr>
          <p:nvPr>
            <p:ph type="subTitle" idx="1" hasCustomPrompt="1"/>
          </p:nvPr>
        </p:nvSpPr>
        <p:spPr>
          <a:xfrm>
            <a:off x="685807" y="4335462"/>
            <a:ext cx="6597211" cy="977340"/>
          </a:xfrm>
        </p:spPr>
        <p:txBody>
          <a:bodyPr>
            <a:normAutofit/>
          </a:bodyPr>
          <a:lstStyle>
            <a:lvl1pPr marL="0" indent="0" algn="l">
              <a:buNone/>
              <a:defRPr sz="28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a:t>
            </a:r>
            <a:endParaRPr lang="en-US" dirty="0"/>
          </a:p>
        </p:txBody>
      </p:sp>
      <p:cxnSp>
        <p:nvCxnSpPr>
          <p:cNvPr id="6" name="Straight Connector 5"/>
          <p:cNvCxnSpPr/>
          <p:nvPr userDrawn="1"/>
        </p:nvCxnSpPr>
        <p:spPr>
          <a:xfrm>
            <a:off x="0" y="2726306"/>
            <a:ext cx="9144000"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10" name="Picture 9" descr="Geisel_horiz_revers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33612" y="5312816"/>
            <a:ext cx="3098800" cy="1195149"/>
          </a:xfrm>
          <a:prstGeom prst="rect">
            <a:avLst/>
          </a:prstGeom>
        </p:spPr>
      </p:pic>
    </p:spTree>
    <p:extLst>
      <p:ext uri="{BB962C8B-B14F-4D97-AF65-F5344CB8AC3E}">
        <p14:creationId xmlns:p14="http://schemas.microsoft.com/office/powerpoint/2010/main" val="345312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atin typeface="Arial"/>
                <a:cs typeface="Arial"/>
              </a:defRPr>
            </a:lvl1pPr>
          </a:lstStyle>
          <a:p>
            <a:fld id="{CD07DC35-BEDF-8947-ABE8-C22891ED24A4}" type="datetime1">
              <a:rPr lang="en-US" smtClean="0"/>
              <a:pPr/>
              <a:t>1/8/18</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r>
              <a:rPr lang="en-US" dirty="0" smtClean="0"/>
              <a:t>CONFIDENTIAL</a:t>
            </a:r>
            <a:endParaRPr lang="en-US" dirty="0"/>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65AADFCB-2494-CA45-A287-C5DE9CDEC174}" type="slidenum">
              <a:rPr lang="en-US" smtClean="0"/>
              <a:pPr/>
              <a:t>‹#›</a:t>
            </a:fld>
            <a:endParaRPr lang="en-US" dirty="0"/>
          </a:p>
        </p:txBody>
      </p:sp>
    </p:spTree>
    <p:extLst>
      <p:ext uri="{BB962C8B-B14F-4D97-AF65-F5344CB8AC3E}">
        <p14:creationId xmlns:p14="http://schemas.microsoft.com/office/powerpoint/2010/main" val="4706522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a:cs typeface="Arial"/>
              </a:defRPr>
            </a:lvl1pPr>
          </a:lstStyle>
          <a:p>
            <a:fld id="{B6DC2E1A-8FB5-5A42-A477-0117BC10BFB9}" type="datetime1">
              <a:rPr lang="en-US" smtClean="0"/>
              <a:pPr/>
              <a:t>1/8/18</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r>
              <a:rPr lang="en-US" dirty="0" smtClean="0"/>
              <a:t>CONFIDENTIAL</a:t>
            </a:r>
            <a:endParaRPr lang="en-US" dirty="0"/>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65AADFCB-2494-CA45-A287-C5DE9CDEC174}" type="slidenum">
              <a:rPr lang="en-US" smtClean="0"/>
              <a:pPr/>
              <a:t>‹#›</a:t>
            </a:fld>
            <a:endParaRPr lang="en-US" dirty="0"/>
          </a:p>
        </p:txBody>
      </p:sp>
    </p:spTree>
    <p:extLst>
      <p:ext uri="{BB962C8B-B14F-4D97-AF65-F5344CB8AC3E}">
        <p14:creationId xmlns:p14="http://schemas.microsoft.com/office/powerpoint/2010/main" val="2426878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Arial"/>
                <a:cs typeface="Arial"/>
              </a:defRPr>
            </a:lvl1pPr>
          </a:lstStyle>
          <a:p>
            <a:fld id="{714B55B4-7E18-6A40-9E51-A89DBC273CCB}" type="datetime1">
              <a:rPr lang="en-US" smtClean="0"/>
              <a:pPr/>
              <a:t>1/8/18</a:t>
            </a:fld>
            <a:endParaRPr lang="en-US" dirty="0"/>
          </a:p>
        </p:txBody>
      </p:sp>
      <p:sp>
        <p:nvSpPr>
          <p:cNvPr id="5" name="Footer Placeholder 4"/>
          <p:cNvSpPr>
            <a:spLocks noGrp="1"/>
          </p:cNvSpPr>
          <p:nvPr>
            <p:ph type="ftr" sz="quarter" idx="11"/>
          </p:nvPr>
        </p:nvSpPr>
        <p:spPr/>
        <p:txBody>
          <a:bodyPr/>
          <a:lstStyle>
            <a:lvl1pPr>
              <a:defRPr>
                <a:latin typeface="Arial"/>
                <a:cs typeface="Arial"/>
              </a:defRPr>
            </a:lvl1pPr>
          </a:lstStyle>
          <a:p>
            <a:r>
              <a:rPr lang="en-US" dirty="0" smtClean="0"/>
              <a:t>CONFIDENTIAL</a:t>
            </a:r>
            <a:endParaRPr lang="en-US" dirty="0"/>
          </a:p>
        </p:txBody>
      </p:sp>
      <p:sp>
        <p:nvSpPr>
          <p:cNvPr id="6" name="Slide Number Placeholder 5"/>
          <p:cNvSpPr>
            <a:spLocks noGrp="1"/>
          </p:cNvSpPr>
          <p:nvPr>
            <p:ph type="sldNum" sz="quarter" idx="12"/>
          </p:nvPr>
        </p:nvSpPr>
        <p:spPr/>
        <p:txBody>
          <a:bodyPr/>
          <a:lstStyle>
            <a:lvl1pPr>
              <a:defRPr>
                <a:latin typeface="Arial"/>
                <a:cs typeface="Arial"/>
              </a:defRPr>
            </a:lvl1pPr>
          </a:lstStyle>
          <a:p>
            <a:fld id="{65AADFCB-2494-CA45-A287-C5DE9CDEC174}" type="slidenum">
              <a:rPr lang="en-US" smtClean="0"/>
              <a:pPr/>
              <a:t>‹#›</a:t>
            </a:fld>
            <a:endParaRPr lang="en-US" dirty="0"/>
          </a:p>
        </p:txBody>
      </p:sp>
    </p:spTree>
    <p:extLst>
      <p:ext uri="{BB962C8B-B14F-4D97-AF65-F5344CB8AC3E}">
        <p14:creationId xmlns:p14="http://schemas.microsoft.com/office/powerpoint/2010/main" val="4013839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5909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5909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F183A3-1B87-6C41-BEE9-7B381C157674}" type="datetime1">
              <a:rPr lang="en-US" smtClean="0"/>
              <a:t>1/8/18</a:t>
            </a:fld>
            <a:endParaRPr lang="en-US" dirty="0"/>
          </a:p>
        </p:txBody>
      </p:sp>
      <p:sp>
        <p:nvSpPr>
          <p:cNvPr id="6" name="Footer Placeholder 5"/>
          <p:cNvSpPr>
            <a:spLocks noGrp="1"/>
          </p:cNvSpPr>
          <p:nvPr>
            <p:ph type="ftr" sz="quarter" idx="11"/>
          </p:nvPr>
        </p:nvSpPr>
        <p:spPr/>
        <p:txBody>
          <a:bodyPr/>
          <a:lstStyle/>
          <a:p>
            <a:r>
              <a:rPr lang="en-US" dirty="0" smtClean="0"/>
              <a:t>CONFIDENTIAL</a:t>
            </a:r>
            <a:endParaRPr lang="en-US" dirty="0"/>
          </a:p>
        </p:txBody>
      </p:sp>
      <p:sp>
        <p:nvSpPr>
          <p:cNvPr id="7" name="Slide Number Placeholder 6"/>
          <p:cNvSpPr>
            <a:spLocks noGrp="1"/>
          </p:cNvSpPr>
          <p:nvPr>
            <p:ph type="sldNum" sz="quarter" idx="12"/>
          </p:nvPr>
        </p:nvSpPr>
        <p:spPr/>
        <p:txBody>
          <a:bodyPr/>
          <a:lstStyle/>
          <a:p>
            <a:fld id="{65AADFCB-2494-CA45-A287-C5DE9CDEC174}" type="slidenum">
              <a:rPr lang="en-US" smtClean="0"/>
              <a:t>‹#›</a:t>
            </a:fld>
            <a:endParaRPr lang="en-US" dirty="0"/>
          </a:p>
        </p:txBody>
      </p:sp>
    </p:spTree>
    <p:extLst>
      <p:ext uri="{BB962C8B-B14F-4D97-AF65-F5344CB8AC3E}">
        <p14:creationId xmlns:p14="http://schemas.microsoft.com/office/powerpoint/2010/main" val="405218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989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47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2" y="137989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047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294D30-BAAB-A744-A8EC-AB3361DE9395}" type="datetime1">
              <a:rPr lang="en-US" smtClean="0"/>
              <a:t>1/8/18</a:t>
            </a:fld>
            <a:endParaRPr lang="en-US" dirty="0"/>
          </a:p>
        </p:txBody>
      </p:sp>
      <p:sp>
        <p:nvSpPr>
          <p:cNvPr id="8" name="Footer Placeholder 7"/>
          <p:cNvSpPr>
            <a:spLocks noGrp="1"/>
          </p:cNvSpPr>
          <p:nvPr>
            <p:ph type="ftr" sz="quarter" idx="11"/>
          </p:nvPr>
        </p:nvSpPr>
        <p:spPr/>
        <p:txBody>
          <a:bodyPr/>
          <a:lstStyle/>
          <a:p>
            <a:r>
              <a:rPr lang="en-US" dirty="0" smtClean="0"/>
              <a:t>CONFIDENTIAL</a:t>
            </a:r>
            <a:endParaRPr lang="en-US" dirty="0"/>
          </a:p>
        </p:txBody>
      </p:sp>
      <p:sp>
        <p:nvSpPr>
          <p:cNvPr id="9" name="Slide Number Placeholder 8"/>
          <p:cNvSpPr>
            <a:spLocks noGrp="1"/>
          </p:cNvSpPr>
          <p:nvPr>
            <p:ph type="sldNum" sz="quarter" idx="12"/>
          </p:nvPr>
        </p:nvSpPr>
        <p:spPr/>
        <p:txBody>
          <a:bodyPr/>
          <a:lstStyle/>
          <a:p>
            <a:fld id="{65AADFCB-2494-CA45-A287-C5DE9CDEC174}" type="slidenum">
              <a:rPr lang="en-US" smtClean="0"/>
              <a:t>‹#›</a:t>
            </a:fld>
            <a:endParaRPr lang="en-US" dirty="0"/>
          </a:p>
        </p:txBody>
      </p:sp>
    </p:spTree>
    <p:extLst>
      <p:ext uri="{BB962C8B-B14F-4D97-AF65-F5344CB8AC3E}">
        <p14:creationId xmlns:p14="http://schemas.microsoft.com/office/powerpoint/2010/main" val="150724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a:cs typeface="Arial"/>
              </a:defRPr>
            </a:lvl1pPr>
          </a:lstStyle>
          <a:p>
            <a:fld id="{794FC0A4-26F4-5049-8987-D0DFF2A4022F}" type="datetime1">
              <a:rPr lang="en-US" smtClean="0"/>
              <a:pPr/>
              <a:t>1/8/18</a:t>
            </a:fld>
            <a:endParaRPr lang="en-US" dirty="0"/>
          </a:p>
        </p:txBody>
      </p:sp>
      <p:sp>
        <p:nvSpPr>
          <p:cNvPr id="4" name="Footer Placeholder 3"/>
          <p:cNvSpPr>
            <a:spLocks noGrp="1"/>
          </p:cNvSpPr>
          <p:nvPr>
            <p:ph type="ftr" sz="quarter" idx="11"/>
          </p:nvPr>
        </p:nvSpPr>
        <p:spPr/>
        <p:txBody>
          <a:bodyPr/>
          <a:lstStyle>
            <a:lvl1pPr>
              <a:defRPr>
                <a:latin typeface="Arial"/>
                <a:cs typeface="Arial"/>
              </a:defRPr>
            </a:lvl1pPr>
          </a:lstStyle>
          <a:p>
            <a:r>
              <a:rPr lang="en-US" dirty="0" smtClean="0"/>
              <a:t>CONFIDENTIAL</a:t>
            </a:r>
            <a:endParaRPr lang="en-US" dirty="0"/>
          </a:p>
        </p:txBody>
      </p:sp>
      <p:sp>
        <p:nvSpPr>
          <p:cNvPr id="5" name="Slide Number Placeholder 4"/>
          <p:cNvSpPr>
            <a:spLocks noGrp="1"/>
          </p:cNvSpPr>
          <p:nvPr>
            <p:ph type="sldNum" sz="quarter" idx="12"/>
          </p:nvPr>
        </p:nvSpPr>
        <p:spPr/>
        <p:txBody>
          <a:bodyPr/>
          <a:lstStyle>
            <a:lvl1pPr>
              <a:defRPr>
                <a:latin typeface="Arial"/>
                <a:cs typeface="Arial"/>
              </a:defRPr>
            </a:lvl1pPr>
          </a:lstStyle>
          <a:p>
            <a:fld id="{65AADFCB-2494-CA45-A287-C5DE9CDEC174}" type="slidenum">
              <a:rPr lang="en-US" smtClean="0"/>
              <a:pPr/>
              <a:t>‹#›</a:t>
            </a:fld>
            <a:endParaRPr lang="en-US" dirty="0"/>
          </a:p>
        </p:txBody>
      </p:sp>
    </p:spTree>
    <p:extLst>
      <p:ext uri="{BB962C8B-B14F-4D97-AF65-F5344CB8AC3E}">
        <p14:creationId xmlns:p14="http://schemas.microsoft.com/office/powerpoint/2010/main" val="7870581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908768"/>
          </a:xfrm>
          <a:prstGeom prst="rect">
            <a:avLst/>
          </a:prstGeom>
          <a:solidFill>
            <a:srgbClr val="00462D"/>
          </a:solidFill>
          <a:ln>
            <a:solidFill>
              <a:srgbClr val="00442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lt1"/>
              </a:solidFill>
            </a:endParaRPr>
          </a:p>
        </p:txBody>
      </p:sp>
      <p:sp>
        <p:nvSpPr>
          <p:cNvPr id="2" name="Title Placeholder 1"/>
          <p:cNvSpPr>
            <a:spLocks noGrp="1"/>
          </p:cNvSpPr>
          <p:nvPr>
            <p:ph type="title"/>
          </p:nvPr>
        </p:nvSpPr>
        <p:spPr>
          <a:xfrm>
            <a:off x="457200" y="1"/>
            <a:ext cx="8229600" cy="92540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35000"/>
            <a:ext cx="8229600" cy="454384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6279826"/>
            <a:ext cx="7067088" cy="578174"/>
          </a:xfrm>
          <a:prstGeom prst="rect">
            <a:avLst/>
          </a:prstGeom>
          <a:solidFill>
            <a:schemeClr val="tx2"/>
          </a:solidFill>
          <a:ln>
            <a:solidFill>
              <a:srgbClr val="00442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0" y="6279826"/>
            <a:ext cx="9144000" cy="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7067095" y="6431765"/>
            <a:ext cx="2076911" cy="261610"/>
          </a:xfrm>
          <a:prstGeom prst="rect">
            <a:avLst/>
          </a:prstGeom>
          <a:noFill/>
        </p:spPr>
        <p:txBody>
          <a:bodyPr wrap="square" rtlCol="0">
            <a:spAutoFit/>
          </a:bodyPr>
          <a:lstStyle/>
          <a:p>
            <a:pPr algn="ctr"/>
            <a:r>
              <a:rPr lang="en-US" sz="1100" b="0" i="0" baseline="0" dirty="0" smtClean="0">
                <a:solidFill>
                  <a:schemeClr val="tx2"/>
                </a:solidFill>
                <a:latin typeface="Arial Narrow Bold"/>
                <a:cs typeface="Arial Narrow Bold"/>
              </a:rPr>
              <a:t>GEISELMED.DARTMOUTH.EDU</a:t>
            </a:r>
            <a:endParaRPr lang="en-US" sz="1100" b="0" i="0" baseline="0" dirty="0">
              <a:solidFill>
                <a:schemeClr val="tx2"/>
              </a:solidFill>
              <a:latin typeface="Arial Narrow Bold"/>
              <a:cs typeface="Arial Narrow Bold"/>
            </a:endParaRPr>
          </a:p>
        </p:txBody>
      </p:sp>
      <p:cxnSp>
        <p:nvCxnSpPr>
          <p:cNvPr id="9" name="Straight Connector 8"/>
          <p:cNvCxnSpPr/>
          <p:nvPr userDrawn="1"/>
        </p:nvCxnSpPr>
        <p:spPr>
          <a:xfrm>
            <a:off x="7067088" y="6279826"/>
            <a:ext cx="0" cy="582966"/>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7" name="Date Placeholder 16"/>
          <p:cNvSpPr>
            <a:spLocks noGrp="1"/>
          </p:cNvSpPr>
          <p:nvPr>
            <p:ph type="dt" sz="half" idx="2"/>
          </p:nvPr>
        </p:nvSpPr>
        <p:spPr>
          <a:xfrm>
            <a:off x="-33423" y="6540625"/>
            <a:ext cx="2133600" cy="365125"/>
          </a:xfrm>
          <a:prstGeom prst="rect">
            <a:avLst/>
          </a:prstGeom>
        </p:spPr>
        <p:txBody>
          <a:bodyPr vert="horz" lIns="91440" tIns="45720" rIns="91440" bIns="45720" rtlCol="0" anchor="ctr"/>
          <a:lstStyle>
            <a:lvl1pPr algn="l">
              <a:defRPr sz="1050">
                <a:solidFill>
                  <a:srgbClr val="FFFFFF"/>
                </a:solidFill>
                <a:latin typeface="Helvetica"/>
                <a:cs typeface="Helvetica"/>
              </a:defRPr>
            </a:lvl1pPr>
          </a:lstStyle>
          <a:p>
            <a:endParaRPr lang="en-US" dirty="0"/>
          </a:p>
        </p:txBody>
      </p:sp>
      <p:sp>
        <p:nvSpPr>
          <p:cNvPr id="18" name="Footer Placeholder 17"/>
          <p:cNvSpPr>
            <a:spLocks noGrp="1"/>
          </p:cNvSpPr>
          <p:nvPr>
            <p:ph type="ftr" sz="quarter" idx="3"/>
          </p:nvPr>
        </p:nvSpPr>
        <p:spPr>
          <a:xfrm>
            <a:off x="3581400" y="6545160"/>
            <a:ext cx="2895600" cy="365125"/>
          </a:xfrm>
          <a:prstGeom prst="rect">
            <a:avLst/>
          </a:prstGeom>
        </p:spPr>
        <p:txBody>
          <a:bodyPr vert="horz" lIns="91440" tIns="45720" rIns="91440" bIns="45720" rtlCol="0" anchor="ctr"/>
          <a:lstStyle>
            <a:lvl1pPr algn="ctr">
              <a:defRPr sz="1050">
                <a:solidFill>
                  <a:srgbClr val="FFFFFF"/>
                </a:solidFill>
                <a:latin typeface="Helvetica"/>
                <a:cs typeface="Helvetica"/>
              </a:defRPr>
            </a:lvl1pPr>
          </a:lstStyle>
          <a:p>
            <a:endParaRPr lang="en-US" dirty="0"/>
          </a:p>
        </p:txBody>
      </p:sp>
      <p:sp>
        <p:nvSpPr>
          <p:cNvPr id="19" name="Slide Number Placeholder 18"/>
          <p:cNvSpPr>
            <a:spLocks noGrp="1"/>
          </p:cNvSpPr>
          <p:nvPr>
            <p:ph type="sldNum" sz="quarter" idx="4"/>
          </p:nvPr>
        </p:nvSpPr>
        <p:spPr>
          <a:xfrm>
            <a:off x="7067095" y="6545160"/>
            <a:ext cx="2076911" cy="365125"/>
          </a:xfrm>
          <a:prstGeom prst="rect">
            <a:avLst/>
          </a:prstGeom>
        </p:spPr>
        <p:txBody>
          <a:bodyPr vert="horz" lIns="91440" tIns="45720" rIns="91440" bIns="45720" rtlCol="0" anchor="ctr"/>
          <a:lstStyle>
            <a:lvl1pPr algn="ctr">
              <a:defRPr sz="1050">
                <a:solidFill>
                  <a:schemeClr val="tx1">
                    <a:tint val="75000"/>
                  </a:schemeClr>
                </a:solidFill>
                <a:latin typeface="Helvetica"/>
                <a:cs typeface="Helvetica"/>
              </a:defRPr>
            </a:lvl1pPr>
          </a:lstStyle>
          <a:p>
            <a:fld id="{65AADFCB-2494-CA45-A287-C5DE9CDEC174}" type="slidenum">
              <a:rPr lang="en-US" smtClean="0"/>
              <a:pPr/>
              <a:t>‹#›</a:t>
            </a:fld>
            <a:endParaRPr lang="en-US" dirty="0"/>
          </a:p>
        </p:txBody>
      </p:sp>
      <p:pic>
        <p:nvPicPr>
          <p:cNvPr id="5" name="Picture 4" descr="Geisel_white_web-banner.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09696" y="6334085"/>
            <a:ext cx="3074995" cy="513007"/>
          </a:xfrm>
          <a:prstGeom prst="rect">
            <a:avLst/>
          </a:prstGeom>
        </p:spPr>
      </p:pic>
    </p:spTree>
    <p:extLst>
      <p:ext uri="{BB962C8B-B14F-4D97-AF65-F5344CB8AC3E}">
        <p14:creationId xmlns:p14="http://schemas.microsoft.com/office/powerpoint/2010/main" val="119986760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0"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78" r:id="rId15"/>
  </p:sldLayoutIdLst>
  <p:hf sldNum="0" hdr="0" ftr="0" dt="0"/>
  <p:txStyles>
    <p:titleStyle>
      <a:lvl1pPr algn="l" defTabSz="457200" rtl="0" eaLnBrk="1" latinLnBrk="0" hangingPunct="1">
        <a:spcBef>
          <a:spcPct val="0"/>
        </a:spcBef>
        <a:buNone/>
        <a:defRPr sz="4400" kern="1200">
          <a:solidFill>
            <a:srgbClr val="FFFFFF"/>
          </a:solidFill>
          <a:latin typeface="+mj-lt"/>
          <a:ea typeface="+mj-ea"/>
          <a:cs typeface="Cambri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ambria"/>
          <a:ea typeface="+mn-ea"/>
          <a:cs typeface="Cambria"/>
        </a:defRPr>
      </a:lvl1pPr>
      <a:lvl2pPr marL="742950" indent="-285750" algn="l" defTabSz="457200" rtl="0" eaLnBrk="1" latinLnBrk="0" hangingPunct="1">
        <a:spcBef>
          <a:spcPct val="20000"/>
        </a:spcBef>
        <a:buFont typeface="Arial"/>
        <a:buChar char="–"/>
        <a:defRPr sz="2800" b="0" i="0"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2400" b="0" i="0"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2000" b="0" i="0"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2000" b="0" i="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5.xml"/><Relationship Id="rId2"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www.businessballs.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wR38qfF4DdDAHM&amp;tbnid=u7d42aubjW3kmM:&amp;ved=&amp;url=http://www.mnn.com/earth-matters/climate-weather/stories/could-wacky-weather-lead-to-flu-pandemics&amp;ei=R3wPU-u-IMyF1AG4kYDwCA&amp;bvm=bv.61965928,d.dmQ&amp;psig=AFQjCNHPHYuKXhWf-BawqMf-8fpyy5O9eA&amp;ust=1393610183961831" TargetMode="External"/><Relationship Id="rId4" Type="http://schemas.openxmlformats.org/officeDocument/2006/relationships/image" Target="../media/image13.jpe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5400" y="1384300"/>
            <a:ext cx="9182100" cy="2926080"/>
          </a:xfrm>
          <a:prstGeom prst="rect">
            <a:avLst/>
          </a:prstGeom>
          <a:solidFill>
            <a:srgbClr val="003300"/>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kern="800" dirty="0" smtClean="0">
              <a:solidFill>
                <a:srgbClr val="FFFFFF"/>
              </a:solidFill>
            </a:endParaRPr>
          </a:p>
          <a:p>
            <a:pPr algn="ctr" fontAlgn="auto">
              <a:spcBef>
                <a:spcPts val="0"/>
              </a:spcBef>
              <a:spcAft>
                <a:spcPts val="0"/>
              </a:spcAft>
              <a:defRPr/>
            </a:pPr>
            <a:endParaRPr lang="en-US" b="1" kern="800" dirty="0">
              <a:solidFill>
                <a:srgbClr val="FFFFFF"/>
              </a:solidFill>
            </a:endParaRPr>
          </a:p>
          <a:p>
            <a:pPr algn="ctr" fontAlgn="auto">
              <a:spcBef>
                <a:spcPts val="0"/>
              </a:spcBef>
              <a:spcAft>
                <a:spcPts val="0"/>
              </a:spcAft>
              <a:defRPr/>
            </a:pPr>
            <a:endParaRPr lang="en-US" b="1" kern="800" dirty="0" smtClean="0">
              <a:solidFill>
                <a:srgbClr val="FFFFFF"/>
              </a:solidFill>
            </a:endParaRPr>
          </a:p>
          <a:p>
            <a:pPr algn="ctr" fontAlgn="auto">
              <a:spcBef>
                <a:spcPts val="0"/>
              </a:spcBef>
              <a:spcAft>
                <a:spcPts val="0"/>
              </a:spcAft>
              <a:defRPr/>
            </a:pPr>
            <a:endParaRPr lang="en-US" b="1" kern="800" dirty="0">
              <a:solidFill>
                <a:srgbClr val="FFFFFF"/>
              </a:solidFill>
            </a:endParaRPr>
          </a:p>
          <a:p>
            <a:pPr algn="ctr" fontAlgn="auto">
              <a:spcBef>
                <a:spcPts val="0"/>
              </a:spcBef>
              <a:spcAft>
                <a:spcPts val="0"/>
              </a:spcAft>
              <a:defRPr/>
            </a:pPr>
            <a:endParaRPr lang="en-US" b="1" kern="800" dirty="0" smtClean="0">
              <a:solidFill>
                <a:srgbClr val="FFFFFF"/>
              </a:solidFill>
            </a:endParaRPr>
          </a:p>
          <a:p>
            <a:pPr algn="ctr" fontAlgn="auto">
              <a:spcBef>
                <a:spcPts val="0"/>
              </a:spcBef>
              <a:spcAft>
                <a:spcPts val="0"/>
              </a:spcAft>
              <a:defRPr/>
            </a:pPr>
            <a:r>
              <a:rPr lang="en-US" kern="800" dirty="0" smtClean="0">
                <a:solidFill>
                  <a:srgbClr val="FFFFFF"/>
                </a:solidFill>
              </a:rPr>
              <a:t>Catherine </a:t>
            </a:r>
            <a:r>
              <a:rPr lang="en-US" kern="800" dirty="0" smtClean="0">
                <a:solidFill>
                  <a:srgbClr val="FFFFFF"/>
                </a:solidFill>
              </a:rPr>
              <a:t>Florio Pipas, MD, </a:t>
            </a:r>
            <a:r>
              <a:rPr lang="en-US" kern="800" dirty="0" smtClean="0">
                <a:solidFill>
                  <a:srgbClr val="FFFFFF"/>
                </a:solidFill>
              </a:rPr>
              <a:t>MPH</a:t>
            </a:r>
          </a:p>
          <a:p>
            <a:pPr algn="ctr" fontAlgn="auto">
              <a:spcBef>
                <a:spcPts val="0"/>
              </a:spcBef>
              <a:spcAft>
                <a:spcPts val="0"/>
              </a:spcAft>
              <a:defRPr/>
            </a:pPr>
            <a:r>
              <a:rPr lang="en-US" kern="800" dirty="0" smtClean="0">
                <a:solidFill>
                  <a:srgbClr val="FFFFFF"/>
                </a:solidFill>
              </a:rPr>
              <a:t>Professor, Community and Family Medicine</a:t>
            </a:r>
          </a:p>
          <a:p>
            <a:pPr algn="ctr"/>
            <a:r>
              <a:rPr lang="en-US" kern="800" dirty="0" smtClean="0">
                <a:solidFill>
                  <a:srgbClr val="FFFFFF"/>
                </a:solidFill>
              </a:rPr>
              <a:t>Chair, </a:t>
            </a:r>
            <a:r>
              <a:rPr lang="en-US" dirty="0"/>
              <a:t>Leadership Curricular Review </a:t>
            </a:r>
            <a:r>
              <a:rPr lang="en-US" dirty="0" smtClean="0"/>
              <a:t>Task Force</a:t>
            </a:r>
          </a:p>
          <a:p>
            <a:pPr algn="ctr"/>
            <a:r>
              <a:rPr lang="en-US" dirty="0" smtClean="0"/>
              <a:t> </a:t>
            </a:r>
            <a:endParaRPr lang="en-US" kern="800" dirty="0" smtClean="0">
              <a:solidFill>
                <a:srgbClr val="FFFFFF"/>
              </a:solidFill>
            </a:endParaRPr>
          </a:p>
        </p:txBody>
      </p:sp>
      <p:pic>
        <p:nvPicPr>
          <p:cNvPr id="5" name="Picture 8" descr="http://dms.dartmouth.edu/images/home/home_image9.jpg"/>
          <p:cNvPicPr>
            <a:picLocks noChangeAspect="1" noChangeArrowheads="1"/>
          </p:cNvPicPr>
          <p:nvPr/>
        </p:nvPicPr>
        <p:blipFill>
          <a:blip r:embed="rId3">
            <a:extLst>
              <a:ext uri="{28A0092B-C50C-407E-A947-70E740481C1C}">
                <a14:useLocalDpi xmlns:a14="http://schemas.microsoft.com/office/drawing/2010/main" val="0"/>
              </a:ext>
            </a:extLst>
          </a:blip>
          <a:srcRect l="49" r="18393"/>
          <a:stretch>
            <a:fillRect/>
          </a:stretch>
        </p:blipFill>
        <p:spPr bwMode="auto">
          <a:xfrm>
            <a:off x="3694120" y="4361702"/>
            <a:ext cx="1965325"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dms.dartmouth.edu/dihg/images/shailvi.jpg"/>
          <p:cNvPicPr>
            <a:picLocks noChangeAspect="1" noChangeArrowheads="1"/>
          </p:cNvPicPr>
          <p:nvPr/>
        </p:nvPicPr>
        <p:blipFill>
          <a:blip r:embed="rId4">
            <a:extLst>
              <a:ext uri="{28A0092B-C50C-407E-A947-70E740481C1C}">
                <a14:useLocalDpi xmlns:a14="http://schemas.microsoft.com/office/drawing/2010/main" val="0"/>
              </a:ext>
            </a:extLst>
          </a:blip>
          <a:srcRect l="3581" r="28381"/>
          <a:stretch>
            <a:fillRect/>
          </a:stretch>
        </p:blipFill>
        <p:spPr bwMode="auto">
          <a:xfrm>
            <a:off x="7434270" y="4361702"/>
            <a:ext cx="1679575"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dms.dartmouth.edu/images/home/home_image1.jpg"/>
          <p:cNvPicPr>
            <a:picLocks noChangeAspect="1" noChangeArrowheads="1"/>
          </p:cNvPicPr>
          <p:nvPr/>
        </p:nvPicPr>
        <p:blipFill>
          <a:blip r:embed="rId5" cstate="print">
            <a:extLst>
              <a:ext uri="{28A0092B-C50C-407E-A947-70E740481C1C}">
                <a14:useLocalDpi xmlns:a14="http://schemas.microsoft.com/office/drawing/2010/main" val="0"/>
              </a:ext>
            </a:extLst>
          </a:blip>
          <a:srcRect l="4092" r="32762"/>
          <a:stretch>
            <a:fillRect/>
          </a:stretch>
        </p:blipFill>
        <p:spPr bwMode="auto">
          <a:xfrm>
            <a:off x="2130426" y="4361702"/>
            <a:ext cx="1520825"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yler Melancon in the lab with Dr. Yolanda Sanchez"/>
          <p:cNvPicPr>
            <a:picLocks noChangeAspect="1" noChangeArrowheads="1"/>
          </p:cNvPicPr>
          <p:nvPr/>
        </p:nvPicPr>
        <p:blipFill>
          <a:blip r:embed="rId6">
            <a:extLst>
              <a:ext uri="{28A0092B-C50C-407E-A947-70E740481C1C}">
                <a14:useLocalDpi xmlns:a14="http://schemas.microsoft.com/office/drawing/2010/main" val="0"/>
              </a:ext>
            </a:extLst>
          </a:blip>
          <a:srcRect l="17863" r="25584"/>
          <a:stretch>
            <a:fillRect/>
          </a:stretch>
        </p:blipFill>
        <p:spPr bwMode="auto">
          <a:xfrm>
            <a:off x="26995" y="4361702"/>
            <a:ext cx="2065337"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dms.dartmouth.edu/images/home/home_image1.jpg"/>
          <p:cNvPicPr>
            <a:picLocks noChangeAspect="1" noChangeArrowheads="1"/>
          </p:cNvPicPr>
          <p:nvPr/>
        </p:nvPicPr>
        <p:blipFill>
          <a:blip r:embed="rId7">
            <a:extLst>
              <a:ext uri="{28A0092B-C50C-407E-A947-70E740481C1C}">
                <a14:useLocalDpi xmlns:a14="http://schemas.microsoft.com/office/drawing/2010/main" val="0"/>
              </a:ext>
            </a:extLst>
          </a:blip>
          <a:srcRect l="7336" r="22404"/>
          <a:stretch>
            <a:fillRect/>
          </a:stretch>
        </p:blipFill>
        <p:spPr bwMode="auto">
          <a:xfrm>
            <a:off x="5695952" y="4361702"/>
            <a:ext cx="1693863"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8100" y="14"/>
            <a:ext cx="9182100" cy="2215991"/>
          </a:xfrm>
          <a:prstGeom prst="rect">
            <a:avLst/>
          </a:prstGeom>
          <a:solidFill>
            <a:srgbClr val="003300"/>
          </a:solidFill>
        </p:spPr>
        <p:txBody>
          <a:bodyPr wrap="square">
            <a:spAutoFit/>
          </a:bodyPr>
          <a:lstStyle/>
          <a:p>
            <a:pPr algn="ctr" fontAlgn="auto">
              <a:spcBef>
                <a:spcPts val="0"/>
              </a:spcBef>
              <a:spcAft>
                <a:spcPts val="0"/>
              </a:spcAft>
              <a:defRPr/>
            </a:pPr>
            <a:endParaRPr lang="en-US" sz="2800" b="1" kern="800" dirty="0">
              <a:solidFill>
                <a:srgbClr val="FFFFFF"/>
              </a:solidFill>
              <a:latin typeface="+mj-lt"/>
            </a:endParaRPr>
          </a:p>
          <a:p>
            <a:pPr algn="ctr"/>
            <a:r>
              <a:rPr lang="en-US" sz="4000" dirty="0" smtClean="0">
                <a:solidFill>
                  <a:schemeClr val="bg1"/>
                </a:solidFill>
                <a:cs typeface="Arial"/>
              </a:rPr>
              <a:t>Assessing the Competency of</a:t>
            </a:r>
            <a:r>
              <a:rPr lang="en-US" sz="4000" dirty="0" smtClean="0">
                <a:solidFill>
                  <a:schemeClr val="bg1"/>
                </a:solidFill>
                <a:cs typeface="Arial"/>
              </a:rPr>
              <a:t> Leadership Across Medical Education at Geisel </a:t>
            </a:r>
          </a:p>
          <a:p>
            <a:pPr algn="ctr" fontAlgn="auto">
              <a:spcBef>
                <a:spcPts val="0"/>
              </a:spcBef>
              <a:spcAft>
                <a:spcPts val="0"/>
              </a:spcAft>
              <a:defRPr/>
            </a:pPr>
            <a:endParaRPr lang="en-US" sz="1000" dirty="0" smtClean="0">
              <a:solidFill>
                <a:schemeClr val="bg1"/>
              </a:solidFill>
            </a:endParaRPr>
          </a:p>
          <a:p>
            <a:pPr algn="ctr">
              <a:defRPr/>
            </a:pPr>
            <a:r>
              <a:rPr lang="en-US" sz="2000" i="1" dirty="0">
                <a:solidFill>
                  <a:schemeClr val="bg1"/>
                </a:solidFill>
                <a:latin typeface="Corbel"/>
                <a:cs typeface="Corbel"/>
              </a:rPr>
              <a:t>“Knowing yourself is the beginning of all wisdom.”   </a:t>
            </a:r>
            <a:r>
              <a:rPr lang="en-US" sz="2000" dirty="0">
                <a:solidFill>
                  <a:schemeClr val="bg1"/>
                </a:solidFill>
                <a:latin typeface="Corbel"/>
                <a:cs typeface="Corbel"/>
              </a:rPr>
              <a:t>~</a:t>
            </a:r>
            <a:r>
              <a:rPr lang="en-US" sz="2000" dirty="0" smtClean="0">
                <a:solidFill>
                  <a:schemeClr val="bg1"/>
                </a:solidFill>
                <a:latin typeface="Corbel"/>
                <a:cs typeface="Corbel"/>
              </a:rPr>
              <a:t>Aristotle</a:t>
            </a:r>
            <a:endParaRPr lang="en-US" sz="2000" dirty="0">
              <a:solidFill>
                <a:schemeClr val="bg1"/>
              </a:solidFill>
              <a:latin typeface="Corbel"/>
              <a:cs typeface="Corbel"/>
            </a:endParaRPr>
          </a:p>
        </p:txBody>
      </p:sp>
      <p:sp>
        <p:nvSpPr>
          <p:cNvPr id="11" name="TextBox 10"/>
          <p:cNvSpPr txBox="1"/>
          <p:nvPr/>
        </p:nvSpPr>
        <p:spPr>
          <a:xfrm>
            <a:off x="1397001" y="3928362"/>
            <a:ext cx="6489700" cy="646331"/>
          </a:xfrm>
          <a:prstGeom prst="rect">
            <a:avLst/>
          </a:prstGeom>
          <a:noFill/>
        </p:spPr>
        <p:txBody>
          <a:bodyPr wrap="square" rtlCol="0">
            <a:spAutoFit/>
          </a:bodyPr>
          <a:lstStyle/>
          <a:p>
            <a:pPr algn="ctr"/>
            <a:r>
              <a:rPr lang="en-US" dirty="0" smtClean="0">
                <a:solidFill>
                  <a:schemeClr val="bg1"/>
                </a:solidFill>
                <a:latin typeface="+mj-lt"/>
                <a:cs typeface="Arial"/>
              </a:rPr>
              <a:t>January 16, 2018  </a:t>
            </a:r>
            <a:r>
              <a:rPr lang="en-US" b="1" kern="800" dirty="0" smtClean="0">
                <a:solidFill>
                  <a:srgbClr val="FFFFFF"/>
                </a:solidFill>
              </a:rPr>
              <a:t>Medical </a:t>
            </a:r>
            <a:r>
              <a:rPr lang="en-US" b="1" kern="800" dirty="0">
                <a:solidFill>
                  <a:srgbClr val="FFFFFF"/>
                </a:solidFill>
              </a:rPr>
              <a:t>Education Committee (MEC)</a:t>
            </a:r>
          </a:p>
          <a:p>
            <a:pPr algn="ctr"/>
            <a:r>
              <a:rPr lang="en-US" dirty="0" smtClean="0">
                <a:solidFill>
                  <a:schemeClr val="bg1"/>
                </a:solidFill>
                <a:latin typeface="+mj-lt"/>
                <a:cs typeface="Arial"/>
              </a:rPr>
              <a:t>  </a:t>
            </a:r>
            <a:endParaRPr lang="en-US" dirty="0">
              <a:solidFill>
                <a:schemeClr val="bg1"/>
              </a:solidFill>
              <a:latin typeface="+mj-lt"/>
              <a:cs typeface="Arial"/>
            </a:endParaRPr>
          </a:p>
        </p:txBody>
      </p:sp>
    </p:spTree>
    <p:extLst>
      <p:ext uri="{BB962C8B-B14F-4D97-AF65-F5344CB8AC3E}">
        <p14:creationId xmlns:p14="http://schemas.microsoft.com/office/powerpoint/2010/main" val="35612691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601" y="1169750"/>
            <a:ext cx="8051800" cy="3785652"/>
          </a:xfrm>
          <a:prstGeom prst="rect">
            <a:avLst/>
          </a:prstGeom>
        </p:spPr>
        <p:txBody>
          <a:bodyPr wrap="square">
            <a:spAutoFit/>
          </a:bodyPr>
          <a:lstStyle/>
          <a:p>
            <a:pPr marL="342900" lvl="0" indent="-342900">
              <a:buFont typeface="Arial"/>
              <a:buChar char="•"/>
            </a:pPr>
            <a:r>
              <a:rPr lang="en-US" sz="4000" u="sng" dirty="0" smtClean="0"/>
              <a:t>Professionalism</a:t>
            </a:r>
          </a:p>
          <a:p>
            <a:pPr marL="342900" lvl="0" indent="-342900">
              <a:buFont typeface="Arial"/>
              <a:buChar char="•"/>
            </a:pPr>
            <a:r>
              <a:rPr lang="en-US" sz="4000" u="sng" dirty="0" smtClean="0"/>
              <a:t>Personal Wellness</a:t>
            </a:r>
          </a:p>
          <a:p>
            <a:pPr marL="342900" lvl="0" indent="-342900">
              <a:buFont typeface="Arial"/>
              <a:buChar char="•"/>
            </a:pPr>
            <a:r>
              <a:rPr lang="en-US" sz="4000" u="sng" dirty="0" smtClean="0"/>
              <a:t>Acknowledging Weaknesses</a:t>
            </a:r>
          </a:p>
          <a:p>
            <a:pPr marL="342900" lvl="0" indent="-342900">
              <a:buFont typeface="Arial"/>
              <a:buChar char="•"/>
            </a:pPr>
            <a:r>
              <a:rPr lang="en-US" sz="4000" u="sng" dirty="0" smtClean="0"/>
              <a:t>Communicating Re: Feedback</a:t>
            </a:r>
            <a:endParaRPr lang="en-US" sz="4000" dirty="0"/>
          </a:p>
          <a:p>
            <a:pPr marL="342900" lvl="0" indent="-342900">
              <a:buFont typeface="Arial"/>
              <a:buChar char="•"/>
            </a:pPr>
            <a:r>
              <a:rPr lang="en-US" sz="4000" u="sng" dirty="0" smtClean="0"/>
              <a:t>Managing Time</a:t>
            </a:r>
          </a:p>
          <a:p>
            <a:pPr marL="342900" lvl="0" indent="-342900">
              <a:buFont typeface="Arial"/>
              <a:buChar char="•"/>
            </a:pPr>
            <a:r>
              <a:rPr lang="en-US" sz="4000" u="sng" dirty="0" smtClean="0"/>
              <a:t>Achieving </a:t>
            </a:r>
            <a:r>
              <a:rPr lang="en-US" sz="4000" u="sng" dirty="0"/>
              <a:t>Shared </a:t>
            </a:r>
            <a:r>
              <a:rPr lang="en-US" sz="4000" u="sng" dirty="0" smtClean="0"/>
              <a:t>Goals</a:t>
            </a:r>
            <a:endParaRPr lang="en-US" sz="4000" dirty="0"/>
          </a:p>
        </p:txBody>
      </p:sp>
      <p:sp>
        <p:nvSpPr>
          <p:cNvPr id="4" name="Title 3"/>
          <p:cNvSpPr>
            <a:spLocks noGrp="1"/>
          </p:cNvSpPr>
          <p:nvPr>
            <p:ph type="title"/>
          </p:nvPr>
        </p:nvSpPr>
        <p:spPr>
          <a:xfrm>
            <a:off x="152400" y="244361"/>
            <a:ext cx="8991600" cy="925403"/>
          </a:xfrm>
        </p:spPr>
        <p:txBody>
          <a:bodyPr>
            <a:normAutofit fontScale="90000"/>
          </a:bodyPr>
          <a:lstStyle/>
          <a:p>
            <a:r>
              <a:rPr lang="en-US" b="1" dirty="0"/>
              <a:t>Student Identified Leadership Challenges: </a:t>
            </a:r>
            <a:br>
              <a:rPr lang="en-US" b="1" dirty="0"/>
            </a:br>
            <a:endParaRPr lang="en-US" dirty="0"/>
          </a:p>
        </p:txBody>
      </p:sp>
      <p:sp>
        <p:nvSpPr>
          <p:cNvPr id="6" name="TextBox 5"/>
          <p:cNvSpPr txBox="1"/>
          <p:nvPr/>
        </p:nvSpPr>
        <p:spPr>
          <a:xfrm>
            <a:off x="1663700" y="5727700"/>
            <a:ext cx="4000502" cy="369332"/>
          </a:xfrm>
          <a:prstGeom prst="rect">
            <a:avLst/>
          </a:prstGeom>
          <a:noFill/>
        </p:spPr>
        <p:txBody>
          <a:bodyPr wrap="none" rtlCol="0">
            <a:spAutoFit/>
          </a:bodyPr>
          <a:lstStyle/>
          <a:p>
            <a:r>
              <a:rPr lang="en-US" dirty="0" smtClean="0"/>
              <a:t>2013</a:t>
            </a:r>
            <a:r>
              <a:rPr lang="en-US" dirty="0"/>
              <a:t>-2014 Leadership </a:t>
            </a:r>
            <a:r>
              <a:rPr lang="en-US" dirty="0" smtClean="0"/>
              <a:t>Electives</a:t>
            </a:r>
            <a:r>
              <a:rPr lang="en-US" dirty="0"/>
              <a:t> </a:t>
            </a:r>
            <a:r>
              <a:rPr lang="en-US" dirty="0" smtClean="0"/>
              <a:t>at Geisel</a:t>
            </a:r>
            <a:endParaRPr lang="en-US" dirty="0"/>
          </a:p>
        </p:txBody>
      </p:sp>
    </p:spTree>
    <p:extLst>
      <p:ext uri="{BB962C8B-B14F-4D97-AF65-F5344CB8AC3E}">
        <p14:creationId xmlns:p14="http://schemas.microsoft.com/office/powerpoint/2010/main" val="30299153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a:xfrm>
            <a:off x="874848" y="547453"/>
            <a:ext cx="7292083" cy="5374373"/>
          </a:xfrm>
          <a:prstGeom prst="ellipse">
            <a:avLst/>
          </a:prstGeom>
          <a:gradFill flip="none" rotWithShape="1">
            <a:gsLst>
              <a:gs pos="38000">
                <a:schemeClr val="bg1">
                  <a:lumMod val="65000"/>
                </a:schemeClr>
              </a:gs>
              <a:gs pos="100000">
                <a:srgbClr val="FFFFFF"/>
              </a:gs>
            </a:gsLst>
            <a:lin ang="5100000" scaled="0"/>
            <a:tileRect/>
          </a:gra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1390348" y="5696190"/>
            <a:ext cx="6216492" cy="621257"/>
          </a:xfrm>
          <a:prstGeom prst="rect">
            <a:avLst/>
          </a:prstGeom>
          <a:gradFill flip="none" rotWithShape="1">
            <a:gsLst>
              <a:gs pos="0">
                <a:srgbClr val="A6A6A6"/>
              </a:gs>
              <a:gs pos="100000">
                <a:srgbClr val="FFFFFF"/>
              </a:gs>
            </a:gsLst>
            <a:lin ang="16200000" scaled="0"/>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7" y="-41098"/>
            <a:ext cx="9296399" cy="646331"/>
          </a:xfrm>
          <a:prstGeom prst="rect">
            <a:avLst/>
          </a:prstGeom>
          <a:noFill/>
        </p:spPr>
        <p:txBody>
          <a:bodyPr wrap="square" rtlCol="0">
            <a:spAutoFit/>
          </a:bodyPr>
          <a:lstStyle/>
          <a:p>
            <a:pPr algn="ctr"/>
            <a:r>
              <a:rPr lang="en-US" sz="3600" b="1" dirty="0" smtClean="0">
                <a:solidFill>
                  <a:srgbClr val="FFFFFF"/>
                </a:solidFill>
              </a:rPr>
              <a:t>Geisel</a:t>
            </a:r>
            <a:r>
              <a:rPr lang="en-US" sz="3600" b="1" dirty="0" smtClean="0">
                <a:solidFill>
                  <a:srgbClr val="FFFFFF"/>
                </a:solidFill>
              </a:rPr>
              <a:t> Leadership Characteristics &amp; </a:t>
            </a:r>
            <a:r>
              <a:rPr lang="en-US" sz="3600" b="1" dirty="0" smtClean="0">
                <a:solidFill>
                  <a:srgbClr val="FFFFFF"/>
                </a:solidFill>
              </a:rPr>
              <a:t>Framework</a:t>
            </a:r>
            <a:r>
              <a:rPr lang="en-US" sz="3600" dirty="0" smtClean="0">
                <a:solidFill>
                  <a:srgbClr val="FFFFFF"/>
                </a:solidFill>
              </a:rPr>
              <a:t> </a:t>
            </a:r>
            <a:endParaRPr lang="en-US" sz="3600" dirty="0">
              <a:solidFill>
                <a:srgbClr val="FFFFFF"/>
              </a:solidFill>
            </a:endParaRPr>
          </a:p>
        </p:txBody>
      </p:sp>
      <p:graphicFrame>
        <p:nvGraphicFramePr>
          <p:cNvPr id="3" name="Diagram 2"/>
          <p:cNvGraphicFramePr/>
          <p:nvPr>
            <p:extLst>
              <p:ext uri="{D42A27DB-BD31-4B8C-83A1-F6EECF244321}">
                <p14:modId xmlns:p14="http://schemas.microsoft.com/office/powerpoint/2010/main" val="829012"/>
              </p:ext>
            </p:extLst>
          </p:nvPr>
        </p:nvGraphicFramePr>
        <p:xfrm>
          <a:off x="1518496" y="884967"/>
          <a:ext cx="6088346" cy="4253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774988" y="3878940"/>
            <a:ext cx="934466" cy="261610"/>
          </a:xfrm>
          <a:prstGeom prst="rect">
            <a:avLst/>
          </a:prstGeom>
          <a:noFill/>
        </p:spPr>
        <p:txBody>
          <a:bodyPr wrap="square" rtlCol="0">
            <a:spAutoFit/>
          </a:bodyPr>
          <a:lstStyle/>
          <a:p>
            <a:r>
              <a:rPr lang="en-US" sz="1100" i="1" dirty="0" smtClean="0">
                <a:solidFill>
                  <a:prstClr val="white"/>
                </a:solidFill>
              </a:rPr>
              <a:t>Competent</a:t>
            </a:r>
            <a:endParaRPr lang="en-US" sz="1100" i="1" dirty="0">
              <a:solidFill>
                <a:prstClr val="white"/>
              </a:solidFill>
            </a:endParaRPr>
          </a:p>
        </p:txBody>
      </p:sp>
      <p:sp>
        <p:nvSpPr>
          <p:cNvPr id="12" name="TextBox 11"/>
          <p:cNvSpPr txBox="1"/>
          <p:nvPr/>
        </p:nvSpPr>
        <p:spPr>
          <a:xfrm>
            <a:off x="4620309" y="4430029"/>
            <a:ext cx="722165" cy="261610"/>
          </a:xfrm>
          <a:prstGeom prst="rect">
            <a:avLst/>
          </a:prstGeom>
          <a:noFill/>
        </p:spPr>
        <p:txBody>
          <a:bodyPr wrap="square" rtlCol="0">
            <a:spAutoFit/>
          </a:bodyPr>
          <a:lstStyle/>
          <a:p>
            <a:r>
              <a:rPr lang="en-US" sz="1100" i="1" dirty="0" smtClean="0">
                <a:solidFill>
                  <a:prstClr val="white"/>
                </a:solidFill>
              </a:rPr>
              <a:t>Change</a:t>
            </a:r>
            <a:endParaRPr lang="en-US" sz="1100" i="1" dirty="0">
              <a:solidFill>
                <a:prstClr val="white"/>
              </a:solidFill>
            </a:endParaRPr>
          </a:p>
        </p:txBody>
      </p:sp>
      <p:sp>
        <p:nvSpPr>
          <p:cNvPr id="14" name="TextBox 13"/>
          <p:cNvSpPr txBox="1"/>
          <p:nvPr/>
        </p:nvSpPr>
        <p:spPr>
          <a:xfrm>
            <a:off x="4496785" y="3894916"/>
            <a:ext cx="934466" cy="261610"/>
          </a:xfrm>
          <a:prstGeom prst="rect">
            <a:avLst/>
          </a:prstGeom>
          <a:noFill/>
        </p:spPr>
        <p:txBody>
          <a:bodyPr wrap="square" rtlCol="0">
            <a:spAutoFit/>
          </a:bodyPr>
          <a:lstStyle/>
          <a:p>
            <a:r>
              <a:rPr lang="en-US" sz="1100" i="1" dirty="0" smtClean="0">
                <a:solidFill>
                  <a:prstClr val="white"/>
                </a:solidFill>
              </a:rPr>
              <a:t>Character</a:t>
            </a:r>
            <a:endParaRPr lang="en-US" sz="1100" i="1" dirty="0">
              <a:solidFill>
                <a:prstClr val="white"/>
              </a:solidFill>
            </a:endParaRPr>
          </a:p>
        </p:txBody>
      </p:sp>
      <p:sp>
        <p:nvSpPr>
          <p:cNvPr id="15" name="TextBox 14"/>
          <p:cNvSpPr txBox="1"/>
          <p:nvPr/>
        </p:nvSpPr>
        <p:spPr>
          <a:xfrm>
            <a:off x="3728279" y="4445378"/>
            <a:ext cx="1060263" cy="261610"/>
          </a:xfrm>
          <a:prstGeom prst="rect">
            <a:avLst/>
          </a:prstGeom>
          <a:noFill/>
        </p:spPr>
        <p:txBody>
          <a:bodyPr wrap="square" rtlCol="0">
            <a:spAutoFit/>
          </a:bodyPr>
          <a:lstStyle/>
          <a:p>
            <a:r>
              <a:rPr lang="en-US" sz="1100" i="1" dirty="0" smtClean="0">
                <a:solidFill>
                  <a:prstClr val="white"/>
                </a:solidFill>
              </a:rPr>
              <a:t>Compassion</a:t>
            </a:r>
            <a:endParaRPr lang="en-US" sz="1100" i="1" dirty="0">
              <a:solidFill>
                <a:prstClr val="white"/>
              </a:solidFill>
            </a:endParaRPr>
          </a:p>
        </p:txBody>
      </p:sp>
      <p:cxnSp>
        <p:nvCxnSpPr>
          <p:cNvPr id="7" name="Straight Connector 6"/>
          <p:cNvCxnSpPr>
            <a:endCxn id="20" idx="0"/>
          </p:cNvCxnSpPr>
          <p:nvPr/>
        </p:nvCxnSpPr>
        <p:spPr>
          <a:xfrm>
            <a:off x="4550248" y="3749212"/>
            <a:ext cx="553" cy="394486"/>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a:stCxn id="20" idx="2"/>
          </p:cNvCxnSpPr>
          <p:nvPr/>
        </p:nvCxnSpPr>
        <p:spPr>
          <a:xfrm>
            <a:off x="4550784" y="4435881"/>
            <a:ext cx="0" cy="715272"/>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p:cNvCxnSpPr>
            <a:endCxn id="20" idx="3"/>
          </p:cNvCxnSpPr>
          <p:nvPr/>
        </p:nvCxnSpPr>
        <p:spPr>
          <a:xfrm flipH="1">
            <a:off x="5083891" y="4289790"/>
            <a:ext cx="330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4017679" y="4143732"/>
            <a:ext cx="1066214" cy="292183"/>
          </a:xfrm>
          <a:prstGeom prst="rect">
            <a:avLst/>
          </a:prstGeom>
          <a:solidFill>
            <a:srgbClr val="FFFFFF"/>
          </a:solidFill>
          <a:ln w="3175" cmpd="sng">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cxnSp>
        <p:nvCxnSpPr>
          <p:cNvPr id="21" name="Straight Connector 20"/>
          <p:cNvCxnSpPr>
            <a:stCxn id="20" idx="1"/>
          </p:cNvCxnSpPr>
          <p:nvPr/>
        </p:nvCxnSpPr>
        <p:spPr>
          <a:xfrm flipH="1">
            <a:off x="3698918" y="4289790"/>
            <a:ext cx="3187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9232" name="Rectangle 9231"/>
          <p:cNvSpPr/>
          <p:nvPr/>
        </p:nvSpPr>
        <p:spPr>
          <a:xfrm>
            <a:off x="3969841" y="4091449"/>
            <a:ext cx="1152610" cy="353943"/>
          </a:xfrm>
          <a:prstGeom prst="rect">
            <a:avLst/>
          </a:prstGeom>
        </p:spPr>
        <p:txBody>
          <a:bodyPr wrap="none">
            <a:spAutoFit/>
          </a:bodyPr>
          <a:lstStyle/>
          <a:p>
            <a:r>
              <a:rPr lang="en-US" sz="1700" dirty="0" smtClean="0">
                <a:solidFill>
                  <a:prstClr val="black"/>
                </a:solidFill>
              </a:rPr>
              <a:t>Leadership</a:t>
            </a:r>
            <a:endParaRPr lang="en-US" sz="1700" dirty="0">
              <a:solidFill>
                <a:prstClr val="black"/>
              </a:solidFill>
            </a:endParaRPr>
          </a:p>
        </p:txBody>
      </p:sp>
      <p:sp>
        <p:nvSpPr>
          <p:cNvPr id="33" name="Right Arrow 32"/>
          <p:cNvSpPr/>
          <p:nvPr/>
        </p:nvSpPr>
        <p:spPr>
          <a:xfrm rot="19420671">
            <a:off x="5121433" y="3116626"/>
            <a:ext cx="1958310" cy="355727"/>
          </a:xfrm>
          <a:prstGeom prst="rightArrow">
            <a:avLst/>
          </a:prstGeom>
          <a:solidFill>
            <a:srgbClr val="FFFFFF">
              <a:alpha val="8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i="1" dirty="0" smtClean="0">
                <a:solidFill>
                  <a:prstClr val="black"/>
                </a:solidFill>
              </a:rPr>
              <a:t>Transformation</a:t>
            </a:r>
            <a:endParaRPr lang="en-US" sz="1200" i="1" dirty="0">
              <a:solidFill>
                <a:prstClr val="black"/>
              </a:solidFill>
            </a:endParaRPr>
          </a:p>
        </p:txBody>
      </p:sp>
      <p:sp>
        <p:nvSpPr>
          <p:cNvPr id="76" name="Right Arrow 75"/>
          <p:cNvSpPr/>
          <p:nvPr/>
        </p:nvSpPr>
        <p:spPr>
          <a:xfrm rot="17914760">
            <a:off x="4536019" y="2519847"/>
            <a:ext cx="2032626" cy="348689"/>
          </a:xfrm>
          <a:prstGeom prst="rightArrow">
            <a:avLst/>
          </a:prstGeom>
          <a:solidFill>
            <a:srgbClr val="FFFFFF">
              <a:alpha val="84000"/>
            </a:srgbClr>
          </a:solidFill>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200" i="1" dirty="0" smtClean="0">
                <a:solidFill>
                  <a:prstClr val="black"/>
                </a:solidFill>
              </a:rPr>
              <a:t>Action </a:t>
            </a:r>
            <a:endParaRPr lang="en-US" sz="1200" i="1" dirty="0">
              <a:solidFill>
                <a:prstClr val="black"/>
              </a:solidFill>
            </a:endParaRPr>
          </a:p>
        </p:txBody>
      </p:sp>
      <p:sp>
        <p:nvSpPr>
          <p:cNvPr id="34" name="Left Arrow 33"/>
          <p:cNvSpPr/>
          <p:nvPr/>
        </p:nvSpPr>
        <p:spPr>
          <a:xfrm rot="3251538">
            <a:off x="2497074" y="2594558"/>
            <a:ext cx="1975575" cy="373886"/>
          </a:xfrm>
          <a:prstGeom prst="leftArrow">
            <a:avLst/>
          </a:prstGeom>
          <a:solidFill>
            <a:srgbClr val="FFFFFF">
              <a:alpha val="8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rgbClr val="000000"/>
                </a:solidFill>
              </a:rPr>
              <a:t>Caring</a:t>
            </a:r>
            <a:endParaRPr lang="en-US" sz="1100" i="1" dirty="0" smtClean="0">
              <a:solidFill>
                <a:srgbClr val="000000"/>
              </a:solidFill>
            </a:endParaRPr>
          </a:p>
        </p:txBody>
      </p:sp>
      <p:sp>
        <p:nvSpPr>
          <p:cNvPr id="78" name="Left Arrow 77"/>
          <p:cNvSpPr/>
          <p:nvPr/>
        </p:nvSpPr>
        <p:spPr>
          <a:xfrm rot="2132742">
            <a:off x="2094569" y="3122122"/>
            <a:ext cx="1902252" cy="373886"/>
          </a:xfrm>
          <a:prstGeom prst="leftArrow">
            <a:avLst/>
          </a:prstGeom>
          <a:solidFill>
            <a:srgbClr val="FFFFFF">
              <a:alpha val="8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i="1" dirty="0" smtClean="0">
                <a:solidFill>
                  <a:srgbClr val="000000"/>
                </a:solidFill>
              </a:rPr>
              <a:t> Awareness</a:t>
            </a:r>
            <a:endParaRPr lang="en-US" sz="1100" i="1" dirty="0" smtClean="0">
              <a:solidFill>
                <a:srgbClr val="000000"/>
              </a:solidFill>
            </a:endParaRPr>
          </a:p>
        </p:txBody>
      </p:sp>
      <p:sp>
        <p:nvSpPr>
          <p:cNvPr id="27" name="Rectangle 26"/>
          <p:cNvSpPr/>
          <p:nvPr/>
        </p:nvSpPr>
        <p:spPr>
          <a:xfrm>
            <a:off x="4171582" y="3373371"/>
            <a:ext cx="749132" cy="461665"/>
          </a:xfrm>
          <a:prstGeom prst="rect">
            <a:avLst/>
          </a:prstGeom>
        </p:spPr>
        <p:txBody>
          <a:bodyPr wrap="square">
            <a:spAutoFit/>
          </a:bodyPr>
          <a:lstStyle/>
          <a:p>
            <a:r>
              <a:rPr lang="en-US" sz="2400" b="1" dirty="0" smtClean="0">
                <a:solidFill>
                  <a:srgbClr val="FFFFFF"/>
                </a:solidFill>
              </a:rPr>
              <a:t>Self</a:t>
            </a:r>
            <a:endParaRPr lang="en-US" sz="2400" b="1" dirty="0">
              <a:solidFill>
                <a:srgbClr val="FFFFFF"/>
              </a:solidFill>
            </a:endParaRPr>
          </a:p>
        </p:txBody>
      </p:sp>
      <p:sp>
        <p:nvSpPr>
          <p:cNvPr id="10" name="TextBox 9"/>
          <p:cNvSpPr txBox="1"/>
          <p:nvPr/>
        </p:nvSpPr>
        <p:spPr>
          <a:xfrm>
            <a:off x="1585842" y="5869305"/>
            <a:ext cx="1765792" cy="369332"/>
          </a:xfrm>
          <a:prstGeom prst="rect">
            <a:avLst/>
          </a:prstGeom>
          <a:noFill/>
        </p:spPr>
        <p:txBody>
          <a:bodyPr wrap="square" rtlCol="0">
            <a:spAutoFit/>
          </a:bodyPr>
          <a:lstStyle/>
          <a:p>
            <a:pPr algn="ctr"/>
            <a:r>
              <a:rPr lang="en-US" dirty="0" smtClean="0">
                <a:solidFill>
                  <a:prstClr val="black"/>
                </a:solidFill>
              </a:rPr>
              <a:t>Personal</a:t>
            </a:r>
            <a:endParaRPr lang="en-US" dirty="0">
              <a:solidFill>
                <a:prstClr val="black"/>
              </a:solidFill>
            </a:endParaRPr>
          </a:p>
        </p:txBody>
      </p:sp>
      <p:sp>
        <p:nvSpPr>
          <p:cNvPr id="36" name="TextBox 35"/>
          <p:cNvSpPr txBox="1"/>
          <p:nvPr/>
        </p:nvSpPr>
        <p:spPr>
          <a:xfrm>
            <a:off x="3802464" y="5869305"/>
            <a:ext cx="1540006" cy="369332"/>
          </a:xfrm>
          <a:prstGeom prst="rect">
            <a:avLst/>
          </a:prstGeom>
          <a:noFill/>
        </p:spPr>
        <p:txBody>
          <a:bodyPr wrap="square" rtlCol="0">
            <a:spAutoFit/>
          </a:bodyPr>
          <a:lstStyle/>
          <a:p>
            <a:pPr algn="ctr"/>
            <a:r>
              <a:rPr lang="en-US" dirty="0" smtClean="0">
                <a:solidFill>
                  <a:prstClr val="black"/>
                </a:solidFill>
              </a:rPr>
              <a:t>SETTINGS</a:t>
            </a:r>
            <a:endParaRPr lang="en-US" dirty="0">
              <a:solidFill>
                <a:prstClr val="black"/>
              </a:solidFill>
            </a:endParaRPr>
          </a:p>
        </p:txBody>
      </p:sp>
      <p:sp>
        <p:nvSpPr>
          <p:cNvPr id="37" name="TextBox 36"/>
          <p:cNvSpPr txBox="1"/>
          <p:nvPr/>
        </p:nvSpPr>
        <p:spPr>
          <a:xfrm>
            <a:off x="5840230" y="5869305"/>
            <a:ext cx="1587542" cy="369332"/>
          </a:xfrm>
          <a:prstGeom prst="rect">
            <a:avLst/>
          </a:prstGeom>
          <a:noFill/>
        </p:spPr>
        <p:txBody>
          <a:bodyPr wrap="square" rtlCol="0">
            <a:spAutoFit/>
          </a:bodyPr>
          <a:lstStyle/>
          <a:p>
            <a:pPr algn="ctr"/>
            <a:r>
              <a:rPr lang="en-US" dirty="0" smtClean="0">
                <a:solidFill>
                  <a:prstClr val="black"/>
                </a:solidFill>
              </a:rPr>
              <a:t>Professional</a:t>
            </a:r>
            <a:endParaRPr lang="en-US" dirty="0">
              <a:solidFill>
                <a:prstClr val="black"/>
              </a:solidFill>
            </a:endParaRPr>
          </a:p>
        </p:txBody>
      </p:sp>
      <p:cxnSp>
        <p:nvCxnSpPr>
          <p:cNvPr id="40" name="Straight Arrow Connector 39"/>
          <p:cNvCxnSpPr>
            <a:stCxn id="36" idx="3"/>
            <a:endCxn id="37" idx="1"/>
          </p:cNvCxnSpPr>
          <p:nvPr/>
        </p:nvCxnSpPr>
        <p:spPr>
          <a:xfrm>
            <a:off x="5342469" y="6053971"/>
            <a:ext cx="497760" cy="0"/>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3673518" y="2002732"/>
            <a:ext cx="1851526" cy="461665"/>
          </a:xfrm>
          <a:prstGeom prst="rect">
            <a:avLst/>
          </a:prstGeom>
        </p:spPr>
        <p:txBody>
          <a:bodyPr wrap="square">
            <a:spAutoFit/>
          </a:bodyPr>
          <a:lstStyle/>
          <a:p>
            <a:pPr algn="ctr"/>
            <a:r>
              <a:rPr lang="en-US" sz="2400" b="1" dirty="0" smtClean="0">
                <a:solidFill>
                  <a:srgbClr val="FFFFFF"/>
                </a:solidFill>
              </a:rPr>
              <a:t>System</a:t>
            </a:r>
            <a:endParaRPr lang="en-US" sz="2400" b="1" dirty="0">
              <a:solidFill>
                <a:srgbClr val="FFFFFF"/>
              </a:solidFill>
            </a:endParaRPr>
          </a:p>
        </p:txBody>
      </p:sp>
      <p:sp>
        <p:nvSpPr>
          <p:cNvPr id="52" name="Rectangle 51"/>
          <p:cNvSpPr/>
          <p:nvPr/>
        </p:nvSpPr>
        <p:spPr>
          <a:xfrm>
            <a:off x="3598083" y="1136902"/>
            <a:ext cx="1851526" cy="461665"/>
          </a:xfrm>
          <a:prstGeom prst="rect">
            <a:avLst/>
          </a:prstGeom>
        </p:spPr>
        <p:txBody>
          <a:bodyPr wrap="square">
            <a:spAutoFit/>
          </a:bodyPr>
          <a:lstStyle/>
          <a:p>
            <a:pPr algn="ctr"/>
            <a:r>
              <a:rPr lang="en-US" sz="2400" b="1" dirty="0" smtClean="0">
                <a:solidFill>
                  <a:srgbClr val="FFFFFF"/>
                </a:solidFill>
              </a:rPr>
              <a:t>Community</a:t>
            </a:r>
            <a:endParaRPr lang="en-US" sz="2400" b="1" dirty="0">
              <a:solidFill>
                <a:srgbClr val="FFFFFF"/>
              </a:solidFill>
            </a:endParaRPr>
          </a:p>
        </p:txBody>
      </p:sp>
      <p:sp>
        <p:nvSpPr>
          <p:cNvPr id="53" name="Rectangle 52"/>
          <p:cNvSpPr/>
          <p:nvPr/>
        </p:nvSpPr>
        <p:spPr>
          <a:xfrm>
            <a:off x="4103097" y="2833953"/>
            <a:ext cx="895374" cy="461665"/>
          </a:xfrm>
          <a:prstGeom prst="rect">
            <a:avLst/>
          </a:prstGeom>
        </p:spPr>
        <p:txBody>
          <a:bodyPr wrap="square">
            <a:spAutoFit/>
          </a:bodyPr>
          <a:lstStyle/>
          <a:p>
            <a:pPr algn="ctr"/>
            <a:r>
              <a:rPr lang="en-US" sz="2400" b="1" dirty="0" smtClean="0">
                <a:solidFill>
                  <a:srgbClr val="FFFFFF"/>
                </a:solidFill>
              </a:rPr>
              <a:t>Team</a:t>
            </a:r>
            <a:endParaRPr lang="en-US" sz="2400" b="1" dirty="0">
              <a:solidFill>
                <a:srgbClr val="FFFFFF"/>
              </a:solidFill>
            </a:endParaRPr>
          </a:p>
        </p:txBody>
      </p:sp>
      <p:cxnSp>
        <p:nvCxnSpPr>
          <p:cNvPr id="39" name="Straight Arrow Connector 38"/>
          <p:cNvCxnSpPr/>
          <p:nvPr/>
        </p:nvCxnSpPr>
        <p:spPr>
          <a:xfrm flipH="1">
            <a:off x="3100465" y="6053971"/>
            <a:ext cx="627821" cy="0"/>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7951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801100" cy="925403"/>
          </a:xfrm>
        </p:spPr>
        <p:txBody>
          <a:bodyPr>
            <a:noAutofit/>
          </a:bodyPr>
          <a:lstStyle/>
          <a:p>
            <a:pPr algn="ctr"/>
            <a:r>
              <a:rPr lang="en-US" sz="3600" dirty="0"/>
              <a:t>T</a:t>
            </a:r>
            <a:r>
              <a:rPr lang="en-US" sz="3600" dirty="0" smtClean="0"/>
              <a:t>he PPLD Competency @ Geisel </a:t>
            </a:r>
            <a:endParaRPr lang="en-US" sz="3600" dirty="0"/>
          </a:p>
        </p:txBody>
      </p:sp>
      <p:sp>
        <p:nvSpPr>
          <p:cNvPr id="4" name="Content Placeholder 3"/>
          <p:cNvSpPr>
            <a:spLocks noGrp="1"/>
          </p:cNvSpPr>
          <p:nvPr>
            <p:ph sz="half" idx="1"/>
          </p:nvPr>
        </p:nvSpPr>
        <p:spPr>
          <a:xfrm>
            <a:off x="4610100" y="1357497"/>
            <a:ext cx="4038600" cy="4525963"/>
          </a:xfrm>
        </p:spPr>
        <p:txBody>
          <a:bodyPr>
            <a:normAutofit/>
          </a:bodyPr>
          <a:lstStyle/>
          <a:p>
            <a:pPr marL="514350" lvl="0" indent="-514350">
              <a:buFont typeface="+mj-lt"/>
              <a:buAutoNum type="arabicPeriod"/>
            </a:pPr>
            <a:r>
              <a:rPr lang="en-US" dirty="0"/>
              <a:t>Demonstrating personal qualities</a:t>
            </a:r>
          </a:p>
          <a:p>
            <a:pPr marL="514350" lvl="0" indent="-514350">
              <a:buFont typeface="+mj-lt"/>
              <a:buAutoNum type="arabicPeriod"/>
            </a:pPr>
            <a:r>
              <a:rPr lang="en-US" dirty="0"/>
              <a:t>Working with others</a:t>
            </a:r>
          </a:p>
          <a:p>
            <a:pPr marL="514350" lvl="0" indent="-514350">
              <a:buFont typeface="+mj-lt"/>
              <a:buAutoNum type="arabicPeriod"/>
            </a:pPr>
            <a:r>
              <a:rPr lang="en-US" dirty="0"/>
              <a:t>Managing services</a:t>
            </a:r>
          </a:p>
          <a:p>
            <a:pPr marL="514350" lvl="0" indent="-514350">
              <a:buFont typeface="+mj-lt"/>
              <a:buAutoNum type="arabicPeriod"/>
            </a:pPr>
            <a:r>
              <a:rPr lang="en-US" dirty="0"/>
              <a:t>Improving services </a:t>
            </a:r>
          </a:p>
          <a:p>
            <a:pPr marL="514350" lvl="0" indent="-514350">
              <a:buFont typeface="+mj-lt"/>
              <a:buAutoNum type="arabicPeriod"/>
            </a:pPr>
            <a:r>
              <a:rPr lang="en-US" dirty="0"/>
              <a:t>Setting direction</a:t>
            </a:r>
          </a:p>
          <a:p>
            <a:endParaRPr lang="en-US" dirty="0"/>
          </a:p>
        </p:txBody>
      </p:sp>
      <p:sp>
        <p:nvSpPr>
          <p:cNvPr id="5" name="Content Placeholder 4"/>
          <p:cNvSpPr>
            <a:spLocks noGrp="1"/>
          </p:cNvSpPr>
          <p:nvPr>
            <p:ph sz="half" idx="2"/>
          </p:nvPr>
        </p:nvSpPr>
        <p:spPr>
          <a:xfrm>
            <a:off x="228600" y="1172998"/>
            <a:ext cx="4038600" cy="4525963"/>
          </a:xfrm>
        </p:spPr>
        <p:txBody>
          <a:bodyPr>
            <a:normAutofit/>
          </a:bodyPr>
          <a:lstStyle/>
          <a:p>
            <a:pPr marL="514350" indent="-514350">
              <a:buFont typeface="+mj-lt"/>
              <a:buAutoNum type="arabicPeriod"/>
            </a:pPr>
            <a:r>
              <a:rPr lang="en-US" dirty="0" smtClean="0"/>
              <a:t>Self Awareness/Life Long Learning</a:t>
            </a:r>
          </a:p>
          <a:p>
            <a:pPr marL="514350" indent="-514350">
              <a:buFont typeface="+mj-lt"/>
              <a:buAutoNum type="arabicPeriod"/>
            </a:pPr>
            <a:r>
              <a:rPr lang="en-US" dirty="0" smtClean="0"/>
              <a:t>Self Care</a:t>
            </a:r>
          </a:p>
          <a:p>
            <a:pPr marL="514350" indent="-514350">
              <a:buFont typeface="+mj-lt"/>
              <a:buAutoNum type="arabicPeriod"/>
            </a:pPr>
            <a:r>
              <a:rPr lang="en-US" dirty="0" smtClean="0"/>
              <a:t>Feedback</a:t>
            </a:r>
          </a:p>
          <a:p>
            <a:pPr marL="514350" indent="-514350">
              <a:buFont typeface="+mj-lt"/>
              <a:buAutoNum type="arabicPeriod"/>
            </a:pPr>
            <a:r>
              <a:rPr lang="en-US" dirty="0" smtClean="0"/>
              <a:t>Effective Leadership K, S, A</a:t>
            </a:r>
          </a:p>
          <a:p>
            <a:pPr marL="514350" indent="-514350">
              <a:buFont typeface="+mj-lt"/>
              <a:buAutoNum type="arabicPeriod"/>
            </a:pPr>
            <a:r>
              <a:rPr lang="en-US" dirty="0" smtClean="0"/>
              <a:t>Demo Leadership Across Settings</a:t>
            </a:r>
          </a:p>
          <a:p>
            <a:pPr marL="514350" indent="-514350">
              <a:buFont typeface="+mj-lt"/>
              <a:buAutoNum type="arabicPeriod"/>
            </a:pPr>
            <a:r>
              <a:rPr lang="en-US" dirty="0" smtClean="0"/>
              <a:t>Lead Change</a:t>
            </a:r>
          </a:p>
          <a:p>
            <a:pPr marL="0" indent="0">
              <a:buNone/>
            </a:pPr>
            <a:endParaRPr lang="en-US" sz="1200" dirty="0" smtClean="0"/>
          </a:p>
        </p:txBody>
      </p:sp>
      <p:sp>
        <p:nvSpPr>
          <p:cNvPr id="7" name="Rectangle 6"/>
          <p:cNvSpPr/>
          <p:nvPr/>
        </p:nvSpPr>
        <p:spPr>
          <a:xfrm>
            <a:off x="4940302" y="4911994"/>
            <a:ext cx="3492500" cy="461665"/>
          </a:xfrm>
          <a:prstGeom prst="rect">
            <a:avLst/>
          </a:prstGeom>
        </p:spPr>
        <p:txBody>
          <a:bodyPr wrap="square">
            <a:spAutoFit/>
          </a:bodyPr>
          <a:lstStyle/>
          <a:p>
            <a:r>
              <a:rPr lang="en-US" sz="1200" dirty="0" smtClean="0"/>
              <a:t> </a:t>
            </a:r>
            <a:r>
              <a:rPr lang="en-US" sz="1200" dirty="0"/>
              <a:t>Medical Leadership Competency Framework (MLCF</a:t>
            </a:r>
            <a:r>
              <a:rPr lang="en-US" sz="1200" dirty="0" smtClean="0"/>
              <a:t>)</a:t>
            </a:r>
          </a:p>
          <a:p>
            <a:r>
              <a:rPr lang="en-US" sz="1200" dirty="0" smtClean="0"/>
              <a:t> United </a:t>
            </a:r>
            <a:r>
              <a:rPr lang="en-US" sz="1200" dirty="0"/>
              <a:t>Kingdom National Health </a:t>
            </a:r>
            <a:r>
              <a:rPr lang="en-US" sz="1200" dirty="0" smtClean="0"/>
              <a:t>Services</a:t>
            </a:r>
            <a:endParaRPr lang="en-US" sz="1200" dirty="0"/>
          </a:p>
        </p:txBody>
      </p:sp>
      <p:sp>
        <p:nvSpPr>
          <p:cNvPr id="3" name="TextBox 2"/>
          <p:cNvSpPr txBox="1"/>
          <p:nvPr/>
        </p:nvSpPr>
        <p:spPr>
          <a:xfrm>
            <a:off x="1028700" y="5698969"/>
            <a:ext cx="1276386" cy="646331"/>
          </a:xfrm>
          <a:prstGeom prst="rect">
            <a:avLst/>
          </a:prstGeom>
          <a:noFill/>
        </p:spPr>
        <p:txBody>
          <a:bodyPr wrap="none" rtlCol="0">
            <a:spAutoFit/>
          </a:bodyPr>
          <a:lstStyle/>
          <a:p>
            <a:r>
              <a:rPr lang="en-US" dirty="0"/>
              <a:t>Geisel 2015</a:t>
            </a:r>
          </a:p>
          <a:p>
            <a:endParaRPr lang="en-US" dirty="0"/>
          </a:p>
        </p:txBody>
      </p:sp>
      <p:cxnSp>
        <p:nvCxnSpPr>
          <p:cNvPr id="8" name="Straight Arrow Connector 7"/>
          <p:cNvCxnSpPr/>
          <p:nvPr/>
        </p:nvCxnSpPr>
        <p:spPr>
          <a:xfrm flipV="1">
            <a:off x="3162300" y="1676400"/>
            <a:ext cx="1524000" cy="152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2305086" y="1676400"/>
            <a:ext cx="2343114" cy="8001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035302" y="3276601"/>
            <a:ext cx="1625600" cy="209704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2984500" y="4116345"/>
            <a:ext cx="1676400" cy="12573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429000" y="2616200"/>
            <a:ext cx="1219200" cy="17653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162300" y="3759200"/>
            <a:ext cx="1498600" cy="142394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2476500" y="1803400"/>
            <a:ext cx="2171700" cy="10795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2438401" y="2616200"/>
            <a:ext cx="2273300" cy="2667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3429000" y="1752600"/>
            <a:ext cx="1371600" cy="25781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1981200" y="1676400"/>
            <a:ext cx="2667000" cy="22225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3035301" y="2616205"/>
            <a:ext cx="1574800" cy="275744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7686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701" y="2849562"/>
            <a:ext cx="9004300" cy="977340"/>
          </a:xfrm>
        </p:spPr>
        <p:txBody>
          <a:bodyPr>
            <a:noAutofit/>
          </a:bodyPr>
          <a:lstStyle/>
          <a:p>
            <a:r>
              <a:rPr lang="en-US" sz="3200" dirty="0" smtClean="0"/>
              <a:t>Personal, Professional and Leadership Development:</a:t>
            </a:r>
            <a:endParaRPr lang="en-US" sz="3200" dirty="0" smtClean="0"/>
          </a:p>
          <a:p>
            <a:pPr marL="342900" indent="-342900">
              <a:buFont typeface="Arial"/>
              <a:buChar char="•"/>
            </a:pPr>
            <a:endParaRPr lang="en-US" sz="2400" dirty="0" smtClean="0"/>
          </a:p>
          <a:p>
            <a:pPr marL="342900" indent="-342900">
              <a:buFont typeface="Arial"/>
              <a:buChar char="•"/>
            </a:pPr>
            <a:r>
              <a:rPr lang="en-US" sz="2400" u="sng" dirty="0" smtClean="0"/>
              <a:t>Ma</a:t>
            </a:r>
            <a:r>
              <a:rPr lang="en-US" sz="2400" u="sng" dirty="0" smtClean="0"/>
              <a:t>pped</a:t>
            </a:r>
          </a:p>
          <a:p>
            <a:pPr marL="342900" indent="-342900">
              <a:buFont typeface="Arial"/>
              <a:buChar char="•"/>
            </a:pPr>
            <a:r>
              <a:rPr lang="en-US" sz="2400" u="sng" dirty="0" smtClean="0"/>
              <a:t>Occurring</a:t>
            </a:r>
          </a:p>
          <a:p>
            <a:pPr marL="342900" indent="-342900">
              <a:buFont typeface="Arial"/>
              <a:buChar char="•"/>
            </a:pPr>
            <a:r>
              <a:rPr lang="en-US" sz="2400" u="sng" dirty="0" smtClean="0"/>
              <a:t>Recommended</a:t>
            </a:r>
          </a:p>
          <a:p>
            <a:pPr marL="342900" indent="-342900">
              <a:buFont typeface="Arial"/>
              <a:buChar char="•"/>
            </a:pPr>
            <a:endParaRPr lang="en-US" sz="2400" dirty="0" smtClean="0"/>
          </a:p>
          <a:p>
            <a:pPr marL="342900" indent="-342900">
              <a:buFont typeface="Arial"/>
              <a:buChar char="•"/>
            </a:pPr>
            <a:endParaRPr lang="en-US" sz="2400" u="sng" dirty="0"/>
          </a:p>
          <a:p>
            <a:endParaRPr lang="en-US" sz="6000" dirty="0"/>
          </a:p>
        </p:txBody>
      </p:sp>
    </p:spTree>
    <p:extLst>
      <p:ext uri="{BB962C8B-B14F-4D97-AF65-F5344CB8AC3E}">
        <p14:creationId xmlns:p14="http://schemas.microsoft.com/office/powerpoint/2010/main" val="30827771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Mapped Inventory</a:t>
            </a:r>
            <a:endParaRPr lang="en-US" dirty="0"/>
          </a:p>
        </p:txBody>
      </p:sp>
      <p:pic>
        <p:nvPicPr>
          <p:cNvPr id="7" name="Picture 6" descr="Screen Shot 2018-01-14 at 5.30.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7000"/>
            <a:ext cx="9144000" cy="4061298"/>
          </a:xfrm>
          <a:prstGeom prst="rect">
            <a:avLst/>
          </a:prstGeom>
        </p:spPr>
      </p:pic>
    </p:spTree>
    <p:extLst>
      <p:ext uri="{BB962C8B-B14F-4D97-AF65-F5344CB8AC3E}">
        <p14:creationId xmlns:p14="http://schemas.microsoft.com/office/powerpoint/2010/main" val="11086061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68" y="-405904"/>
            <a:ext cx="7886700" cy="1325563"/>
          </a:xfrm>
        </p:spPr>
        <p:txBody>
          <a:bodyPr/>
          <a:lstStyle/>
          <a:p>
            <a:pPr algn="ctr"/>
            <a:r>
              <a:rPr lang="en-US" dirty="0" smtClean="0"/>
              <a:t>Occurring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7302158"/>
              </p:ext>
            </p:extLst>
          </p:nvPr>
        </p:nvGraphicFramePr>
        <p:xfrm>
          <a:off x="519796" y="1028039"/>
          <a:ext cx="7588046" cy="5291376"/>
        </p:xfrm>
        <a:graphic>
          <a:graphicData uri="http://schemas.openxmlformats.org/drawingml/2006/table">
            <a:tbl>
              <a:tblPr firstRow="1" bandRow="1">
                <a:tableStyleId>{2A488322-F2BA-4B5B-9748-0D474271808F}</a:tableStyleId>
              </a:tblPr>
              <a:tblGrid>
                <a:gridCol w="1464553"/>
                <a:gridCol w="4432023"/>
                <a:gridCol w="1691470"/>
              </a:tblGrid>
              <a:tr h="792453">
                <a:tc>
                  <a:txBody>
                    <a:bodyPr/>
                    <a:lstStyle/>
                    <a:p>
                      <a:endParaRPr lang="en-US" dirty="0"/>
                    </a:p>
                  </a:txBody>
                  <a:tcPr marL="68580" marR="68580"/>
                </a:tc>
                <a:tc>
                  <a:txBody>
                    <a:bodyPr/>
                    <a:lstStyle/>
                    <a:p>
                      <a:pPr algn="ctr"/>
                      <a:r>
                        <a:rPr lang="en-US" sz="2000" dirty="0" smtClean="0"/>
                        <a:t>Keywords from MD Program Objective</a:t>
                      </a:r>
                      <a:endParaRPr lang="en-US" sz="2000" b="1" dirty="0"/>
                    </a:p>
                  </a:txBody>
                  <a:tcPr marL="68580" marR="68580" anchor="ctr"/>
                </a:tc>
                <a:tc>
                  <a:txBody>
                    <a:bodyPr/>
                    <a:lstStyle/>
                    <a:p>
                      <a:pPr marL="0" marR="0" algn="ctr">
                        <a:spcBef>
                          <a:spcPts val="0"/>
                        </a:spcBef>
                        <a:spcAft>
                          <a:spcPts val="0"/>
                        </a:spcAft>
                      </a:pPr>
                      <a:r>
                        <a:rPr lang="en-US" sz="2000" dirty="0" smtClean="0">
                          <a:effectLst/>
                          <a:latin typeface="+mn-lt"/>
                          <a:ea typeface="Calibri" charset="0"/>
                        </a:rPr>
                        <a:t>Status</a:t>
                      </a:r>
                      <a:endParaRPr lang="en-US" sz="2000" dirty="0">
                        <a:effectLst/>
                        <a:latin typeface="+mn-lt"/>
                        <a:ea typeface="Calibri" charset="0"/>
                      </a:endParaRPr>
                    </a:p>
                  </a:txBody>
                  <a:tcPr marL="51435" marR="51435" marT="0" marB="0" anchor="ctr"/>
                </a:tc>
              </a:tr>
              <a:tr h="723544">
                <a:tc>
                  <a:txBody>
                    <a:bodyPr/>
                    <a:lstStyle/>
                    <a:p>
                      <a:r>
                        <a:rPr lang="en-US" dirty="0" smtClean="0"/>
                        <a:t>PPLD 1</a:t>
                      </a:r>
                      <a:endParaRPr lang="en-US" dirty="0"/>
                    </a:p>
                  </a:txBody>
                  <a:tcPr marL="68580" marR="68580"/>
                </a:tc>
                <a:tc>
                  <a:txBody>
                    <a:bodyPr/>
                    <a:lstStyle/>
                    <a:p>
                      <a:r>
                        <a:rPr lang="en-US" sz="1800" kern="1200" dirty="0" smtClean="0">
                          <a:effectLst/>
                        </a:rPr>
                        <a:t>Self-assessment, lifelong</a:t>
                      </a:r>
                      <a:r>
                        <a:rPr lang="en-US" sz="1800" kern="1200" baseline="0" dirty="0" smtClean="0">
                          <a:effectLst/>
                        </a:rPr>
                        <a:t> learning</a:t>
                      </a:r>
                      <a:endParaRPr lang="en-US" sz="1800" b="0" dirty="0"/>
                    </a:p>
                  </a:txBody>
                  <a:tcPr marL="68580" marR="68580"/>
                </a:tc>
                <a:tc>
                  <a:txBody>
                    <a:bodyPr/>
                    <a:lstStyle/>
                    <a:p>
                      <a:pPr marL="0" marR="0" lvl="0" algn="ctr">
                        <a:spcBef>
                          <a:spcPts val="0"/>
                        </a:spcBef>
                        <a:spcAft>
                          <a:spcPts val="0"/>
                        </a:spcAft>
                      </a:pPr>
                      <a:r>
                        <a:rPr lang="en-US" sz="3200" dirty="0" smtClean="0">
                          <a:effectLst/>
                        </a:rPr>
                        <a:t>😃</a:t>
                      </a:r>
                      <a:endParaRPr lang="en-US" sz="3200" dirty="0">
                        <a:effectLst/>
                        <a:latin typeface="+mn-lt"/>
                        <a:ea typeface="Calibri" charset="0"/>
                      </a:endParaRPr>
                    </a:p>
                  </a:txBody>
                  <a:tcPr marL="51435" marR="51435" marT="0" marB="0" anchor="ctr"/>
                </a:tc>
              </a:tr>
              <a:tr h="556232">
                <a:tc>
                  <a:txBody>
                    <a:bodyPr/>
                    <a:lstStyle/>
                    <a:p>
                      <a:r>
                        <a:rPr lang="en-US" dirty="0" smtClean="0"/>
                        <a:t>PPLD 2</a:t>
                      </a:r>
                      <a:endParaRPr lang="en-US" dirty="0"/>
                    </a:p>
                  </a:txBody>
                  <a:tcPr marL="68580" marR="68580"/>
                </a:tc>
                <a:tc>
                  <a:txBody>
                    <a:bodyPr/>
                    <a:lstStyle/>
                    <a:p>
                      <a:pPr marL="0" marR="0">
                        <a:spcBef>
                          <a:spcPts val="0"/>
                        </a:spcBef>
                        <a:spcAft>
                          <a:spcPts val="0"/>
                        </a:spcAft>
                      </a:pPr>
                      <a:r>
                        <a:rPr lang="en-US" sz="1800" dirty="0" smtClean="0">
                          <a:effectLst/>
                        </a:rPr>
                        <a:t>Self-care, Resilience</a:t>
                      </a:r>
                      <a:endParaRPr lang="en-US" sz="1800" dirty="0">
                        <a:effectLst/>
                        <a:latin typeface="Times New Roman" charset="0"/>
                        <a:ea typeface="Calibri" charset="0"/>
                      </a:endParaRPr>
                    </a:p>
                  </a:txBody>
                  <a:tcPr marL="51435" marR="51435" marT="0" marB="0"/>
                </a:tc>
                <a:tc>
                  <a:txBody>
                    <a:bodyPr/>
                    <a:lstStyle/>
                    <a:p>
                      <a:pPr marL="0" marR="0" lvl="0" algn="ctr">
                        <a:spcBef>
                          <a:spcPts val="0"/>
                        </a:spcBef>
                        <a:spcAft>
                          <a:spcPts val="0"/>
                        </a:spcAft>
                      </a:pPr>
                      <a:r>
                        <a:rPr lang="en-US" sz="3200" dirty="0" smtClean="0">
                          <a:effectLst/>
                        </a:rPr>
                        <a:t>😐</a:t>
                      </a:r>
                      <a:endParaRPr lang="en-US" sz="3200" dirty="0">
                        <a:effectLst/>
                        <a:latin typeface="+mn-lt"/>
                        <a:ea typeface="Calibri" charset="0"/>
                      </a:endParaRPr>
                    </a:p>
                  </a:txBody>
                  <a:tcPr marL="51435" marR="51435" marT="0" marB="0" anchor="ctr"/>
                </a:tc>
              </a:tr>
              <a:tr h="556232">
                <a:tc>
                  <a:txBody>
                    <a:bodyPr/>
                    <a:lstStyle/>
                    <a:p>
                      <a:r>
                        <a:rPr lang="en-US" dirty="0" smtClean="0"/>
                        <a:t>PPLD 3</a:t>
                      </a:r>
                      <a:endParaRPr lang="en-US" dirty="0"/>
                    </a:p>
                  </a:txBody>
                  <a:tcPr marL="68580" marR="68580"/>
                </a:tc>
                <a:tc>
                  <a:txBody>
                    <a:bodyPr/>
                    <a:lstStyle/>
                    <a:p>
                      <a:pPr marL="0" marR="0">
                        <a:spcBef>
                          <a:spcPts val="0"/>
                        </a:spcBef>
                        <a:spcAft>
                          <a:spcPts val="0"/>
                        </a:spcAft>
                      </a:pPr>
                      <a:r>
                        <a:rPr lang="en-US" sz="1800" dirty="0" smtClean="0">
                          <a:effectLst/>
                        </a:rPr>
                        <a:t>Feedback</a:t>
                      </a:r>
                      <a:endParaRPr lang="en-US" sz="1800" dirty="0">
                        <a:effectLst/>
                        <a:latin typeface="Times New Roman" charset="0"/>
                        <a:ea typeface="Calibri" charset="0"/>
                      </a:endParaRPr>
                    </a:p>
                  </a:txBody>
                  <a:tcPr marL="51435" marR="51435" marT="0" marB="0"/>
                </a:tc>
                <a:tc>
                  <a:txBody>
                    <a:bodyPr/>
                    <a:lstStyle/>
                    <a:p>
                      <a:pPr marL="0" marR="0" lvl="0" algn="ctr">
                        <a:spcBef>
                          <a:spcPts val="0"/>
                        </a:spcBef>
                        <a:spcAft>
                          <a:spcPts val="0"/>
                        </a:spcAft>
                      </a:pPr>
                      <a:r>
                        <a:rPr lang="en-US" sz="3200" dirty="0" smtClean="0">
                          <a:effectLst/>
                        </a:rPr>
                        <a:t>🙂</a:t>
                      </a:r>
                      <a:endParaRPr lang="en-US" sz="3200" dirty="0">
                        <a:effectLst/>
                        <a:latin typeface="+mn-lt"/>
                        <a:ea typeface="Calibri" charset="0"/>
                      </a:endParaRPr>
                    </a:p>
                  </a:txBody>
                  <a:tcPr marL="51435" marR="51435" marT="0" marB="0" anchor="ctr"/>
                </a:tc>
              </a:tr>
              <a:tr h="930271">
                <a:tc>
                  <a:txBody>
                    <a:bodyPr/>
                    <a:lstStyle/>
                    <a:p>
                      <a:r>
                        <a:rPr lang="en-US" dirty="0" smtClean="0"/>
                        <a:t>PPLD 4</a:t>
                      </a:r>
                      <a:endParaRPr lang="en-US" dirty="0"/>
                    </a:p>
                  </a:txBody>
                  <a:tcPr marL="68580" marR="68580"/>
                </a:tc>
                <a:tc>
                  <a:txBody>
                    <a:bodyPr/>
                    <a:lstStyle/>
                    <a:p>
                      <a:pPr marL="0" marR="0">
                        <a:spcBef>
                          <a:spcPts val="0"/>
                        </a:spcBef>
                        <a:spcAft>
                          <a:spcPts val="0"/>
                        </a:spcAft>
                      </a:pPr>
                      <a:r>
                        <a:rPr lang="en-US" sz="1800" dirty="0" smtClean="0">
                          <a:effectLst/>
                          <a:latin typeface="Times New Roman" charset="0"/>
                          <a:ea typeface="Calibri" charset="0"/>
                        </a:rPr>
                        <a:t>Effective</a:t>
                      </a:r>
                      <a:r>
                        <a:rPr lang="en-US" sz="1800" baseline="0" dirty="0" smtClean="0">
                          <a:effectLst/>
                          <a:latin typeface="Times New Roman" charset="0"/>
                          <a:ea typeface="Calibri" charset="0"/>
                        </a:rPr>
                        <a:t> Leadership, Knowledge, Skills and Attitude</a:t>
                      </a:r>
                      <a:endParaRPr lang="en-US" sz="1800" dirty="0">
                        <a:effectLst/>
                        <a:latin typeface="Times New Roman" charset="0"/>
                        <a:ea typeface="Calibri" charset="0"/>
                      </a:endParaRPr>
                    </a:p>
                  </a:txBody>
                  <a:tcPr marL="51435" marR="51435" marT="0" marB="0"/>
                </a:tc>
                <a:tc>
                  <a:txBody>
                    <a:bodyPr/>
                    <a:lstStyle/>
                    <a:p>
                      <a:pPr marL="0" marR="0" lvl="0" algn="ctr">
                        <a:spcBef>
                          <a:spcPts val="0"/>
                        </a:spcBef>
                        <a:spcAft>
                          <a:spcPts val="0"/>
                        </a:spcAft>
                      </a:pPr>
                      <a:r>
                        <a:rPr lang="en-US" sz="3200" dirty="0" smtClean="0">
                          <a:effectLst/>
                        </a:rPr>
                        <a:t>😕</a:t>
                      </a:r>
                      <a:endParaRPr lang="en-US" sz="3200" dirty="0">
                        <a:effectLst/>
                        <a:latin typeface="+mn-lt"/>
                        <a:ea typeface="Calibri" charset="0"/>
                      </a:endParaRPr>
                    </a:p>
                  </a:txBody>
                  <a:tcPr marL="51435" marR="51435" marT="0" marB="0" anchor="ctr"/>
                </a:tc>
              </a:tr>
              <a:tr h="620180">
                <a:tc>
                  <a:txBody>
                    <a:bodyPr/>
                    <a:lstStyle/>
                    <a:p>
                      <a:r>
                        <a:rPr lang="en-US" dirty="0" smtClean="0"/>
                        <a:t>PPLD 5</a:t>
                      </a:r>
                      <a:endParaRPr lang="en-US" dirty="0"/>
                    </a:p>
                  </a:txBody>
                  <a:tcPr marL="68580" marR="68580"/>
                </a:tc>
                <a:tc>
                  <a:txBody>
                    <a:bodyPr/>
                    <a:lstStyle/>
                    <a:p>
                      <a:pPr marL="0" marR="0">
                        <a:spcBef>
                          <a:spcPts val="0"/>
                        </a:spcBef>
                        <a:spcAft>
                          <a:spcPts val="0"/>
                        </a:spcAft>
                      </a:pPr>
                      <a:r>
                        <a:rPr lang="en-US" sz="1800" dirty="0" smtClean="0">
                          <a:effectLst/>
                          <a:latin typeface="Times New Roman" charset="0"/>
                          <a:ea typeface="Calibri" charset="0"/>
                        </a:rPr>
                        <a:t>Demonstrate</a:t>
                      </a:r>
                      <a:r>
                        <a:rPr lang="en-US" sz="1800" baseline="0" dirty="0" smtClean="0">
                          <a:effectLst/>
                          <a:latin typeface="Times New Roman" charset="0"/>
                          <a:ea typeface="Calibri" charset="0"/>
                        </a:rPr>
                        <a:t> </a:t>
                      </a:r>
                      <a:r>
                        <a:rPr lang="en-US" sz="1800" baseline="0" dirty="0" smtClean="0">
                          <a:effectLst/>
                          <a:latin typeface="Times New Roman" charset="0"/>
                          <a:ea typeface="Calibri" charset="0"/>
                        </a:rPr>
                        <a:t>Leadership Across Settings</a:t>
                      </a:r>
                      <a:endParaRPr lang="en-US" sz="1800" dirty="0">
                        <a:effectLst/>
                        <a:latin typeface="Times New Roman" charset="0"/>
                        <a:ea typeface="Calibri" charset="0"/>
                      </a:endParaRPr>
                    </a:p>
                  </a:txBody>
                  <a:tcPr marL="51435" marR="51435" marT="0" marB="0"/>
                </a:tc>
                <a:tc>
                  <a:txBody>
                    <a:bodyPr/>
                    <a:lstStyle/>
                    <a:p>
                      <a:pPr marL="0" marR="0" lvl="0" algn="ctr">
                        <a:spcBef>
                          <a:spcPts val="0"/>
                        </a:spcBef>
                        <a:spcAft>
                          <a:spcPts val="0"/>
                        </a:spcAft>
                      </a:pPr>
                      <a:r>
                        <a:rPr lang="en-US" sz="3200" dirty="0" smtClean="0">
                          <a:effectLst/>
                        </a:rPr>
                        <a:t>😕</a:t>
                      </a:r>
                      <a:endParaRPr lang="en-US" sz="3200" dirty="0">
                        <a:effectLst/>
                        <a:latin typeface="+mn-lt"/>
                        <a:ea typeface="Calibri" charset="0"/>
                      </a:endParaRPr>
                    </a:p>
                  </a:txBody>
                  <a:tcPr marL="51435" marR="51435" marT="0" marB="0" anchor="ctr"/>
                </a:tc>
              </a:tr>
              <a:tr h="556232">
                <a:tc>
                  <a:txBody>
                    <a:bodyPr/>
                    <a:lstStyle/>
                    <a:p>
                      <a:r>
                        <a:rPr lang="en-US" dirty="0" smtClean="0"/>
                        <a:t>PPLD 6</a:t>
                      </a:r>
                      <a:endParaRPr lang="en-US" dirty="0"/>
                    </a:p>
                  </a:txBody>
                  <a:tcPr marL="68580" marR="68580"/>
                </a:tc>
                <a:tc>
                  <a:txBody>
                    <a:bodyPr/>
                    <a:lstStyle/>
                    <a:p>
                      <a:pPr marL="0" marR="0">
                        <a:spcBef>
                          <a:spcPts val="0"/>
                        </a:spcBef>
                        <a:spcAft>
                          <a:spcPts val="0"/>
                        </a:spcAft>
                      </a:pPr>
                      <a:r>
                        <a:rPr lang="en-US" sz="1800" dirty="0" smtClean="0">
                          <a:effectLst/>
                          <a:latin typeface="Times New Roman" charset="0"/>
                          <a:ea typeface="Calibri" charset="0"/>
                        </a:rPr>
                        <a:t>Leading Change</a:t>
                      </a:r>
                      <a:endParaRPr lang="en-US" sz="1800" dirty="0">
                        <a:effectLst/>
                        <a:latin typeface="Times New Roman" charset="0"/>
                        <a:ea typeface="Calibri" charset="0"/>
                      </a:endParaRPr>
                    </a:p>
                  </a:txBody>
                  <a:tcPr marL="51435" marR="51435" marT="0" marB="0"/>
                </a:tc>
                <a:tc>
                  <a:txBody>
                    <a:bodyPr/>
                    <a:lstStyle/>
                    <a:p>
                      <a:pPr marL="0" marR="0" lvl="0" algn="ctr">
                        <a:spcBef>
                          <a:spcPts val="0"/>
                        </a:spcBef>
                        <a:spcAft>
                          <a:spcPts val="0"/>
                        </a:spcAft>
                      </a:pPr>
                      <a:r>
                        <a:rPr lang="en-US" sz="3200" dirty="0" smtClean="0">
                          <a:effectLst/>
                        </a:rPr>
                        <a:t>😞</a:t>
                      </a:r>
                      <a:endParaRPr lang="en-US" sz="3200" dirty="0">
                        <a:effectLst/>
                        <a:latin typeface="+mn-lt"/>
                        <a:ea typeface="Calibri" charset="0"/>
                      </a:endParaRPr>
                    </a:p>
                  </a:txBody>
                  <a:tcPr marL="51435" marR="51435" marT="0" marB="0" anchor="ctr"/>
                </a:tc>
              </a:tr>
              <a:tr h="556232">
                <a:tc>
                  <a:txBody>
                    <a:bodyPr/>
                    <a:lstStyle/>
                    <a:p>
                      <a:endParaRPr lang="en-US" dirty="0"/>
                    </a:p>
                  </a:txBody>
                  <a:tcPr marL="68580" marR="68580"/>
                </a:tc>
                <a:tc>
                  <a:txBody>
                    <a:bodyPr/>
                    <a:lstStyle/>
                    <a:p>
                      <a:pPr marL="0" marR="0">
                        <a:spcBef>
                          <a:spcPts val="0"/>
                        </a:spcBef>
                        <a:spcAft>
                          <a:spcPts val="0"/>
                        </a:spcAft>
                      </a:pPr>
                      <a:endParaRPr lang="en-US" sz="1800" dirty="0">
                        <a:effectLst/>
                        <a:latin typeface="Times New Roman" charset="0"/>
                        <a:ea typeface="Calibri" charset="0"/>
                      </a:endParaRPr>
                    </a:p>
                  </a:txBody>
                  <a:tcPr marL="51435" marR="51435" marT="0" marB="0"/>
                </a:tc>
                <a:tc>
                  <a:txBody>
                    <a:bodyPr/>
                    <a:lstStyle/>
                    <a:p>
                      <a:pPr marL="0" marR="0" lvl="0" algn="ctr">
                        <a:spcBef>
                          <a:spcPts val="0"/>
                        </a:spcBef>
                        <a:spcAft>
                          <a:spcPts val="0"/>
                        </a:spcAft>
                      </a:pPr>
                      <a:endParaRPr lang="en-US" sz="3200" dirty="0">
                        <a:effectLst/>
                        <a:latin typeface="Times New Roman" charset="0"/>
                        <a:ea typeface="Calibri" charset="0"/>
                      </a:endParaRPr>
                    </a:p>
                  </a:txBody>
                  <a:tcPr marL="51435" marR="51435" marT="0" marB="0" anchor="ctr"/>
                </a:tc>
              </a:tr>
            </a:tbl>
          </a:graphicData>
        </a:graphic>
      </p:graphicFrame>
      <p:pic>
        <p:nvPicPr>
          <p:cNvPr id="6" name="Picture 5" descr="Screen Shot 2018-01-15 at 2.50.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7155" y="1907488"/>
            <a:ext cx="762000" cy="520700"/>
          </a:xfrm>
          <a:prstGeom prst="rect">
            <a:avLst/>
          </a:prstGeom>
        </p:spPr>
      </p:pic>
      <p:pic>
        <p:nvPicPr>
          <p:cNvPr id="8" name="Picture 7" descr="Screen Shot 2018-01-15 at 2.50.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7155" y="3089144"/>
            <a:ext cx="762000" cy="520700"/>
          </a:xfrm>
          <a:prstGeom prst="rect">
            <a:avLst/>
          </a:prstGeom>
        </p:spPr>
      </p:pic>
      <p:pic>
        <p:nvPicPr>
          <p:cNvPr id="9" name="Picture 8" descr="Screen Shot 2018-01-15 at 2.50.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7155" y="4645729"/>
            <a:ext cx="762000" cy="520700"/>
          </a:xfrm>
          <a:prstGeom prst="rect">
            <a:avLst/>
          </a:prstGeom>
        </p:spPr>
      </p:pic>
      <p:pic>
        <p:nvPicPr>
          <p:cNvPr id="10" name="Picture 9" descr="Screen Shot 2018-01-15 at 2.52.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8016" y="2445702"/>
            <a:ext cx="520246" cy="658271"/>
          </a:xfrm>
          <a:prstGeom prst="rect">
            <a:avLst/>
          </a:prstGeom>
        </p:spPr>
      </p:pic>
      <p:pic>
        <p:nvPicPr>
          <p:cNvPr id="11" name="Picture 10" descr="Screen Shot 2018-01-15 at 2.52.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93" y="3860800"/>
            <a:ext cx="702562" cy="592637"/>
          </a:xfrm>
          <a:prstGeom prst="rect">
            <a:avLst/>
          </a:prstGeom>
        </p:spPr>
      </p:pic>
      <p:pic>
        <p:nvPicPr>
          <p:cNvPr id="12" name="Picture 11" descr="Screen Shot 2018-01-15 at 2.52.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206" y="5269194"/>
            <a:ext cx="466725" cy="393700"/>
          </a:xfrm>
          <a:prstGeom prst="rect">
            <a:avLst/>
          </a:prstGeom>
        </p:spPr>
      </p:pic>
      <p:pic>
        <p:nvPicPr>
          <p:cNvPr id="13" name="Picture 12" descr="Screen Shot 2018-01-15 at 2.52.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593" y="5166429"/>
            <a:ext cx="702562" cy="592637"/>
          </a:xfrm>
          <a:prstGeom prst="rect">
            <a:avLst/>
          </a:prstGeom>
        </p:spPr>
      </p:pic>
      <p:pic>
        <p:nvPicPr>
          <p:cNvPr id="14" name="Picture 13" descr="Screen Shot 2018-01-15 at 2.52.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399" y="2511336"/>
            <a:ext cx="702562" cy="592637"/>
          </a:xfrm>
          <a:prstGeom prst="rect">
            <a:avLst/>
          </a:prstGeom>
        </p:spPr>
      </p:pic>
    </p:spTree>
    <p:extLst>
      <p:ext uri="{BB962C8B-B14F-4D97-AF65-F5344CB8AC3E}">
        <p14:creationId xmlns:p14="http://schemas.microsoft.com/office/powerpoint/2010/main" val="22348144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68" y="-405904"/>
            <a:ext cx="7886700" cy="1325563"/>
          </a:xfrm>
        </p:spPr>
        <p:txBody>
          <a:bodyPr/>
          <a:lstStyle/>
          <a:p>
            <a:pPr algn="ctr"/>
            <a:r>
              <a:rPr lang="en-US" dirty="0" smtClean="0"/>
              <a:t>Recommended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7343503"/>
              </p:ext>
            </p:extLst>
          </p:nvPr>
        </p:nvGraphicFramePr>
        <p:xfrm>
          <a:off x="519796" y="1028039"/>
          <a:ext cx="7588046" cy="5291376"/>
        </p:xfrm>
        <a:graphic>
          <a:graphicData uri="http://schemas.openxmlformats.org/drawingml/2006/table">
            <a:tbl>
              <a:tblPr firstRow="1" bandRow="1">
                <a:tableStyleId>{2A488322-F2BA-4B5B-9748-0D474271808F}</a:tableStyleId>
              </a:tblPr>
              <a:tblGrid>
                <a:gridCol w="1464553"/>
                <a:gridCol w="4432023"/>
                <a:gridCol w="1691470"/>
              </a:tblGrid>
              <a:tr h="792453">
                <a:tc>
                  <a:txBody>
                    <a:bodyPr/>
                    <a:lstStyle/>
                    <a:p>
                      <a:endParaRPr lang="en-US" dirty="0"/>
                    </a:p>
                  </a:txBody>
                  <a:tcPr marL="68580" marR="68580"/>
                </a:tc>
                <a:tc>
                  <a:txBody>
                    <a:bodyPr/>
                    <a:lstStyle/>
                    <a:p>
                      <a:pPr algn="ctr"/>
                      <a:r>
                        <a:rPr lang="en-US" sz="2000" dirty="0" smtClean="0"/>
                        <a:t>Keywords from MD Program Objective</a:t>
                      </a:r>
                      <a:endParaRPr lang="en-US" sz="2000" b="1" dirty="0"/>
                    </a:p>
                  </a:txBody>
                  <a:tcPr marL="68580" marR="68580" anchor="ctr"/>
                </a:tc>
                <a:tc>
                  <a:txBody>
                    <a:bodyPr/>
                    <a:lstStyle/>
                    <a:p>
                      <a:pPr marL="0" marR="0" algn="ctr">
                        <a:spcBef>
                          <a:spcPts val="0"/>
                        </a:spcBef>
                        <a:spcAft>
                          <a:spcPts val="0"/>
                        </a:spcAft>
                      </a:pPr>
                      <a:r>
                        <a:rPr lang="en-US" sz="2000" dirty="0" smtClean="0">
                          <a:effectLst/>
                          <a:latin typeface="+mn-lt"/>
                          <a:ea typeface="Calibri" charset="0"/>
                        </a:rPr>
                        <a:t>Status</a:t>
                      </a:r>
                      <a:endParaRPr lang="en-US" sz="2000" dirty="0">
                        <a:effectLst/>
                        <a:latin typeface="+mn-lt"/>
                        <a:ea typeface="Calibri" charset="0"/>
                      </a:endParaRPr>
                    </a:p>
                  </a:txBody>
                  <a:tcPr marL="51435" marR="51435" marT="0" marB="0" anchor="ctr"/>
                </a:tc>
              </a:tr>
              <a:tr h="723544">
                <a:tc>
                  <a:txBody>
                    <a:bodyPr/>
                    <a:lstStyle/>
                    <a:p>
                      <a:r>
                        <a:rPr lang="en-US" dirty="0" smtClean="0"/>
                        <a:t>PPLD 1</a:t>
                      </a:r>
                      <a:endParaRPr lang="en-US" dirty="0"/>
                    </a:p>
                  </a:txBody>
                  <a:tcPr marL="68580" marR="68580"/>
                </a:tc>
                <a:tc>
                  <a:txBody>
                    <a:bodyPr/>
                    <a:lstStyle/>
                    <a:p>
                      <a:r>
                        <a:rPr lang="en-US" sz="1800" kern="1200" dirty="0" smtClean="0">
                          <a:effectLst/>
                        </a:rPr>
                        <a:t>Self-assessment, lifelong</a:t>
                      </a:r>
                      <a:r>
                        <a:rPr lang="en-US" sz="1800" kern="1200" baseline="0" dirty="0" smtClean="0">
                          <a:effectLst/>
                        </a:rPr>
                        <a:t> learning</a:t>
                      </a:r>
                      <a:endParaRPr lang="en-US" sz="1800" b="0" dirty="0"/>
                    </a:p>
                  </a:txBody>
                  <a:tcPr marL="68580" marR="68580"/>
                </a:tc>
                <a:tc>
                  <a:txBody>
                    <a:bodyPr/>
                    <a:lstStyle/>
                    <a:p>
                      <a:pPr marL="0" marR="0" lvl="0" algn="ctr">
                        <a:spcBef>
                          <a:spcPts val="0"/>
                        </a:spcBef>
                        <a:spcAft>
                          <a:spcPts val="0"/>
                        </a:spcAft>
                      </a:pPr>
                      <a:r>
                        <a:rPr lang="en-US" sz="3200" dirty="0" smtClean="0">
                          <a:effectLst/>
                        </a:rPr>
                        <a:t>😃</a:t>
                      </a:r>
                      <a:endParaRPr lang="en-US" sz="3200" dirty="0">
                        <a:effectLst/>
                        <a:latin typeface="+mn-lt"/>
                        <a:ea typeface="Calibri" charset="0"/>
                      </a:endParaRPr>
                    </a:p>
                  </a:txBody>
                  <a:tcPr marL="51435" marR="51435" marT="0" marB="0" anchor="ctr"/>
                </a:tc>
              </a:tr>
              <a:tr h="556232">
                <a:tc>
                  <a:txBody>
                    <a:bodyPr/>
                    <a:lstStyle/>
                    <a:p>
                      <a:r>
                        <a:rPr lang="en-US" dirty="0" smtClean="0"/>
                        <a:t>PPLD 2</a:t>
                      </a:r>
                      <a:endParaRPr lang="en-US" dirty="0"/>
                    </a:p>
                  </a:txBody>
                  <a:tcPr marL="68580" marR="68580"/>
                </a:tc>
                <a:tc>
                  <a:txBody>
                    <a:bodyPr/>
                    <a:lstStyle/>
                    <a:p>
                      <a:pPr marL="0" marR="0">
                        <a:spcBef>
                          <a:spcPts val="0"/>
                        </a:spcBef>
                        <a:spcAft>
                          <a:spcPts val="0"/>
                        </a:spcAft>
                      </a:pPr>
                      <a:r>
                        <a:rPr lang="en-US" sz="1800" dirty="0" smtClean="0">
                          <a:effectLst/>
                        </a:rPr>
                        <a:t>Self-care, Resilience</a:t>
                      </a:r>
                      <a:endParaRPr lang="en-US" sz="1800" dirty="0">
                        <a:effectLst/>
                        <a:latin typeface="Times New Roman" charset="0"/>
                        <a:ea typeface="Calibri" charset="0"/>
                      </a:endParaRPr>
                    </a:p>
                  </a:txBody>
                  <a:tcPr marL="51435" marR="51435" marT="0" marB="0"/>
                </a:tc>
                <a:tc>
                  <a:txBody>
                    <a:bodyPr/>
                    <a:lstStyle/>
                    <a:p>
                      <a:pPr marL="0" marR="0" lvl="0" algn="ctr">
                        <a:spcBef>
                          <a:spcPts val="0"/>
                        </a:spcBef>
                        <a:spcAft>
                          <a:spcPts val="0"/>
                        </a:spcAft>
                      </a:pPr>
                      <a:r>
                        <a:rPr lang="en-US" sz="3200" dirty="0" smtClean="0">
                          <a:effectLst/>
                        </a:rPr>
                        <a:t>😐</a:t>
                      </a:r>
                      <a:endParaRPr lang="en-US" sz="3200" dirty="0">
                        <a:effectLst/>
                        <a:latin typeface="+mn-lt"/>
                        <a:ea typeface="Calibri" charset="0"/>
                      </a:endParaRPr>
                    </a:p>
                  </a:txBody>
                  <a:tcPr marL="51435" marR="51435" marT="0" marB="0" anchor="ctr"/>
                </a:tc>
              </a:tr>
              <a:tr h="556232">
                <a:tc>
                  <a:txBody>
                    <a:bodyPr/>
                    <a:lstStyle/>
                    <a:p>
                      <a:r>
                        <a:rPr lang="en-US" dirty="0" smtClean="0"/>
                        <a:t>PPLD 3</a:t>
                      </a:r>
                      <a:endParaRPr lang="en-US" dirty="0"/>
                    </a:p>
                  </a:txBody>
                  <a:tcPr marL="68580" marR="68580"/>
                </a:tc>
                <a:tc>
                  <a:txBody>
                    <a:bodyPr/>
                    <a:lstStyle/>
                    <a:p>
                      <a:pPr marL="0" marR="0">
                        <a:spcBef>
                          <a:spcPts val="0"/>
                        </a:spcBef>
                        <a:spcAft>
                          <a:spcPts val="0"/>
                        </a:spcAft>
                      </a:pPr>
                      <a:r>
                        <a:rPr lang="en-US" sz="1800" dirty="0" smtClean="0">
                          <a:effectLst/>
                        </a:rPr>
                        <a:t>Feedback</a:t>
                      </a:r>
                      <a:endParaRPr lang="en-US" sz="1800" dirty="0">
                        <a:effectLst/>
                        <a:latin typeface="Times New Roman" charset="0"/>
                        <a:ea typeface="Calibri" charset="0"/>
                      </a:endParaRPr>
                    </a:p>
                  </a:txBody>
                  <a:tcPr marL="51435" marR="51435" marT="0" marB="0"/>
                </a:tc>
                <a:tc>
                  <a:txBody>
                    <a:bodyPr/>
                    <a:lstStyle/>
                    <a:p>
                      <a:pPr marL="0" marR="0" lvl="0" algn="ctr">
                        <a:spcBef>
                          <a:spcPts val="0"/>
                        </a:spcBef>
                        <a:spcAft>
                          <a:spcPts val="0"/>
                        </a:spcAft>
                      </a:pPr>
                      <a:r>
                        <a:rPr lang="en-US" sz="3200" dirty="0" smtClean="0">
                          <a:effectLst/>
                        </a:rPr>
                        <a:t>🙂</a:t>
                      </a:r>
                      <a:endParaRPr lang="en-US" sz="3200" dirty="0">
                        <a:effectLst/>
                        <a:latin typeface="+mn-lt"/>
                        <a:ea typeface="Calibri" charset="0"/>
                      </a:endParaRPr>
                    </a:p>
                  </a:txBody>
                  <a:tcPr marL="51435" marR="51435" marT="0" marB="0" anchor="ctr"/>
                </a:tc>
              </a:tr>
              <a:tr h="930271">
                <a:tc>
                  <a:txBody>
                    <a:bodyPr/>
                    <a:lstStyle/>
                    <a:p>
                      <a:r>
                        <a:rPr lang="en-US" dirty="0" smtClean="0"/>
                        <a:t>PPLD 4</a:t>
                      </a:r>
                      <a:endParaRPr lang="en-US" dirty="0"/>
                    </a:p>
                  </a:txBody>
                  <a:tcPr marL="68580" marR="68580"/>
                </a:tc>
                <a:tc>
                  <a:txBody>
                    <a:bodyPr/>
                    <a:lstStyle/>
                    <a:p>
                      <a:pPr marL="0" marR="0">
                        <a:spcBef>
                          <a:spcPts val="0"/>
                        </a:spcBef>
                        <a:spcAft>
                          <a:spcPts val="0"/>
                        </a:spcAft>
                      </a:pPr>
                      <a:r>
                        <a:rPr lang="en-US" sz="1800" dirty="0" smtClean="0">
                          <a:effectLst/>
                          <a:latin typeface="Times New Roman" charset="0"/>
                          <a:ea typeface="Calibri" charset="0"/>
                        </a:rPr>
                        <a:t>Effective</a:t>
                      </a:r>
                      <a:r>
                        <a:rPr lang="en-US" sz="1800" baseline="0" dirty="0" smtClean="0">
                          <a:effectLst/>
                          <a:latin typeface="Times New Roman" charset="0"/>
                          <a:ea typeface="Calibri" charset="0"/>
                        </a:rPr>
                        <a:t> Leadership, Knowledge, Skills and Attitude</a:t>
                      </a:r>
                      <a:endParaRPr lang="en-US" sz="1800" dirty="0">
                        <a:effectLst/>
                        <a:latin typeface="Times New Roman" charset="0"/>
                        <a:ea typeface="Calibri" charset="0"/>
                      </a:endParaRPr>
                    </a:p>
                  </a:txBody>
                  <a:tcPr marL="51435" marR="51435" marT="0" marB="0"/>
                </a:tc>
                <a:tc>
                  <a:txBody>
                    <a:bodyPr/>
                    <a:lstStyle/>
                    <a:p>
                      <a:pPr marL="0" marR="0" lvl="0" algn="ctr">
                        <a:spcBef>
                          <a:spcPts val="0"/>
                        </a:spcBef>
                        <a:spcAft>
                          <a:spcPts val="0"/>
                        </a:spcAft>
                      </a:pPr>
                      <a:r>
                        <a:rPr lang="en-US" sz="3200" dirty="0" smtClean="0">
                          <a:effectLst/>
                        </a:rPr>
                        <a:t>😕</a:t>
                      </a:r>
                      <a:endParaRPr lang="en-US" sz="3200" dirty="0">
                        <a:effectLst/>
                        <a:latin typeface="+mn-lt"/>
                        <a:ea typeface="Calibri" charset="0"/>
                      </a:endParaRPr>
                    </a:p>
                  </a:txBody>
                  <a:tcPr marL="51435" marR="51435" marT="0" marB="0" anchor="ctr"/>
                </a:tc>
              </a:tr>
              <a:tr h="620180">
                <a:tc>
                  <a:txBody>
                    <a:bodyPr/>
                    <a:lstStyle/>
                    <a:p>
                      <a:r>
                        <a:rPr lang="en-US" dirty="0" smtClean="0"/>
                        <a:t>PPLD 5</a:t>
                      </a:r>
                      <a:endParaRPr lang="en-US" dirty="0"/>
                    </a:p>
                  </a:txBody>
                  <a:tcPr marL="68580" marR="68580"/>
                </a:tc>
                <a:tc>
                  <a:txBody>
                    <a:bodyPr/>
                    <a:lstStyle/>
                    <a:p>
                      <a:pPr marL="0" marR="0">
                        <a:spcBef>
                          <a:spcPts val="0"/>
                        </a:spcBef>
                        <a:spcAft>
                          <a:spcPts val="0"/>
                        </a:spcAft>
                      </a:pPr>
                      <a:r>
                        <a:rPr lang="en-US" sz="1800" dirty="0" smtClean="0">
                          <a:effectLst/>
                          <a:latin typeface="Times New Roman" charset="0"/>
                          <a:ea typeface="Calibri" charset="0"/>
                        </a:rPr>
                        <a:t>Demonstrate</a:t>
                      </a:r>
                      <a:r>
                        <a:rPr lang="en-US" sz="1800" baseline="0" dirty="0" smtClean="0">
                          <a:effectLst/>
                          <a:latin typeface="Times New Roman" charset="0"/>
                          <a:ea typeface="Calibri" charset="0"/>
                        </a:rPr>
                        <a:t> </a:t>
                      </a:r>
                      <a:r>
                        <a:rPr lang="en-US" sz="1800" baseline="0" dirty="0" smtClean="0">
                          <a:effectLst/>
                          <a:latin typeface="Times New Roman" charset="0"/>
                          <a:ea typeface="Calibri" charset="0"/>
                        </a:rPr>
                        <a:t>Leadership Across Settings</a:t>
                      </a:r>
                      <a:endParaRPr lang="en-US" sz="1800" dirty="0">
                        <a:effectLst/>
                        <a:latin typeface="Times New Roman" charset="0"/>
                        <a:ea typeface="Calibri" charset="0"/>
                      </a:endParaRPr>
                    </a:p>
                  </a:txBody>
                  <a:tcPr marL="51435" marR="51435" marT="0" marB="0"/>
                </a:tc>
                <a:tc>
                  <a:txBody>
                    <a:bodyPr/>
                    <a:lstStyle/>
                    <a:p>
                      <a:pPr marL="0" marR="0" lvl="0" algn="ctr">
                        <a:spcBef>
                          <a:spcPts val="0"/>
                        </a:spcBef>
                        <a:spcAft>
                          <a:spcPts val="0"/>
                        </a:spcAft>
                      </a:pPr>
                      <a:r>
                        <a:rPr lang="en-US" sz="3200" dirty="0" smtClean="0">
                          <a:effectLst/>
                        </a:rPr>
                        <a:t>😕</a:t>
                      </a:r>
                      <a:endParaRPr lang="en-US" sz="3200" dirty="0">
                        <a:effectLst/>
                        <a:latin typeface="+mn-lt"/>
                        <a:ea typeface="Calibri" charset="0"/>
                      </a:endParaRPr>
                    </a:p>
                  </a:txBody>
                  <a:tcPr marL="51435" marR="51435" marT="0" marB="0" anchor="ctr"/>
                </a:tc>
              </a:tr>
              <a:tr h="556232">
                <a:tc>
                  <a:txBody>
                    <a:bodyPr/>
                    <a:lstStyle/>
                    <a:p>
                      <a:r>
                        <a:rPr lang="en-US" dirty="0" smtClean="0"/>
                        <a:t>PPLD 6</a:t>
                      </a:r>
                      <a:endParaRPr lang="en-US" dirty="0"/>
                    </a:p>
                  </a:txBody>
                  <a:tcPr marL="68580" marR="68580"/>
                </a:tc>
                <a:tc>
                  <a:txBody>
                    <a:bodyPr/>
                    <a:lstStyle/>
                    <a:p>
                      <a:pPr marL="0" marR="0">
                        <a:spcBef>
                          <a:spcPts val="0"/>
                        </a:spcBef>
                        <a:spcAft>
                          <a:spcPts val="0"/>
                        </a:spcAft>
                      </a:pPr>
                      <a:r>
                        <a:rPr lang="en-US" sz="1800" dirty="0" smtClean="0">
                          <a:effectLst/>
                          <a:latin typeface="Times New Roman" charset="0"/>
                          <a:ea typeface="Calibri" charset="0"/>
                        </a:rPr>
                        <a:t>Leading Change</a:t>
                      </a:r>
                      <a:endParaRPr lang="en-US" sz="1800" dirty="0">
                        <a:effectLst/>
                        <a:latin typeface="Times New Roman" charset="0"/>
                        <a:ea typeface="Calibri" charset="0"/>
                      </a:endParaRPr>
                    </a:p>
                  </a:txBody>
                  <a:tcPr marL="51435" marR="51435" marT="0" marB="0"/>
                </a:tc>
                <a:tc>
                  <a:txBody>
                    <a:bodyPr/>
                    <a:lstStyle/>
                    <a:p>
                      <a:pPr marL="0" marR="0" lvl="0" algn="ctr">
                        <a:spcBef>
                          <a:spcPts val="0"/>
                        </a:spcBef>
                        <a:spcAft>
                          <a:spcPts val="0"/>
                        </a:spcAft>
                      </a:pPr>
                      <a:r>
                        <a:rPr lang="en-US" sz="3200" dirty="0" smtClean="0">
                          <a:effectLst/>
                        </a:rPr>
                        <a:t>😞</a:t>
                      </a:r>
                      <a:endParaRPr lang="en-US" sz="3200" dirty="0">
                        <a:effectLst/>
                        <a:latin typeface="+mn-lt"/>
                        <a:ea typeface="Calibri" charset="0"/>
                      </a:endParaRPr>
                    </a:p>
                  </a:txBody>
                  <a:tcPr marL="51435" marR="51435" marT="0" marB="0" anchor="ctr"/>
                </a:tc>
              </a:tr>
              <a:tr h="556232">
                <a:tc>
                  <a:txBody>
                    <a:bodyPr/>
                    <a:lstStyle/>
                    <a:p>
                      <a:endParaRPr lang="en-US" dirty="0"/>
                    </a:p>
                  </a:txBody>
                  <a:tcPr marL="68580" marR="68580"/>
                </a:tc>
                <a:tc>
                  <a:txBody>
                    <a:bodyPr/>
                    <a:lstStyle/>
                    <a:p>
                      <a:pPr marL="0" marR="0">
                        <a:spcBef>
                          <a:spcPts val="0"/>
                        </a:spcBef>
                        <a:spcAft>
                          <a:spcPts val="0"/>
                        </a:spcAft>
                      </a:pPr>
                      <a:endParaRPr lang="en-US" sz="1800" dirty="0">
                        <a:effectLst/>
                        <a:latin typeface="Times New Roman" charset="0"/>
                        <a:ea typeface="Calibri" charset="0"/>
                      </a:endParaRPr>
                    </a:p>
                  </a:txBody>
                  <a:tcPr marL="51435" marR="51435" marT="0" marB="0"/>
                </a:tc>
                <a:tc>
                  <a:txBody>
                    <a:bodyPr/>
                    <a:lstStyle/>
                    <a:p>
                      <a:pPr marL="0" marR="0" lvl="0" algn="ctr">
                        <a:spcBef>
                          <a:spcPts val="0"/>
                        </a:spcBef>
                        <a:spcAft>
                          <a:spcPts val="0"/>
                        </a:spcAft>
                      </a:pPr>
                      <a:endParaRPr lang="en-US" sz="3200" dirty="0">
                        <a:effectLst/>
                        <a:latin typeface="Times New Roman" charset="0"/>
                        <a:ea typeface="Calibri" charset="0"/>
                      </a:endParaRPr>
                    </a:p>
                  </a:txBody>
                  <a:tcPr marL="51435" marR="51435" marT="0" marB="0" anchor="ctr"/>
                </a:tc>
              </a:tr>
            </a:tbl>
          </a:graphicData>
        </a:graphic>
      </p:graphicFrame>
      <p:pic>
        <p:nvPicPr>
          <p:cNvPr id="6" name="Picture 5" descr="Screen Shot 2018-01-15 at 2.50.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7155" y="1907488"/>
            <a:ext cx="762000" cy="520700"/>
          </a:xfrm>
          <a:prstGeom prst="rect">
            <a:avLst/>
          </a:prstGeom>
        </p:spPr>
      </p:pic>
      <p:pic>
        <p:nvPicPr>
          <p:cNvPr id="8" name="Picture 7" descr="Screen Shot 2018-01-15 at 2.50.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7155" y="3089144"/>
            <a:ext cx="762000" cy="520700"/>
          </a:xfrm>
          <a:prstGeom prst="rect">
            <a:avLst/>
          </a:prstGeom>
        </p:spPr>
      </p:pic>
      <p:pic>
        <p:nvPicPr>
          <p:cNvPr id="9" name="Picture 8" descr="Screen Shot 2018-01-15 at 2.50.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7155" y="4556829"/>
            <a:ext cx="762000" cy="520700"/>
          </a:xfrm>
          <a:prstGeom prst="rect">
            <a:avLst/>
          </a:prstGeom>
        </p:spPr>
      </p:pic>
      <p:pic>
        <p:nvPicPr>
          <p:cNvPr id="10" name="Picture 9" descr="Screen Shot 2018-01-15 at 2.50.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7155" y="2568444"/>
            <a:ext cx="762000" cy="520700"/>
          </a:xfrm>
          <a:prstGeom prst="rect">
            <a:avLst/>
          </a:prstGeom>
        </p:spPr>
      </p:pic>
      <p:pic>
        <p:nvPicPr>
          <p:cNvPr id="11" name="Picture 10" descr="Screen Shot 2018-01-15 at 2.50.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7155" y="3875292"/>
            <a:ext cx="762000" cy="520700"/>
          </a:xfrm>
          <a:prstGeom prst="rect">
            <a:avLst/>
          </a:prstGeom>
        </p:spPr>
      </p:pic>
      <p:pic>
        <p:nvPicPr>
          <p:cNvPr id="12" name="Picture 11" descr="Screen Shot 2018-01-15 at 2.50.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7155" y="5222031"/>
            <a:ext cx="762000" cy="520700"/>
          </a:xfrm>
          <a:prstGeom prst="rect">
            <a:avLst/>
          </a:prstGeom>
        </p:spPr>
      </p:pic>
    </p:spTree>
    <p:extLst>
      <p:ext uri="{BB962C8B-B14F-4D97-AF65-F5344CB8AC3E}">
        <p14:creationId xmlns:p14="http://schemas.microsoft.com/office/powerpoint/2010/main" val="22465819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SUMMARY: Leadership - A Call for </a:t>
            </a:r>
            <a:r>
              <a:rPr lang="is-IS" dirty="0" smtClean="0"/>
              <a:t>…</a:t>
            </a:r>
            <a:endParaRPr lang="en-US" dirty="0"/>
          </a:p>
        </p:txBody>
      </p:sp>
      <p:graphicFrame>
        <p:nvGraphicFramePr>
          <p:cNvPr id="5" name="Content Placeholder 4"/>
          <p:cNvGraphicFramePr>
            <a:graphicFrameLocks noGrp="1"/>
          </p:cNvGraphicFramePr>
          <p:nvPr>
            <p:ph idx="1"/>
          </p:nvPr>
        </p:nvGraphicFramePr>
        <p:xfrm>
          <a:off x="457200" y="1235081"/>
          <a:ext cx="8229600" cy="4543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98096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35295"/>
            <a:ext cx="8229600" cy="794901"/>
          </a:xfrm>
        </p:spPr>
        <p:txBody>
          <a:bodyPr>
            <a:noAutofit/>
          </a:bodyPr>
          <a:lstStyle/>
          <a:p>
            <a:pPr algn="ctr"/>
            <a:r>
              <a:rPr lang="en-US" sz="4800" dirty="0" smtClean="0"/>
              <a:t>Geisel Leadership SWOT</a:t>
            </a:r>
            <a:endParaRPr lang="en-US"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3903824"/>
              </p:ext>
            </p:extLst>
          </p:nvPr>
        </p:nvGraphicFramePr>
        <p:xfrm>
          <a:off x="0" y="794902"/>
          <a:ext cx="9144000" cy="6865534"/>
        </p:xfrm>
        <a:graphic>
          <a:graphicData uri="http://schemas.openxmlformats.org/drawingml/2006/table">
            <a:tbl>
              <a:tblPr firstRow="1" bandRow="1">
                <a:tableStyleId>{5C22544A-7EE6-4342-B048-85BDC9FD1C3A}</a:tableStyleId>
              </a:tblPr>
              <a:tblGrid>
                <a:gridCol w="4572000"/>
                <a:gridCol w="4572000"/>
              </a:tblGrid>
              <a:tr h="3129398">
                <a:tc>
                  <a:txBody>
                    <a:bodyPr/>
                    <a:lstStyle/>
                    <a:p>
                      <a:r>
                        <a:rPr lang="en-US" sz="1400" dirty="0" smtClean="0">
                          <a:solidFill>
                            <a:srgbClr val="000000"/>
                          </a:solidFill>
                        </a:rPr>
                        <a:t>Strengths</a:t>
                      </a:r>
                    </a:p>
                    <a:p>
                      <a:endParaRPr lang="en-US" sz="1400" dirty="0" smtClean="0">
                        <a:solidFill>
                          <a:srgbClr val="000000"/>
                        </a:solidFill>
                      </a:endParaRPr>
                    </a:p>
                    <a:p>
                      <a:pPr marL="342900" lvl="0" indent="-342900">
                        <a:buFont typeface="+mj-lt"/>
                        <a:buAutoNum type="arabicPeriod"/>
                      </a:pPr>
                      <a:r>
                        <a:rPr lang="en-US" sz="1400" b="0" kern="1200" dirty="0" smtClean="0">
                          <a:solidFill>
                            <a:schemeClr val="tx1"/>
                          </a:solidFill>
                          <a:effectLst/>
                          <a:latin typeface="+mn-lt"/>
                          <a:ea typeface="+mn-ea"/>
                          <a:cs typeface="+mn-cs"/>
                        </a:rPr>
                        <a:t>Competency defined in 2015.</a:t>
                      </a:r>
                    </a:p>
                    <a:p>
                      <a:pPr marL="342900" lvl="0" indent="-342900">
                        <a:buFont typeface="+mj-lt"/>
                        <a:buAutoNum type="arabicPeriod"/>
                      </a:pPr>
                      <a:endParaRPr lang="en-US" sz="1400" b="0" kern="1200" dirty="0" smtClean="0">
                        <a:solidFill>
                          <a:schemeClr val="tx1"/>
                        </a:solidFill>
                        <a:effectLst/>
                        <a:latin typeface="+mn-lt"/>
                        <a:ea typeface="+mn-ea"/>
                        <a:cs typeface="+mn-cs"/>
                      </a:endParaRPr>
                    </a:p>
                    <a:p>
                      <a:pPr marL="342900" lvl="0" indent="-342900">
                        <a:buFont typeface="+mj-lt"/>
                        <a:buAutoNum type="arabicPeriod"/>
                      </a:pPr>
                      <a:r>
                        <a:rPr lang="en-US" sz="1400" b="0" kern="1200" dirty="0" smtClean="0">
                          <a:solidFill>
                            <a:schemeClr val="tx1"/>
                          </a:solidFill>
                          <a:effectLst/>
                          <a:latin typeface="+mn-lt"/>
                          <a:ea typeface="+mn-ea"/>
                          <a:cs typeface="+mn-cs"/>
                        </a:rPr>
                        <a:t>GOLD initiated pilots with current </a:t>
                      </a:r>
                      <a:r>
                        <a:rPr lang="en-US" sz="1400" b="0" i="1" kern="1200" dirty="0" smtClean="0">
                          <a:solidFill>
                            <a:schemeClr val="tx1"/>
                          </a:solidFill>
                          <a:effectLst/>
                          <a:latin typeface="+mn-lt"/>
                          <a:ea typeface="+mn-ea"/>
                          <a:cs typeface="+mn-cs"/>
                        </a:rPr>
                        <a:t>Best Practice</a:t>
                      </a:r>
                      <a:r>
                        <a:rPr lang="en-US" sz="1400" b="0" kern="1200" dirty="0" smtClean="0">
                          <a:solidFill>
                            <a:schemeClr val="tx1"/>
                          </a:solidFill>
                          <a:effectLst/>
                          <a:latin typeface="+mn-lt"/>
                          <a:ea typeface="+mn-ea"/>
                          <a:cs typeface="+mn-cs"/>
                        </a:rPr>
                        <a:t> pedagogy and programs. </a:t>
                      </a:r>
                    </a:p>
                    <a:p>
                      <a:pPr marL="342900" lvl="0" indent="-342900">
                        <a:buFont typeface="+mj-lt"/>
                        <a:buAutoNum type="arabicPeriod"/>
                      </a:pPr>
                      <a:endParaRPr lang="en-US" sz="1400" b="0" kern="1200" dirty="0" smtClean="0">
                        <a:solidFill>
                          <a:schemeClr val="tx1"/>
                        </a:solidFill>
                        <a:effectLst/>
                        <a:latin typeface="+mn-lt"/>
                        <a:ea typeface="+mn-ea"/>
                        <a:cs typeface="+mn-cs"/>
                      </a:endParaRPr>
                    </a:p>
                    <a:p>
                      <a:pPr marL="342900" lvl="0" indent="-342900">
                        <a:buFont typeface="+mj-lt"/>
                        <a:buAutoNum type="arabicPeriod"/>
                      </a:pPr>
                      <a:r>
                        <a:rPr lang="en-US" sz="1400" b="0" kern="1200" dirty="0" smtClean="0">
                          <a:solidFill>
                            <a:schemeClr val="tx1"/>
                          </a:solidFill>
                          <a:effectLst/>
                          <a:latin typeface="+mn-lt"/>
                          <a:ea typeface="+mn-ea"/>
                          <a:cs typeface="+mn-cs"/>
                        </a:rPr>
                        <a:t>Diverse group of faculty and student champions committed to modeling leadership and integrating leadership principles and training.</a:t>
                      </a:r>
                    </a:p>
                    <a:p>
                      <a:endParaRPr lang="en-US" sz="1400" dirty="0">
                        <a:solidFill>
                          <a:srgbClr val="000000"/>
                        </a:solidFill>
                      </a:endParaRPr>
                    </a:p>
                  </a:txBody>
                  <a:tcPr>
                    <a:solidFill>
                      <a:schemeClr val="accent2">
                        <a:lumMod val="20000"/>
                        <a:lumOff val="80000"/>
                      </a:schemeClr>
                    </a:solidFill>
                  </a:tcPr>
                </a:tc>
                <a:tc>
                  <a:txBody>
                    <a:bodyPr/>
                    <a:lstStyle/>
                    <a:p>
                      <a:r>
                        <a:rPr lang="en-US" sz="1400" dirty="0" smtClean="0">
                          <a:solidFill>
                            <a:srgbClr val="000000"/>
                          </a:solidFill>
                        </a:rPr>
                        <a:t>Weaknesses</a:t>
                      </a:r>
                    </a:p>
                    <a:p>
                      <a:pPr lvl="0"/>
                      <a:endParaRPr lang="en-US" sz="1400" b="1" kern="1200" dirty="0" smtClean="0">
                        <a:solidFill>
                          <a:srgbClr val="000000"/>
                        </a:solidFill>
                        <a:effectLst/>
                        <a:latin typeface="+mn-lt"/>
                        <a:ea typeface="+mn-ea"/>
                        <a:cs typeface="+mn-cs"/>
                      </a:endParaRPr>
                    </a:p>
                    <a:p>
                      <a:pPr marL="342900" lvl="0" indent="-342900">
                        <a:buFont typeface="+mj-lt"/>
                        <a:buAutoNum type="arabicPeriod"/>
                      </a:pPr>
                      <a:r>
                        <a:rPr lang="en-US" sz="1400" b="0" kern="1200" dirty="0" smtClean="0">
                          <a:solidFill>
                            <a:srgbClr val="000000"/>
                          </a:solidFill>
                          <a:effectLst/>
                          <a:latin typeface="+mn-lt"/>
                          <a:ea typeface="+mn-ea"/>
                          <a:cs typeface="+mn-cs"/>
                        </a:rPr>
                        <a:t>Curriculum mapping and student assessment processes, limiting the validity and ability to fully assess competence.</a:t>
                      </a:r>
                    </a:p>
                    <a:p>
                      <a:pPr marL="342900" lvl="0" indent="-342900">
                        <a:buFont typeface="+mj-lt"/>
                        <a:buAutoNum type="arabicPeriod"/>
                      </a:pPr>
                      <a:endParaRPr lang="en-US" sz="1400" b="0" kern="1200" dirty="0" smtClean="0">
                        <a:solidFill>
                          <a:srgbClr val="000000"/>
                        </a:solidFill>
                        <a:effectLst/>
                        <a:latin typeface="+mn-lt"/>
                        <a:ea typeface="+mn-ea"/>
                        <a:cs typeface="+mn-cs"/>
                      </a:endParaRPr>
                    </a:p>
                    <a:p>
                      <a:pPr marL="342900" lvl="0" indent="-342900">
                        <a:buFont typeface="+mj-lt"/>
                        <a:buAutoNum type="arabicPeriod"/>
                      </a:pPr>
                      <a:endParaRPr lang="en-US" sz="1400" b="0" kern="1200" dirty="0" smtClean="0">
                        <a:solidFill>
                          <a:srgbClr val="000000"/>
                        </a:solidFill>
                        <a:effectLst/>
                        <a:latin typeface="+mn-lt"/>
                        <a:ea typeface="+mn-ea"/>
                        <a:cs typeface="+mn-cs"/>
                      </a:endParaRPr>
                    </a:p>
                    <a:p>
                      <a:pPr marL="342900" lvl="0" indent="-342900">
                        <a:buFont typeface="+mj-lt"/>
                        <a:buAutoNum type="arabicPeriod"/>
                      </a:pPr>
                      <a:r>
                        <a:rPr lang="en-US" sz="1400" b="0" kern="1200" dirty="0" smtClean="0">
                          <a:solidFill>
                            <a:srgbClr val="000000"/>
                          </a:solidFill>
                          <a:effectLst/>
                          <a:latin typeface="+mn-lt"/>
                          <a:ea typeface="+mn-ea"/>
                          <a:cs typeface="+mn-cs"/>
                        </a:rPr>
                        <a:t>Leadership program assessment currently limited.</a:t>
                      </a:r>
                    </a:p>
                    <a:p>
                      <a:endParaRPr lang="en-US" sz="1400" dirty="0" smtClean="0">
                        <a:solidFill>
                          <a:srgbClr val="000000"/>
                        </a:solidFill>
                      </a:endParaRPr>
                    </a:p>
                  </a:txBody>
                  <a:tcPr>
                    <a:solidFill>
                      <a:srgbClr val="DCF1D1"/>
                    </a:solidFill>
                  </a:tcPr>
                </a:tc>
              </a:tr>
              <a:tr h="3736136">
                <a:tc>
                  <a:txBody>
                    <a:bodyPr/>
                    <a:lstStyle/>
                    <a:p>
                      <a:r>
                        <a:rPr lang="en-US" sz="1400" b="1" dirty="0" smtClean="0"/>
                        <a:t>Opportunities</a:t>
                      </a:r>
                    </a:p>
                    <a:p>
                      <a:endParaRPr lang="en-US" sz="1400" dirty="0" smtClean="0"/>
                    </a:p>
                    <a:p>
                      <a:pPr marL="342900" lvl="0" indent="-342900">
                        <a:buFont typeface="+mj-lt"/>
                        <a:buAutoNum type="arabicPeriod"/>
                      </a:pPr>
                      <a:r>
                        <a:rPr lang="en-US" sz="1400" kern="1200" dirty="0" smtClean="0">
                          <a:solidFill>
                            <a:schemeClr val="dk1"/>
                          </a:solidFill>
                          <a:effectLst/>
                          <a:latin typeface="+mn-lt"/>
                          <a:ea typeface="+mn-ea"/>
                          <a:cs typeface="+mn-cs"/>
                        </a:rPr>
                        <a:t>A growing body of literature exists describing individual</a:t>
                      </a:r>
                      <a:r>
                        <a:rPr lang="en-US" sz="1400" kern="1200" baseline="0" dirty="0" smtClean="0">
                          <a:solidFill>
                            <a:schemeClr val="dk1"/>
                          </a:solidFill>
                          <a:effectLst/>
                          <a:latin typeface="+mn-lt"/>
                          <a:ea typeface="+mn-ea"/>
                          <a:cs typeface="+mn-cs"/>
                        </a:rPr>
                        <a:t> and systems </a:t>
                      </a:r>
                      <a:r>
                        <a:rPr lang="en-US" sz="1400" kern="1200" dirty="0" smtClean="0">
                          <a:solidFill>
                            <a:schemeClr val="dk1"/>
                          </a:solidFill>
                          <a:effectLst/>
                          <a:latin typeface="+mn-lt"/>
                          <a:ea typeface="+mn-ea"/>
                          <a:cs typeface="+mn-cs"/>
                        </a:rPr>
                        <a:t>outcomes.</a:t>
                      </a:r>
                    </a:p>
                    <a:p>
                      <a:pPr marL="0" lvl="0" indent="0">
                        <a:buFont typeface="+mj-lt"/>
                        <a:buNone/>
                      </a:pPr>
                      <a:endParaRPr lang="en-US" sz="1400" kern="1200" dirty="0" smtClean="0">
                        <a:solidFill>
                          <a:schemeClr val="dk1"/>
                        </a:solidFill>
                        <a:effectLst/>
                        <a:latin typeface="+mn-lt"/>
                        <a:ea typeface="+mn-ea"/>
                        <a:cs typeface="+mn-cs"/>
                      </a:endParaRPr>
                    </a:p>
                    <a:p>
                      <a:pPr marL="342900" lvl="0" indent="-342900">
                        <a:buFont typeface="+mj-lt"/>
                        <a:buAutoNum type="arabicPeriod"/>
                      </a:pPr>
                      <a:r>
                        <a:rPr lang="en-US" sz="1400" kern="1200" dirty="0" smtClean="0">
                          <a:solidFill>
                            <a:schemeClr val="dk1"/>
                          </a:solidFill>
                          <a:effectLst/>
                          <a:latin typeface="+mn-lt"/>
                          <a:ea typeface="+mn-ea"/>
                          <a:cs typeface="+mn-cs"/>
                        </a:rPr>
                        <a:t>Experiential opportunities present for </a:t>
                      </a:r>
                      <a:r>
                        <a:rPr lang="en-US" sz="1400" i="1" kern="1200" dirty="0" smtClean="0">
                          <a:solidFill>
                            <a:schemeClr val="dk1"/>
                          </a:solidFill>
                          <a:effectLst/>
                          <a:latin typeface="+mn-lt"/>
                          <a:ea typeface="+mn-ea"/>
                          <a:cs typeface="+mn-cs"/>
                        </a:rPr>
                        <a:t>many</a:t>
                      </a:r>
                      <a:r>
                        <a:rPr lang="en-US" sz="1400" kern="1200" dirty="0" smtClean="0">
                          <a:solidFill>
                            <a:schemeClr val="dk1"/>
                          </a:solidFill>
                          <a:effectLst/>
                          <a:latin typeface="+mn-lt"/>
                          <a:ea typeface="+mn-ea"/>
                          <a:cs typeface="+mn-cs"/>
                        </a:rPr>
                        <a:t> students with applied leadership projects in service and research areas. </a:t>
                      </a:r>
                    </a:p>
                    <a:p>
                      <a:endParaRPr lang="en-US" sz="1400" dirty="0" smtClean="0"/>
                    </a:p>
                    <a:p>
                      <a:endParaRPr lang="en-US" sz="1400" dirty="0"/>
                    </a:p>
                  </a:txBody>
                  <a:tcPr>
                    <a:solidFill>
                      <a:srgbClr val="DCF1D1"/>
                    </a:solidFill>
                  </a:tcPr>
                </a:tc>
                <a:tc>
                  <a:txBody>
                    <a:bodyPr/>
                    <a:lstStyle/>
                    <a:p>
                      <a:r>
                        <a:rPr lang="en-US" sz="1400" b="1" dirty="0" smtClean="0"/>
                        <a:t>Threats</a:t>
                      </a:r>
                    </a:p>
                    <a:p>
                      <a:pPr marL="0" indent="0">
                        <a:buFont typeface="+mj-lt"/>
                        <a:buNone/>
                      </a:pPr>
                      <a:endParaRPr lang="en-US" sz="1400" kern="1200" dirty="0" smtClean="0">
                        <a:solidFill>
                          <a:schemeClr val="dk1"/>
                        </a:solidFill>
                        <a:effectLst/>
                        <a:latin typeface="+mn-lt"/>
                        <a:ea typeface="+mn-ea"/>
                        <a:cs typeface="+mn-cs"/>
                      </a:endParaRPr>
                    </a:p>
                    <a:p>
                      <a:pPr marL="342900" lvl="0" indent="-342900">
                        <a:buFont typeface="+mj-lt"/>
                        <a:buAutoNum type="arabicPeriod"/>
                      </a:pPr>
                      <a:r>
                        <a:rPr lang="en-US" sz="1400" kern="1200" dirty="0" smtClean="0">
                          <a:solidFill>
                            <a:schemeClr val="dk1"/>
                          </a:solidFill>
                          <a:effectLst/>
                          <a:latin typeface="+mn-lt"/>
                          <a:ea typeface="+mn-ea"/>
                          <a:cs typeface="+mn-cs"/>
                        </a:rPr>
                        <a:t>Students at Dartmouth lack tools and mentoring critical for </a:t>
                      </a:r>
                      <a:r>
                        <a:rPr lang="en-US" sz="1400" i="1" kern="1200" dirty="0" smtClean="0">
                          <a:solidFill>
                            <a:schemeClr val="dk1"/>
                          </a:solidFill>
                          <a:effectLst/>
                          <a:latin typeface="+mn-lt"/>
                          <a:ea typeface="+mn-ea"/>
                          <a:cs typeface="+mn-cs"/>
                        </a:rPr>
                        <a:t>longitudinal</a:t>
                      </a:r>
                      <a:r>
                        <a:rPr lang="en-US" sz="1400" kern="1200" dirty="0" smtClean="0">
                          <a:solidFill>
                            <a:schemeClr val="dk1"/>
                          </a:solidFill>
                          <a:effectLst/>
                          <a:latin typeface="+mn-lt"/>
                          <a:ea typeface="+mn-ea"/>
                          <a:cs typeface="+mn-cs"/>
                        </a:rPr>
                        <a:t> self-directed learning. </a:t>
                      </a:r>
                    </a:p>
                    <a:p>
                      <a:pPr marL="342900" lvl="0" indent="-342900">
                        <a:buFont typeface="+mj-lt"/>
                        <a:buAutoNum type="arabicPeriod"/>
                      </a:pPr>
                      <a:endParaRPr lang="en-US" sz="1400" kern="1200" dirty="0" smtClean="0">
                        <a:solidFill>
                          <a:schemeClr val="dk1"/>
                        </a:solidFill>
                        <a:effectLst/>
                        <a:latin typeface="+mn-lt"/>
                        <a:ea typeface="+mn-ea"/>
                        <a:cs typeface="+mn-cs"/>
                      </a:endParaRPr>
                    </a:p>
                    <a:p>
                      <a:pPr marL="342900" lvl="0" indent="-342900">
                        <a:buFont typeface="+mj-lt"/>
                        <a:buAutoNum type="arabicPeriod"/>
                      </a:pPr>
                      <a:r>
                        <a:rPr lang="en-US" sz="1400" kern="1200" dirty="0" smtClean="0">
                          <a:solidFill>
                            <a:schemeClr val="dk1"/>
                          </a:solidFill>
                          <a:effectLst/>
                          <a:latin typeface="+mn-lt"/>
                          <a:ea typeface="+mn-ea"/>
                          <a:cs typeface="+mn-cs"/>
                        </a:rPr>
                        <a:t>Educational system designed to favor block learning and not experiential or longitudinal</a:t>
                      </a:r>
                      <a:r>
                        <a:rPr lang="en-US" sz="1400" kern="1200" baseline="0" dirty="0" smtClean="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learning.  Limited time in curriculum and limited time and resources for faculty to collaborate</a:t>
                      </a:r>
                      <a:endParaRPr lang="en-US" sz="1400" dirty="0" smtClean="0"/>
                    </a:p>
                    <a:p>
                      <a:endParaRPr lang="en-US" sz="1400" dirty="0" smtClean="0"/>
                    </a:p>
                    <a:p>
                      <a:endParaRPr lang="en-US" sz="1400" dirty="0" smtClean="0"/>
                    </a:p>
                    <a:p>
                      <a:endParaRPr lang="en-US" sz="1400" dirty="0"/>
                    </a:p>
                  </a:txBody>
                  <a:tcPr>
                    <a:solidFill>
                      <a:srgbClr val="DCF1D1"/>
                    </a:solidFill>
                  </a:tcPr>
                </a:tc>
              </a:tr>
            </a:tbl>
          </a:graphicData>
        </a:graphic>
      </p:graphicFrame>
      <p:sp>
        <p:nvSpPr>
          <p:cNvPr id="5" name="TextBox 4"/>
          <p:cNvSpPr txBox="1"/>
          <p:nvPr/>
        </p:nvSpPr>
        <p:spPr>
          <a:xfrm>
            <a:off x="101600" y="370596"/>
            <a:ext cx="9042400" cy="861774"/>
          </a:xfrm>
          <a:prstGeom prst="rect">
            <a:avLst/>
          </a:prstGeom>
          <a:noFill/>
        </p:spPr>
        <p:txBody>
          <a:bodyPr wrap="square" rtlCol="0">
            <a:spAutoFit/>
          </a:bodyPr>
          <a:lstStyle/>
          <a:p>
            <a:r>
              <a:rPr lang="en-GB" sz="1400" dirty="0" smtClean="0">
                <a:solidFill>
                  <a:schemeClr val="bg1"/>
                </a:solidFill>
              </a:rPr>
              <a:t>Adapted  from SWOT analysis template – a free resource from </a:t>
            </a:r>
            <a:r>
              <a:rPr lang="en-GB" sz="1400" dirty="0" smtClean="0">
                <a:solidFill>
                  <a:schemeClr val="bg1"/>
                </a:solidFill>
                <a:hlinkClick r:id="rId3"/>
              </a:rPr>
              <a:t>www.businessballs.com</a:t>
            </a:r>
            <a:r>
              <a:rPr lang="en-GB" sz="1400" dirty="0" smtClean="0">
                <a:solidFill>
                  <a:schemeClr val="bg1"/>
                </a:solidFill>
              </a:rPr>
              <a:t>. Template © Alan Chapman 2005.</a:t>
            </a:r>
            <a:endParaRPr lang="en-US" sz="1400" dirty="0" smtClean="0">
              <a:solidFill>
                <a:schemeClr val="bg1"/>
              </a:solidFill>
            </a:endParaRPr>
          </a:p>
          <a:p>
            <a:endParaRPr lang="en-US" dirty="0" smtClean="0"/>
          </a:p>
          <a:p>
            <a:endParaRPr lang="en-US" dirty="0"/>
          </a:p>
        </p:txBody>
      </p:sp>
    </p:spTree>
    <p:extLst>
      <p:ext uri="{BB962C8B-B14F-4D97-AF65-F5344CB8AC3E}">
        <p14:creationId xmlns:p14="http://schemas.microsoft.com/office/powerpoint/2010/main" val="77703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983081"/>
            <a:ext cx="9144000" cy="645833"/>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en-US" sz="3600" dirty="0" smtClean="0">
                <a:solidFill>
                  <a:schemeClr val="bg1"/>
                </a:solidFill>
                <a:latin typeface="+mj-lt"/>
                <a:cs typeface="Arial"/>
              </a:rPr>
              <a:t>  Task Force Recommendations</a:t>
            </a:r>
            <a:endParaRPr lang="en-US" sz="3600" dirty="0" smtClean="0">
              <a:solidFill>
                <a:schemeClr val="bg1"/>
              </a:solidFill>
              <a:latin typeface="+mj-lt"/>
              <a:cs typeface="Arial"/>
            </a:endParaRPr>
          </a:p>
        </p:txBody>
      </p:sp>
      <p:sp>
        <p:nvSpPr>
          <p:cNvPr id="2" name="TextBox 1"/>
          <p:cNvSpPr txBox="1"/>
          <p:nvPr/>
        </p:nvSpPr>
        <p:spPr>
          <a:xfrm>
            <a:off x="0" y="2884221"/>
            <a:ext cx="9144000" cy="3816429"/>
          </a:xfrm>
          <a:prstGeom prst="rect">
            <a:avLst/>
          </a:prstGeom>
          <a:noFill/>
        </p:spPr>
        <p:txBody>
          <a:bodyPr wrap="square" rtlCol="0">
            <a:spAutoFit/>
          </a:bodyPr>
          <a:lstStyle/>
          <a:p>
            <a:pPr marL="514350" indent="-514350">
              <a:buFont typeface="+mj-lt"/>
              <a:buAutoNum type="arabicPeriod"/>
            </a:pPr>
            <a:r>
              <a:rPr lang="en-US" sz="3200" b="1" dirty="0">
                <a:solidFill>
                  <a:srgbClr val="FFFFFF"/>
                </a:solidFill>
              </a:rPr>
              <a:t>Enhance the Competency Review </a:t>
            </a:r>
            <a:r>
              <a:rPr lang="en-US" sz="3200" b="1" dirty="0" smtClean="0">
                <a:solidFill>
                  <a:srgbClr val="FFFFFF"/>
                </a:solidFill>
              </a:rPr>
              <a:t>Process </a:t>
            </a:r>
          </a:p>
          <a:p>
            <a:pPr marL="514350" indent="-514350">
              <a:buFont typeface="+mj-lt"/>
              <a:buAutoNum type="arabicPeriod"/>
            </a:pPr>
            <a:r>
              <a:rPr lang="en-US" sz="3200" b="1" dirty="0">
                <a:solidFill>
                  <a:srgbClr val="FFFFFF"/>
                </a:solidFill>
              </a:rPr>
              <a:t>Update </a:t>
            </a:r>
            <a:r>
              <a:rPr lang="en-US" sz="3200" b="1" dirty="0" smtClean="0">
                <a:solidFill>
                  <a:srgbClr val="FFFFFF"/>
                </a:solidFill>
              </a:rPr>
              <a:t>2015 </a:t>
            </a:r>
            <a:r>
              <a:rPr lang="en-US" sz="3200" b="1" dirty="0">
                <a:solidFill>
                  <a:srgbClr val="FFFFFF"/>
                </a:solidFill>
              </a:rPr>
              <a:t>Geisel </a:t>
            </a:r>
            <a:r>
              <a:rPr lang="en-US" sz="3200" b="1" dirty="0" smtClean="0">
                <a:solidFill>
                  <a:srgbClr val="FFFFFF"/>
                </a:solidFill>
              </a:rPr>
              <a:t>Competencies</a:t>
            </a:r>
          </a:p>
          <a:p>
            <a:pPr marL="514350" indent="-514350">
              <a:buFont typeface="+mj-lt"/>
              <a:buAutoNum type="arabicPeriod"/>
            </a:pPr>
            <a:r>
              <a:rPr lang="en-US" sz="3200" b="1" dirty="0" smtClean="0">
                <a:solidFill>
                  <a:srgbClr val="FFFFFF"/>
                </a:solidFill>
              </a:rPr>
              <a:t>Confirm </a:t>
            </a:r>
            <a:r>
              <a:rPr lang="en-US" sz="3200" b="1" dirty="0">
                <a:solidFill>
                  <a:srgbClr val="FFFFFF"/>
                </a:solidFill>
              </a:rPr>
              <a:t>a Leadership Champion and </a:t>
            </a:r>
            <a:r>
              <a:rPr lang="en-US" sz="3200" b="1" dirty="0" smtClean="0">
                <a:solidFill>
                  <a:srgbClr val="FFFFFF"/>
                </a:solidFill>
              </a:rPr>
              <a:t>Resources</a:t>
            </a:r>
          </a:p>
          <a:p>
            <a:pPr marL="514350" indent="-514350">
              <a:buFont typeface="+mj-lt"/>
              <a:buAutoNum type="arabicPeriod"/>
            </a:pPr>
            <a:r>
              <a:rPr lang="en-US" sz="3200" b="1" dirty="0">
                <a:solidFill>
                  <a:srgbClr val="FFFFFF"/>
                </a:solidFill>
              </a:rPr>
              <a:t>Adopt the PPLD </a:t>
            </a:r>
            <a:r>
              <a:rPr lang="en-US" sz="3200" b="1" dirty="0" err="1" smtClean="0">
                <a:solidFill>
                  <a:srgbClr val="FFFFFF"/>
                </a:solidFill>
              </a:rPr>
              <a:t>curr</a:t>
            </a:r>
            <a:r>
              <a:rPr lang="en-US" sz="3200" b="1" dirty="0" smtClean="0">
                <a:solidFill>
                  <a:srgbClr val="FFFFFF"/>
                </a:solidFill>
              </a:rPr>
              <a:t> </a:t>
            </a:r>
            <a:r>
              <a:rPr lang="en-US" sz="3200" b="1" dirty="0">
                <a:solidFill>
                  <a:srgbClr val="FFFFFF"/>
                </a:solidFill>
              </a:rPr>
              <a:t>across 4 </a:t>
            </a:r>
            <a:r>
              <a:rPr lang="en-US" sz="3200" b="1" dirty="0" err="1" smtClean="0">
                <a:solidFill>
                  <a:srgbClr val="FFFFFF"/>
                </a:solidFill>
              </a:rPr>
              <a:t>yrs</a:t>
            </a:r>
            <a:r>
              <a:rPr lang="en-US" sz="3200" b="1" dirty="0" smtClean="0">
                <a:solidFill>
                  <a:srgbClr val="FFFFFF"/>
                </a:solidFill>
              </a:rPr>
              <a:t> </a:t>
            </a:r>
            <a:r>
              <a:rPr lang="en-US" sz="3200" b="1" dirty="0">
                <a:solidFill>
                  <a:srgbClr val="FFFFFF"/>
                </a:solidFill>
              </a:rPr>
              <a:t>for ALL </a:t>
            </a:r>
            <a:r>
              <a:rPr lang="en-US" sz="3200" b="1" dirty="0" smtClean="0">
                <a:solidFill>
                  <a:srgbClr val="FFFFFF"/>
                </a:solidFill>
              </a:rPr>
              <a:t>students</a:t>
            </a:r>
          </a:p>
          <a:p>
            <a:pPr marL="514350" indent="-514350">
              <a:buFont typeface="+mj-lt"/>
              <a:buAutoNum type="arabicPeriod"/>
            </a:pPr>
            <a:r>
              <a:rPr lang="en-US" sz="3200" b="1" dirty="0">
                <a:solidFill>
                  <a:srgbClr val="FFFFFF"/>
                </a:solidFill>
              </a:rPr>
              <a:t>Implement a Longitudinal Mentorship </a:t>
            </a:r>
            <a:r>
              <a:rPr lang="en-US" sz="3200" b="1" dirty="0" smtClean="0">
                <a:solidFill>
                  <a:srgbClr val="FFFFFF"/>
                </a:solidFill>
              </a:rPr>
              <a:t>Program</a:t>
            </a:r>
          </a:p>
          <a:p>
            <a:pPr marL="514350" indent="-514350">
              <a:buFont typeface="+mj-lt"/>
              <a:buAutoNum type="arabicPeriod"/>
            </a:pPr>
            <a:r>
              <a:rPr lang="en-US" sz="3200" b="1" dirty="0">
                <a:solidFill>
                  <a:srgbClr val="FFFFFF"/>
                </a:solidFill>
              </a:rPr>
              <a:t>Adapt a </a:t>
            </a:r>
            <a:r>
              <a:rPr lang="en-US" sz="3200" b="1" dirty="0" smtClean="0">
                <a:solidFill>
                  <a:srgbClr val="FFFFFF"/>
                </a:solidFill>
              </a:rPr>
              <a:t>Personal &amp; Professional </a:t>
            </a:r>
          </a:p>
          <a:p>
            <a:r>
              <a:rPr lang="en-US" sz="3200" b="1" dirty="0" smtClean="0">
                <a:solidFill>
                  <a:srgbClr val="FFFFFF"/>
                </a:solidFill>
              </a:rPr>
              <a:t>Leadership </a:t>
            </a:r>
            <a:r>
              <a:rPr lang="en-US" sz="3200" b="1" dirty="0">
                <a:solidFill>
                  <a:srgbClr val="FFFFFF"/>
                </a:solidFill>
              </a:rPr>
              <a:t>Development </a:t>
            </a:r>
            <a:r>
              <a:rPr lang="en-US" sz="3200" b="1" dirty="0" smtClean="0">
                <a:solidFill>
                  <a:srgbClr val="FFFFFF"/>
                </a:solidFill>
              </a:rPr>
              <a:t>Portfolio</a:t>
            </a:r>
            <a:endParaRPr lang="en-US" sz="3200" dirty="0" smtClean="0">
              <a:solidFill>
                <a:srgbClr val="FFFFFF"/>
              </a:solidFill>
              <a:cs typeface="Arial"/>
            </a:endParaRPr>
          </a:p>
          <a:p>
            <a:endParaRPr lang="en-US" dirty="0"/>
          </a:p>
        </p:txBody>
      </p:sp>
    </p:spTree>
    <p:extLst>
      <p:ext uri="{BB962C8B-B14F-4D97-AF65-F5344CB8AC3E}">
        <p14:creationId xmlns:p14="http://schemas.microsoft.com/office/powerpoint/2010/main" val="4281561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63" y="91994"/>
            <a:ext cx="8229600" cy="835106"/>
          </a:xfrm>
        </p:spPr>
        <p:txBody>
          <a:bodyPr>
            <a:normAutofit fontScale="90000"/>
          </a:bodyPr>
          <a:lstStyle/>
          <a:p>
            <a:r>
              <a:rPr lang="en-US" dirty="0" smtClean="0"/>
              <a:t/>
            </a:r>
            <a:br>
              <a:rPr lang="en-US" dirty="0" smtClean="0"/>
            </a:br>
            <a:r>
              <a:rPr lang="en-US" dirty="0" smtClean="0"/>
              <a:t>Objectives:</a:t>
            </a:r>
            <a:r>
              <a:rPr lang="en-US" dirty="0"/>
              <a:t/>
            </a:r>
            <a:br>
              <a:rPr lang="en-US" dirty="0"/>
            </a:br>
            <a:r>
              <a:rPr lang="en-US" dirty="0" smtClean="0"/>
              <a:t> </a:t>
            </a:r>
            <a:r>
              <a:rPr lang="en-US" sz="2200" dirty="0" smtClean="0"/>
              <a:t>At the end of this session, participants will be able to :</a:t>
            </a:r>
            <a:r>
              <a:rPr lang="en-US" sz="2200" b="1" i="0" kern="1200" dirty="0" smtClean="0">
                <a:solidFill>
                  <a:schemeClr val="accent6"/>
                </a:solidFill>
                <a:effectLst/>
              </a:rPr>
              <a:t> </a:t>
            </a:r>
            <a:endParaRPr lang="en-US" sz="2200" dirty="0"/>
          </a:p>
        </p:txBody>
      </p:sp>
      <p:sp>
        <p:nvSpPr>
          <p:cNvPr id="3" name="Content Placeholder 2"/>
          <p:cNvSpPr>
            <a:spLocks noGrp="1"/>
          </p:cNvSpPr>
          <p:nvPr>
            <p:ph idx="1"/>
          </p:nvPr>
        </p:nvSpPr>
        <p:spPr/>
        <p:txBody>
          <a:bodyPr>
            <a:normAutofit/>
          </a:bodyPr>
          <a:lstStyle/>
          <a:p>
            <a:pPr marL="1143000" lvl="1" indent="-742950">
              <a:buFont typeface="+mj-lt"/>
              <a:buAutoNum type="arabicPeriod"/>
            </a:pPr>
            <a:r>
              <a:rPr lang="en-US" sz="3200" dirty="0" smtClean="0"/>
              <a:t>Discuss the National Call for Leadership in Medicine </a:t>
            </a:r>
          </a:p>
          <a:p>
            <a:pPr marL="1143000" lvl="1" indent="-742950">
              <a:buFont typeface="+mj-lt"/>
              <a:buAutoNum type="arabicPeriod"/>
            </a:pPr>
            <a:r>
              <a:rPr lang="en-US" sz="3200" dirty="0" smtClean="0"/>
              <a:t>Review</a:t>
            </a:r>
            <a:r>
              <a:rPr lang="en-US" sz="3200" dirty="0" smtClean="0"/>
              <a:t> Geisel Leadership Development Initiatives </a:t>
            </a:r>
          </a:p>
          <a:p>
            <a:pPr marL="1143000" lvl="1" indent="-742950">
              <a:buFont typeface="+mj-lt"/>
              <a:buAutoNum type="arabicPeriod"/>
            </a:pPr>
            <a:r>
              <a:rPr lang="en-US" sz="3200" dirty="0" smtClean="0"/>
              <a:t>Describe the Leadership Curriculum Review Task Force Recommendations </a:t>
            </a:r>
            <a:endParaRPr lang="en-US" sz="3200" dirty="0" smtClean="0"/>
          </a:p>
        </p:txBody>
      </p:sp>
    </p:spTree>
    <p:extLst>
      <p:ext uri="{BB962C8B-B14F-4D97-AF65-F5344CB8AC3E}">
        <p14:creationId xmlns:p14="http://schemas.microsoft.com/office/powerpoint/2010/main" val="9346335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600" y="1"/>
            <a:ext cx="9042400" cy="925403"/>
          </a:xfrm>
        </p:spPr>
        <p:txBody>
          <a:bodyPr>
            <a:normAutofit fontScale="90000"/>
          </a:bodyPr>
          <a:lstStyle/>
          <a:p>
            <a:pPr lvl="0"/>
            <a:r>
              <a:rPr lang="en-US" dirty="0" smtClean="0"/>
              <a:t/>
            </a:r>
            <a:br>
              <a:rPr lang="en-US" dirty="0" smtClean="0"/>
            </a:br>
            <a:r>
              <a:rPr lang="en-US" dirty="0" smtClean="0"/>
              <a:t>A </a:t>
            </a:r>
            <a:r>
              <a:rPr lang="en-US" dirty="0"/>
              <a:t>PPLD champion will be responsible </a:t>
            </a:r>
            <a:r>
              <a:rPr lang="en-US" dirty="0" smtClean="0"/>
              <a:t>to:</a:t>
            </a:r>
            <a:r>
              <a:rPr lang="en-US" dirty="0"/>
              <a:t/>
            </a:r>
            <a:br>
              <a:rPr lang="en-US" dirty="0"/>
            </a:br>
            <a:endParaRPr lang="en-US" dirty="0"/>
          </a:p>
        </p:txBody>
      </p:sp>
      <p:sp>
        <p:nvSpPr>
          <p:cNvPr id="5" name="Content Placeholder 4"/>
          <p:cNvSpPr>
            <a:spLocks noGrp="1"/>
          </p:cNvSpPr>
          <p:nvPr>
            <p:ph idx="1"/>
          </p:nvPr>
        </p:nvSpPr>
        <p:spPr/>
        <p:txBody>
          <a:bodyPr>
            <a:normAutofit fontScale="77500" lnSpcReduction="20000"/>
          </a:bodyPr>
          <a:lstStyle/>
          <a:p>
            <a:pPr lvl="1"/>
            <a:r>
              <a:rPr lang="en-US" dirty="0" smtClean="0"/>
              <a:t>Direct </a:t>
            </a:r>
            <a:r>
              <a:rPr lang="en-US" dirty="0"/>
              <a:t>a team of inter-professional faculty/students to oversee leadership development at Geisel.</a:t>
            </a:r>
          </a:p>
          <a:p>
            <a:pPr lvl="1"/>
            <a:r>
              <a:rPr lang="en-US" dirty="0"/>
              <a:t>Deliver teaching bursts in level-appropriate point courses (OD, POI, P&amp;P, ICE, HSP).</a:t>
            </a:r>
          </a:p>
          <a:p>
            <a:pPr lvl="1"/>
            <a:r>
              <a:rPr lang="en-US" dirty="0"/>
              <a:t>Partner with all course and clerkship directors to assure skills development continuously across 4 years.</a:t>
            </a:r>
          </a:p>
          <a:p>
            <a:pPr lvl="1"/>
            <a:r>
              <a:rPr lang="en-US" dirty="0"/>
              <a:t>Oversee project-based experiential learning opportunities, placed strategically across 4 years.</a:t>
            </a:r>
          </a:p>
          <a:p>
            <a:pPr lvl="1"/>
            <a:r>
              <a:rPr lang="en-US" dirty="0"/>
              <a:t>Partner with medical school leadership to align the PPLD competency within a longitudinal mentoring program (#6 below) and within a personal portfolio (# 7 below). </a:t>
            </a:r>
          </a:p>
          <a:p>
            <a:pPr lvl="1"/>
            <a:r>
              <a:rPr lang="en-US" dirty="0"/>
              <a:t>Partner with evaluation experts to assess teaching and learning, and contribute to the literature.</a:t>
            </a:r>
          </a:p>
          <a:p>
            <a:pPr lvl="1"/>
            <a:r>
              <a:rPr lang="en-US" dirty="0"/>
              <a:t>Visit best practice schools to understand and collaborate on leadership </a:t>
            </a:r>
            <a:r>
              <a:rPr lang="en-US" dirty="0" smtClean="0"/>
              <a:t>training nationally </a:t>
            </a:r>
            <a:r>
              <a:rPr lang="en-US" dirty="0"/>
              <a:t>(i.e. Brown, Duke and UCLA).</a:t>
            </a:r>
          </a:p>
          <a:p>
            <a:endParaRPr lang="en-US" dirty="0"/>
          </a:p>
        </p:txBody>
      </p:sp>
    </p:spTree>
    <p:extLst>
      <p:ext uri="{BB962C8B-B14F-4D97-AF65-F5344CB8AC3E}">
        <p14:creationId xmlns:p14="http://schemas.microsoft.com/office/powerpoint/2010/main" val="41813268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25403"/>
          </a:xfrm>
        </p:spPr>
        <p:txBody>
          <a:bodyPr>
            <a:normAutofit fontScale="90000"/>
          </a:bodyPr>
          <a:lstStyle/>
          <a:p>
            <a:r>
              <a:rPr lang="en-US" b="1" dirty="0" smtClean="0"/>
              <a:t>A Longitudinal </a:t>
            </a:r>
            <a:r>
              <a:rPr lang="en-US" b="1" dirty="0"/>
              <a:t>Mentorship </a:t>
            </a:r>
            <a:r>
              <a:rPr lang="en-US" b="1" dirty="0" smtClean="0"/>
              <a:t>Program will: </a:t>
            </a:r>
            <a:endParaRPr lang="en-US" dirty="0"/>
          </a:p>
        </p:txBody>
      </p:sp>
      <p:sp>
        <p:nvSpPr>
          <p:cNvPr id="3" name="Content Placeholder 2"/>
          <p:cNvSpPr>
            <a:spLocks noGrp="1"/>
          </p:cNvSpPr>
          <p:nvPr>
            <p:ph idx="1"/>
          </p:nvPr>
        </p:nvSpPr>
        <p:spPr>
          <a:xfrm>
            <a:off x="457200" y="1235000"/>
            <a:ext cx="8229600" cy="4911800"/>
          </a:xfrm>
        </p:spPr>
        <p:txBody>
          <a:bodyPr>
            <a:normAutofit fontScale="70000" lnSpcReduction="20000"/>
          </a:bodyPr>
          <a:lstStyle/>
          <a:p>
            <a:pPr lvl="1"/>
            <a:r>
              <a:rPr lang="en-US" dirty="0" smtClean="0"/>
              <a:t>Support </a:t>
            </a:r>
            <a:r>
              <a:rPr lang="en-US" dirty="0"/>
              <a:t>students’ longitudinal development.</a:t>
            </a:r>
          </a:p>
          <a:p>
            <a:pPr lvl="1"/>
            <a:r>
              <a:rPr lang="en-US" dirty="0"/>
              <a:t>Collect information for formative assessment.</a:t>
            </a:r>
          </a:p>
          <a:p>
            <a:pPr lvl="1"/>
            <a:r>
              <a:rPr lang="en-US" dirty="0"/>
              <a:t>Foster the habit of lifelong learning.</a:t>
            </a:r>
          </a:p>
          <a:p>
            <a:pPr lvl="1"/>
            <a:r>
              <a:rPr lang="en-US" dirty="0"/>
              <a:t>Create a faculty-student peer learning community over time.</a:t>
            </a:r>
          </a:p>
          <a:p>
            <a:pPr lvl="1"/>
            <a:r>
              <a:rPr lang="en-US" dirty="0"/>
              <a:t>Maintain record of progress and accomplishments.</a:t>
            </a:r>
          </a:p>
          <a:p>
            <a:pPr lvl="1"/>
            <a:r>
              <a:rPr lang="en-US" dirty="0"/>
              <a:t>Support summative assessment of students and programs.</a:t>
            </a:r>
          </a:p>
          <a:p>
            <a:pPr marL="0" indent="0">
              <a:buNone/>
            </a:pPr>
            <a:r>
              <a:rPr lang="en-US" dirty="0"/>
              <a:t> </a:t>
            </a:r>
            <a:endParaRPr lang="en-US" dirty="0" smtClean="0"/>
          </a:p>
          <a:p>
            <a:pPr marL="0" indent="0">
              <a:buNone/>
            </a:pPr>
            <a:endParaRPr lang="en-US" dirty="0"/>
          </a:p>
          <a:p>
            <a:pPr marL="0" indent="0">
              <a:buNone/>
            </a:pPr>
            <a:r>
              <a:rPr lang="en-US" dirty="0" smtClean="0"/>
              <a:t>This </a:t>
            </a:r>
            <a:r>
              <a:rPr lang="en-US" dirty="0"/>
              <a:t>program should be inclusive of:</a:t>
            </a:r>
          </a:p>
          <a:p>
            <a:pPr lvl="0"/>
            <a:r>
              <a:rPr lang="en-US" dirty="0"/>
              <a:t>Faculty development necessary to assure training of coaches.</a:t>
            </a:r>
          </a:p>
          <a:p>
            <a:pPr lvl="0"/>
            <a:r>
              <a:rPr lang="en-US" dirty="0"/>
              <a:t>Standardized Objectives to assure standard outcomes.</a:t>
            </a:r>
          </a:p>
          <a:p>
            <a:pPr lvl="0"/>
            <a:r>
              <a:rPr lang="en-US" dirty="0"/>
              <a:t>Protected time for faculty coaches to effectively mentor and model personal leadership and wellness. </a:t>
            </a:r>
          </a:p>
          <a:p>
            <a:pPr lvl="0"/>
            <a:r>
              <a:rPr lang="en-US" dirty="0"/>
              <a:t>Peer mentoring and </a:t>
            </a:r>
            <a:r>
              <a:rPr lang="en-US" dirty="0" smtClean="0"/>
              <a:t>training.</a:t>
            </a:r>
            <a:endParaRPr lang="en-US" dirty="0"/>
          </a:p>
          <a:p>
            <a:endParaRPr lang="en-US" dirty="0"/>
          </a:p>
        </p:txBody>
      </p:sp>
    </p:spTree>
    <p:extLst>
      <p:ext uri="{BB962C8B-B14F-4D97-AF65-F5344CB8AC3E}">
        <p14:creationId xmlns:p14="http://schemas.microsoft.com/office/powerpoint/2010/main" val="22421086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702" y="2849562"/>
            <a:ext cx="8674100" cy="630238"/>
          </a:xfrm>
        </p:spPr>
        <p:txBody>
          <a:bodyPr>
            <a:noAutofit/>
          </a:bodyPr>
          <a:lstStyle/>
          <a:p>
            <a:r>
              <a:rPr lang="en-US" sz="3200" dirty="0"/>
              <a:t>Leadership </a:t>
            </a:r>
            <a:r>
              <a:rPr lang="en-US" sz="3200" dirty="0" smtClean="0"/>
              <a:t>Development </a:t>
            </a:r>
            <a:r>
              <a:rPr lang="en-US" sz="3200" dirty="0" smtClean="0"/>
              <a:t>is</a:t>
            </a:r>
            <a:r>
              <a:rPr lang="en-US" sz="3200" dirty="0" smtClean="0"/>
              <a:t>:</a:t>
            </a:r>
            <a:endParaRPr lang="en-US" sz="2400" dirty="0" smtClean="0"/>
          </a:p>
          <a:p>
            <a:pPr marL="342900" indent="-342900">
              <a:buFont typeface="Arial"/>
              <a:buChar char="•"/>
            </a:pPr>
            <a:r>
              <a:rPr lang="en-US" sz="2400" u="sng" dirty="0"/>
              <a:t>Critical</a:t>
            </a:r>
            <a:r>
              <a:rPr lang="en-US" sz="2400" dirty="0"/>
              <a:t> to the Future of Medicine</a:t>
            </a:r>
          </a:p>
          <a:p>
            <a:pPr marL="342900" indent="-342900">
              <a:buFont typeface="Arial"/>
              <a:buChar char="•"/>
            </a:pPr>
            <a:r>
              <a:rPr lang="en-US" sz="2400" dirty="0" smtClean="0"/>
              <a:t>A </a:t>
            </a:r>
            <a:r>
              <a:rPr lang="en-US" sz="2400" dirty="0"/>
              <a:t>Core </a:t>
            </a:r>
            <a:r>
              <a:rPr lang="en-US" sz="2400" dirty="0" smtClean="0"/>
              <a:t>Competency for </a:t>
            </a:r>
            <a:r>
              <a:rPr lang="en-US" sz="2400" u="sng" dirty="0" smtClean="0"/>
              <a:t>all</a:t>
            </a:r>
            <a:r>
              <a:rPr lang="en-US" sz="2400" dirty="0" smtClean="0"/>
              <a:t> Medical Students</a:t>
            </a:r>
          </a:p>
          <a:p>
            <a:pPr marL="342900" indent="-342900">
              <a:buFont typeface="Arial"/>
              <a:buChar char="•"/>
            </a:pPr>
            <a:r>
              <a:rPr lang="en-US" sz="2400" u="sng" dirty="0"/>
              <a:t>Valued</a:t>
            </a:r>
            <a:r>
              <a:rPr lang="en-US" sz="2400" dirty="0"/>
              <a:t> by Students, Faculty &amp; </a:t>
            </a:r>
            <a:r>
              <a:rPr lang="en-US" sz="2400" dirty="0" smtClean="0"/>
              <a:t>Residency Directors</a:t>
            </a:r>
            <a:endParaRPr lang="en-US" sz="2400" dirty="0"/>
          </a:p>
          <a:p>
            <a:pPr marL="342900" indent="-342900">
              <a:buFont typeface="Arial"/>
              <a:buChar char="•"/>
            </a:pPr>
            <a:r>
              <a:rPr lang="en-US" sz="2400" dirty="0" smtClean="0"/>
              <a:t>Essential to </a:t>
            </a:r>
            <a:r>
              <a:rPr lang="en-US" sz="2400" u="sng" dirty="0" smtClean="0"/>
              <a:t>Individual</a:t>
            </a:r>
            <a:r>
              <a:rPr lang="en-US" sz="2400" u="sng" dirty="0" smtClean="0"/>
              <a:t>, Team, and Systems</a:t>
            </a:r>
            <a:r>
              <a:rPr lang="en-US" sz="2400" dirty="0" smtClean="0"/>
              <a:t> Performance</a:t>
            </a:r>
            <a:endParaRPr lang="en-US" sz="2400" dirty="0" smtClean="0"/>
          </a:p>
          <a:p>
            <a:pPr marL="342900" indent="-342900">
              <a:buFont typeface="Arial"/>
              <a:buChar char="•"/>
            </a:pPr>
            <a:r>
              <a:rPr lang="en-US" sz="2400" dirty="0" smtClean="0"/>
              <a:t>Achievable </a:t>
            </a:r>
            <a:r>
              <a:rPr lang="en-US" sz="2400" dirty="0" smtClean="0"/>
              <a:t>@ </a:t>
            </a:r>
            <a:r>
              <a:rPr lang="en-US" sz="2400" u="sng" dirty="0" smtClean="0"/>
              <a:t>Geisel</a:t>
            </a:r>
            <a:r>
              <a:rPr lang="en-US" sz="2400" dirty="0" smtClean="0"/>
              <a:t> </a:t>
            </a:r>
          </a:p>
          <a:p>
            <a:pPr marL="342900" indent="-342900">
              <a:buFont typeface="Arial"/>
              <a:buChar char="•"/>
            </a:pPr>
            <a:endParaRPr lang="en-US" sz="2400" dirty="0" smtClean="0"/>
          </a:p>
          <a:p>
            <a:pPr marL="342900" indent="-342900">
              <a:buFont typeface="Arial"/>
              <a:buChar char="•"/>
            </a:pPr>
            <a:endParaRPr lang="en-US" sz="2400" u="sng" dirty="0"/>
          </a:p>
          <a:p>
            <a:endParaRPr lang="en-US" sz="6000" dirty="0"/>
          </a:p>
        </p:txBody>
      </p:sp>
      <p:sp>
        <p:nvSpPr>
          <p:cNvPr id="5" name="Rectangle 4"/>
          <p:cNvSpPr/>
          <p:nvPr/>
        </p:nvSpPr>
        <p:spPr>
          <a:xfrm>
            <a:off x="139707" y="107146"/>
            <a:ext cx="1769835" cy="584776"/>
          </a:xfrm>
          <a:prstGeom prst="rect">
            <a:avLst/>
          </a:prstGeom>
        </p:spPr>
        <p:txBody>
          <a:bodyPr wrap="none">
            <a:spAutoFit/>
          </a:bodyPr>
          <a:lstStyle/>
          <a:p>
            <a:r>
              <a:rPr lang="en-US" sz="3200" dirty="0">
                <a:solidFill>
                  <a:srgbClr val="FFFFFF"/>
                </a:solidFill>
              </a:rPr>
              <a:t>Summary</a:t>
            </a:r>
          </a:p>
        </p:txBody>
      </p:sp>
    </p:spTree>
    <p:extLst>
      <p:ext uri="{BB962C8B-B14F-4D97-AF65-F5344CB8AC3E}">
        <p14:creationId xmlns:p14="http://schemas.microsoft.com/office/powerpoint/2010/main" val="34010694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81339"/>
            <a:ext cx="7772400" cy="1470025"/>
          </a:xfrm>
        </p:spPr>
        <p:txBody>
          <a:bodyPr>
            <a:normAutofit/>
          </a:bodyPr>
          <a:lstStyle/>
          <a:p>
            <a:pPr algn="ctr"/>
            <a:r>
              <a:rPr lang="en-US" sz="2400" dirty="0" smtClean="0">
                <a:latin typeface="+mj-lt"/>
                <a:cs typeface="Cambria"/>
              </a:rPr>
              <a:t>	</a:t>
            </a:r>
            <a:endParaRPr lang="en-US" sz="2400" dirty="0">
              <a:latin typeface="+mj-lt"/>
              <a:cs typeface="Cambria"/>
            </a:endParaRPr>
          </a:p>
        </p:txBody>
      </p:sp>
      <p:sp>
        <p:nvSpPr>
          <p:cNvPr id="3" name="Subtitle 2"/>
          <p:cNvSpPr>
            <a:spLocks noGrp="1"/>
          </p:cNvSpPr>
          <p:nvPr>
            <p:ph type="subTitle" idx="1"/>
          </p:nvPr>
        </p:nvSpPr>
        <p:spPr>
          <a:xfrm>
            <a:off x="368300" y="3290607"/>
            <a:ext cx="8496300" cy="977340"/>
          </a:xfrm>
        </p:spPr>
        <p:txBody>
          <a:bodyPr>
            <a:noAutofit/>
          </a:bodyPr>
          <a:lstStyle/>
          <a:p>
            <a:pPr algn="ctr"/>
            <a:r>
              <a:rPr lang="en-US" sz="3600" dirty="0" smtClean="0">
                <a:latin typeface="+mj-lt"/>
                <a:cs typeface="Arial"/>
              </a:rPr>
              <a:t>THANK YOU</a:t>
            </a:r>
          </a:p>
          <a:p>
            <a:pPr algn="ctr"/>
            <a:r>
              <a:rPr lang="en-US" sz="3600" dirty="0" smtClean="0">
                <a:latin typeface="+mj-lt"/>
                <a:cs typeface="Arial"/>
              </a:rPr>
              <a:t>QUESTIONS ?</a:t>
            </a:r>
            <a:endParaRPr lang="en-US" sz="3600" dirty="0" smtClean="0">
              <a:latin typeface="+mj-lt"/>
              <a:cs typeface="Arial"/>
            </a:endParaRPr>
          </a:p>
        </p:txBody>
      </p:sp>
      <p:pic>
        <p:nvPicPr>
          <p:cNvPr id="5" name="Picture 4" descr="Geisel_white_web-bann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228" y="5461616"/>
            <a:ext cx="5755775" cy="960246"/>
          </a:xfrm>
          <a:prstGeom prst="rect">
            <a:avLst/>
          </a:prstGeom>
        </p:spPr>
      </p:pic>
    </p:spTree>
    <p:extLst>
      <p:ext uri="{BB962C8B-B14F-4D97-AF65-F5344CB8AC3E}">
        <p14:creationId xmlns:p14="http://schemas.microsoft.com/office/powerpoint/2010/main" val="4163520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Leadership Curriculum Review Task Force </a:t>
            </a:r>
            <a:br>
              <a:rPr lang="en-US" sz="2800" dirty="0" smtClean="0"/>
            </a:br>
            <a:r>
              <a:rPr lang="en-US" sz="2800" dirty="0" smtClean="0"/>
              <a:t>Members and Contributors</a:t>
            </a:r>
            <a:endParaRPr lang="en-US" sz="2800" dirty="0"/>
          </a:p>
        </p:txBody>
      </p:sp>
      <p:sp>
        <p:nvSpPr>
          <p:cNvPr id="4" name="Content Placeholder 3"/>
          <p:cNvSpPr>
            <a:spLocks noGrp="1"/>
          </p:cNvSpPr>
          <p:nvPr>
            <p:ph sz="half" idx="1"/>
          </p:nvPr>
        </p:nvSpPr>
        <p:spPr>
          <a:xfrm>
            <a:off x="127000" y="925410"/>
            <a:ext cx="4368800" cy="5059649"/>
          </a:xfrm>
        </p:spPr>
        <p:txBody>
          <a:bodyPr>
            <a:normAutofit fontScale="47500" lnSpcReduction="20000"/>
          </a:bodyPr>
          <a:lstStyle/>
          <a:p>
            <a:r>
              <a:rPr lang="en-US" b="1" dirty="0"/>
              <a:t>Students</a:t>
            </a:r>
            <a:endParaRPr lang="en-US" dirty="0"/>
          </a:p>
          <a:p>
            <a:r>
              <a:rPr lang="en-US" dirty="0"/>
              <a:t>William H. Law III , Task Force </a:t>
            </a:r>
          </a:p>
          <a:p>
            <a:r>
              <a:rPr lang="en-US" dirty="0"/>
              <a:t>Heidi H. Robbins , Task Force</a:t>
            </a:r>
          </a:p>
          <a:p>
            <a:r>
              <a:rPr lang="en-US" dirty="0"/>
              <a:t>Celestine E. Warren, Task Force </a:t>
            </a:r>
          </a:p>
          <a:p>
            <a:r>
              <a:rPr lang="en-US" dirty="0"/>
              <a:t>Alexander E. Kettering, Task Force </a:t>
            </a:r>
          </a:p>
          <a:p>
            <a:r>
              <a:rPr lang="en-US" dirty="0"/>
              <a:t>John A. </a:t>
            </a:r>
            <a:r>
              <a:rPr lang="en-US" dirty="0" err="1"/>
              <a:t>Damianos</a:t>
            </a:r>
            <a:r>
              <a:rPr lang="en-US" dirty="0"/>
              <a:t> , Task Force</a:t>
            </a:r>
          </a:p>
          <a:p>
            <a:r>
              <a:rPr lang="en-US" dirty="0"/>
              <a:t>Diana M. Funk , Task Force</a:t>
            </a:r>
          </a:p>
          <a:p>
            <a:r>
              <a:rPr lang="en-US" dirty="0"/>
              <a:t>Tiffany Brazil, Task Force</a:t>
            </a:r>
          </a:p>
          <a:p>
            <a:r>
              <a:rPr lang="en-US" dirty="0"/>
              <a:t>Natasha </a:t>
            </a:r>
            <a:r>
              <a:rPr lang="en-US" dirty="0" err="1"/>
              <a:t>Merali</a:t>
            </a:r>
            <a:r>
              <a:rPr lang="en-US" dirty="0"/>
              <a:t>, Task Force  </a:t>
            </a:r>
          </a:p>
          <a:p>
            <a:r>
              <a:rPr lang="en-US" dirty="0"/>
              <a:t>Nu R. Na , Task Force</a:t>
            </a:r>
          </a:p>
          <a:p>
            <a:r>
              <a:rPr lang="en-US" dirty="0" err="1"/>
              <a:t>Liliane</a:t>
            </a:r>
            <a:r>
              <a:rPr lang="en-US" dirty="0"/>
              <a:t> R. Ernst, Task Force  </a:t>
            </a:r>
          </a:p>
          <a:p>
            <a:r>
              <a:rPr lang="en-US" b="1" dirty="0"/>
              <a:t> </a:t>
            </a:r>
            <a:endParaRPr lang="en-US" dirty="0"/>
          </a:p>
          <a:p>
            <a:r>
              <a:rPr lang="en-US" b="1" dirty="0"/>
              <a:t>Faculty</a:t>
            </a:r>
            <a:endParaRPr lang="en-US" dirty="0"/>
          </a:p>
          <a:p>
            <a:r>
              <a:rPr lang="en-US" dirty="0"/>
              <a:t>Catherine Pipas, Chair</a:t>
            </a:r>
          </a:p>
          <a:p>
            <a:r>
              <a:rPr lang="en-US" dirty="0"/>
              <a:t>Glenda </a:t>
            </a:r>
            <a:r>
              <a:rPr lang="en-US" dirty="0" err="1"/>
              <a:t>Shoop</a:t>
            </a:r>
            <a:r>
              <a:rPr lang="en-US" dirty="0"/>
              <a:t>, Core Team</a:t>
            </a:r>
          </a:p>
          <a:p>
            <a:r>
              <a:rPr lang="en-US" dirty="0"/>
              <a:t>Leah </a:t>
            </a:r>
            <a:r>
              <a:rPr lang="en-US" dirty="0" err="1"/>
              <a:t>Montalbano</a:t>
            </a:r>
            <a:r>
              <a:rPr lang="en-US" dirty="0"/>
              <a:t>, Core Team </a:t>
            </a:r>
          </a:p>
          <a:p>
            <a:r>
              <a:rPr lang="en-US" dirty="0"/>
              <a:t>Brian P. Reid , Core Team</a:t>
            </a:r>
          </a:p>
          <a:p>
            <a:r>
              <a:rPr lang="en-US" dirty="0"/>
              <a:t>Pamela Bagley, Core Team  </a:t>
            </a:r>
          </a:p>
          <a:p>
            <a:r>
              <a:rPr lang="en-US" dirty="0"/>
              <a:t>Alison V. Holmes , Task Force and One-on-One Contributor</a:t>
            </a:r>
          </a:p>
          <a:p>
            <a:r>
              <a:rPr lang="en-US" dirty="0"/>
              <a:t>Sarah G. Johansen , Task Force and One-on-One Contributor</a:t>
            </a:r>
          </a:p>
          <a:p>
            <a:r>
              <a:rPr lang="en-US" dirty="0"/>
              <a:t>Tina C. Foster, Task Force </a:t>
            </a:r>
          </a:p>
          <a:p>
            <a:r>
              <a:rPr lang="en-US" dirty="0"/>
              <a:t>Yolanda Sanchez , Task Force </a:t>
            </a:r>
          </a:p>
          <a:p>
            <a:endParaRPr lang="en-US" dirty="0"/>
          </a:p>
        </p:txBody>
      </p:sp>
      <p:sp>
        <p:nvSpPr>
          <p:cNvPr id="5" name="Content Placeholder 4"/>
          <p:cNvSpPr>
            <a:spLocks noGrp="1"/>
          </p:cNvSpPr>
          <p:nvPr>
            <p:ph sz="half" idx="2"/>
          </p:nvPr>
        </p:nvSpPr>
        <p:spPr>
          <a:xfrm>
            <a:off x="4648200" y="1016000"/>
            <a:ext cx="4356100" cy="4969053"/>
          </a:xfrm>
        </p:spPr>
        <p:txBody>
          <a:bodyPr>
            <a:normAutofit fontScale="47500" lnSpcReduction="20000"/>
          </a:bodyPr>
          <a:lstStyle/>
          <a:p>
            <a:endParaRPr lang="en-US" dirty="0" smtClean="0"/>
          </a:p>
          <a:p>
            <a:r>
              <a:rPr lang="en-US" dirty="0" smtClean="0"/>
              <a:t>Brenda </a:t>
            </a:r>
            <a:r>
              <a:rPr lang="en-US" dirty="0" err="1"/>
              <a:t>Sirovich</a:t>
            </a:r>
            <a:r>
              <a:rPr lang="en-US" dirty="0"/>
              <a:t>, Task Force and One-on-One Contributor</a:t>
            </a:r>
          </a:p>
          <a:p>
            <a:r>
              <a:rPr lang="en-US" dirty="0"/>
              <a:t>William A. Nelson , Task Force </a:t>
            </a:r>
          </a:p>
          <a:p>
            <a:r>
              <a:rPr lang="en-US" dirty="0"/>
              <a:t>Natalie BV </a:t>
            </a:r>
            <a:r>
              <a:rPr lang="en-US" dirty="0" err="1"/>
              <a:t>Riblet</a:t>
            </a:r>
            <a:r>
              <a:rPr lang="en-US" dirty="0"/>
              <a:t> , Task Force </a:t>
            </a:r>
          </a:p>
          <a:p>
            <a:r>
              <a:rPr lang="en-US" dirty="0"/>
              <a:t>James R. </a:t>
            </a:r>
            <a:r>
              <a:rPr lang="en-US" dirty="0" err="1"/>
              <a:t>Borchert</a:t>
            </a:r>
            <a:r>
              <a:rPr lang="en-US" dirty="0"/>
              <a:t> , Task Force </a:t>
            </a:r>
          </a:p>
          <a:p>
            <a:r>
              <a:rPr lang="en-US" dirty="0" err="1"/>
              <a:t>Mary.G.Turco@Hitchcock.ORG</a:t>
            </a:r>
            <a:r>
              <a:rPr lang="en-US" dirty="0"/>
              <a:t>, Task Force </a:t>
            </a:r>
          </a:p>
          <a:p>
            <a:r>
              <a:rPr lang="en-US" dirty="0"/>
              <a:t>Adam Weinstein, One-on-One Contributor </a:t>
            </a:r>
          </a:p>
          <a:p>
            <a:r>
              <a:rPr lang="en-US" dirty="0"/>
              <a:t>Virginia Lyons, One-on-One Contributor </a:t>
            </a:r>
          </a:p>
          <a:p>
            <a:r>
              <a:rPr lang="en-US" dirty="0"/>
              <a:t>John Dick, One-on-One Contributor </a:t>
            </a:r>
          </a:p>
          <a:p>
            <a:r>
              <a:rPr lang="en-US" dirty="0"/>
              <a:t>Rand S. Swenson, Task Force and One-on-One Contributor</a:t>
            </a:r>
          </a:p>
          <a:p>
            <a:r>
              <a:rPr lang="en-US" dirty="0"/>
              <a:t>John R. </a:t>
            </a:r>
            <a:r>
              <a:rPr lang="en-US" dirty="0" err="1"/>
              <a:t>Butterly</a:t>
            </a:r>
            <a:r>
              <a:rPr lang="en-US" dirty="0"/>
              <a:t>, One-on-One Contributor</a:t>
            </a:r>
          </a:p>
          <a:p>
            <a:r>
              <a:rPr lang="en-US" dirty="0"/>
              <a:t>David W. Mullins , One-on-One Contributor</a:t>
            </a:r>
          </a:p>
          <a:p>
            <a:r>
              <a:rPr lang="en-US" dirty="0"/>
              <a:t>Susan N. Harper , One-on-One Contributor </a:t>
            </a:r>
          </a:p>
          <a:p>
            <a:r>
              <a:rPr lang="en-US" dirty="0"/>
              <a:t>Harold Manning, One-on-One Contributor</a:t>
            </a:r>
          </a:p>
          <a:p>
            <a:r>
              <a:rPr lang="en-US" dirty="0"/>
              <a:t>David W. Nierenberg, One-on-One Contributor  </a:t>
            </a:r>
          </a:p>
          <a:p>
            <a:r>
              <a:rPr lang="en-US" dirty="0"/>
              <a:t>Matthew S. Duncan, One-on-One Contributor</a:t>
            </a:r>
          </a:p>
          <a:p>
            <a:r>
              <a:rPr lang="en-US" dirty="0" err="1"/>
              <a:t>Taryn</a:t>
            </a:r>
            <a:r>
              <a:rPr lang="en-US" dirty="0"/>
              <a:t> C. Weinstein, One-on-One Contributor </a:t>
            </a:r>
          </a:p>
          <a:p>
            <a:r>
              <a:rPr lang="en-US" dirty="0"/>
              <a:t>Martha D. McDaniel , One-on-One Contributor</a:t>
            </a:r>
          </a:p>
          <a:p>
            <a:r>
              <a:rPr lang="en-US" dirty="0"/>
              <a:t>Michael </a:t>
            </a:r>
            <a:r>
              <a:rPr lang="en-US" dirty="0" err="1"/>
              <a:t>Zubkoff</a:t>
            </a:r>
            <a:r>
              <a:rPr lang="en-US" dirty="0"/>
              <a:t> , One-on-One Contributor</a:t>
            </a:r>
          </a:p>
          <a:p>
            <a:endParaRPr lang="en-US" dirty="0"/>
          </a:p>
        </p:txBody>
      </p:sp>
    </p:spTree>
    <p:extLst>
      <p:ext uri="{BB962C8B-B14F-4D97-AF65-F5344CB8AC3E}">
        <p14:creationId xmlns:p14="http://schemas.microsoft.com/office/powerpoint/2010/main" val="17595275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 y="1234995"/>
            <a:ext cx="9143999" cy="4137106"/>
          </a:xfrm>
        </p:spPr>
        <p:txBody>
          <a:bodyPr>
            <a:normAutofit/>
          </a:bodyPr>
          <a:lstStyle/>
          <a:p>
            <a:pPr marL="514350" indent="-514350">
              <a:buFont typeface="+mj-lt"/>
              <a:buAutoNum type="arabicPeriod"/>
            </a:pPr>
            <a:r>
              <a:rPr lang="en-US" dirty="0" smtClean="0"/>
              <a:t>Systems – ineffective, inefficient</a:t>
            </a:r>
            <a:r>
              <a:rPr lang="en-US" dirty="0"/>
              <a:t>, </a:t>
            </a:r>
            <a:r>
              <a:rPr lang="en-US" dirty="0" smtClean="0"/>
              <a:t>costly </a:t>
            </a:r>
            <a:endParaRPr lang="en-US" dirty="0" smtClean="0"/>
          </a:p>
          <a:p>
            <a:pPr marL="0" indent="0">
              <a:buNone/>
            </a:pPr>
            <a:endParaRPr lang="en-US" dirty="0"/>
          </a:p>
          <a:p>
            <a:pPr marL="514350" indent="-514350">
              <a:buFont typeface="+mj-lt"/>
              <a:buAutoNum type="arabicPeriod"/>
            </a:pPr>
            <a:r>
              <a:rPr lang="en-US" dirty="0"/>
              <a:t>Teams – under </a:t>
            </a:r>
            <a:r>
              <a:rPr lang="en-US" dirty="0" smtClean="0"/>
              <a:t>functioning </a:t>
            </a:r>
          </a:p>
          <a:p>
            <a:pPr marL="514350" indent="-514350">
              <a:buFont typeface="+mj-lt"/>
              <a:buAutoNum type="arabicPeriod"/>
            </a:pPr>
            <a:endParaRPr lang="en-US" dirty="0"/>
          </a:p>
          <a:p>
            <a:pPr marL="514350" indent="-514350">
              <a:buFont typeface="+mj-lt"/>
              <a:buAutoNum type="arabicPeriod"/>
            </a:pPr>
            <a:r>
              <a:rPr lang="en-US" dirty="0"/>
              <a:t>Individuals – high rates of </a:t>
            </a:r>
            <a:r>
              <a:rPr lang="en-US" dirty="0" smtClean="0"/>
              <a:t>burnout </a:t>
            </a:r>
          </a:p>
          <a:p>
            <a:pPr marL="0" indent="0">
              <a:buNone/>
            </a:pPr>
            <a:endParaRPr lang="en-US" dirty="0"/>
          </a:p>
          <a:p>
            <a:pPr marL="0" indent="0" algn="ctr">
              <a:buNone/>
            </a:pPr>
            <a:r>
              <a:rPr lang="en-US" dirty="0" smtClean="0"/>
              <a:t>AAMC, IOM, ACP </a:t>
            </a:r>
            <a:endParaRPr lang="en-US" dirty="0"/>
          </a:p>
          <a:p>
            <a:endParaRPr lang="en-US" dirty="0"/>
          </a:p>
        </p:txBody>
      </p:sp>
      <p:sp>
        <p:nvSpPr>
          <p:cNvPr id="4" name="Title 3"/>
          <p:cNvSpPr>
            <a:spLocks noGrp="1"/>
          </p:cNvSpPr>
          <p:nvPr>
            <p:ph type="title"/>
          </p:nvPr>
        </p:nvSpPr>
        <p:spPr>
          <a:xfrm>
            <a:off x="177800" y="558800"/>
            <a:ext cx="8534400" cy="571500"/>
          </a:xfrm>
        </p:spPr>
        <p:txBody>
          <a:bodyPr>
            <a:noAutofit/>
          </a:bodyPr>
          <a:lstStyle/>
          <a:p>
            <a:pPr algn="ctr"/>
            <a:r>
              <a:rPr lang="en-US" sz="4000" dirty="0" smtClean="0"/>
              <a:t>Leadership</a:t>
            </a:r>
            <a:r>
              <a:rPr lang="en-US" sz="4000" dirty="0"/>
              <a:t> </a:t>
            </a:r>
            <a:r>
              <a:rPr lang="en-US" sz="4000" dirty="0" smtClean="0"/>
              <a:t>is Essential in Medicine</a:t>
            </a:r>
            <a:r>
              <a:rPr lang="en-US" sz="4000" dirty="0"/>
              <a:t/>
            </a:r>
            <a:br>
              <a:rPr lang="en-US" sz="4000" dirty="0"/>
            </a:br>
            <a:endParaRPr lang="en-US" sz="4000"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920" y="5380186"/>
            <a:ext cx="2272175" cy="77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91725" y="4189968"/>
            <a:ext cx="7720758" cy="369332"/>
          </a:xfrm>
          <a:prstGeom prst="rect">
            <a:avLst/>
          </a:prstGeom>
          <a:noFill/>
        </p:spPr>
        <p:txBody>
          <a:bodyPr wrap="none" rtlCol="0">
            <a:spAutoFit/>
          </a:bodyPr>
          <a:lstStyle/>
          <a:p>
            <a:r>
              <a:rPr lang="en-US" dirty="0" smtClean="0">
                <a:solidFill>
                  <a:srgbClr val="FF0000"/>
                </a:solidFill>
              </a:rPr>
              <a:t>Self</a:t>
            </a:r>
            <a:r>
              <a:rPr lang="en-US" dirty="0" smtClean="0">
                <a:solidFill>
                  <a:srgbClr val="FF0000"/>
                </a:solidFill>
              </a:rPr>
              <a:t> </a:t>
            </a:r>
            <a:r>
              <a:rPr lang="en-US" dirty="0" smtClean="0">
                <a:solidFill>
                  <a:srgbClr val="FF0000"/>
                </a:solidFill>
              </a:rPr>
              <a:t>Awareness: Independent Learning and Personal </a:t>
            </a:r>
            <a:r>
              <a:rPr lang="en-US" dirty="0" smtClean="0">
                <a:solidFill>
                  <a:srgbClr val="FF0000"/>
                </a:solidFill>
              </a:rPr>
              <a:t>Discovery, Care </a:t>
            </a:r>
            <a:r>
              <a:rPr lang="en-US" dirty="0" smtClean="0">
                <a:solidFill>
                  <a:srgbClr val="FF0000"/>
                </a:solidFill>
              </a:rPr>
              <a:t>and Growth</a:t>
            </a:r>
            <a:endParaRPr lang="en-US" dirty="0">
              <a:solidFill>
                <a:srgbClr val="FF0000"/>
              </a:solidFill>
            </a:endParaRPr>
          </a:p>
        </p:txBody>
      </p:sp>
      <p:sp>
        <p:nvSpPr>
          <p:cNvPr id="6" name="TextBox 5"/>
          <p:cNvSpPr txBox="1"/>
          <p:nvPr/>
        </p:nvSpPr>
        <p:spPr>
          <a:xfrm>
            <a:off x="991725" y="3180834"/>
            <a:ext cx="7712756" cy="369332"/>
          </a:xfrm>
          <a:prstGeom prst="rect">
            <a:avLst/>
          </a:prstGeom>
          <a:noFill/>
        </p:spPr>
        <p:txBody>
          <a:bodyPr wrap="none" rtlCol="0">
            <a:spAutoFit/>
          </a:bodyPr>
          <a:lstStyle/>
          <a:p>
            <a:r>
              <a:rPr lang="en-US" dirty="0" smtClean="0">
                <a:solidFill>
                  <a:srgbClr val="FF0000"/>
                </a:solidFill>
              </a:rPr>
              <a:t>Inter-professional Communication: </a:t>
            </a:r>
            <a:r>
              <a:rPr lang="en-US" dirty="0" smtClean="0">
                <a:solidFill>
                  <a:srgbClr val="FF0000"/>
                </a:solidFill>
              </a:rPr>
              <a:t>Learning community </a:t>
            </a:r>
            <a:r>
              <a:rPr lang="en-US" dirty="0" smtClean="0">
                <a:solidFill>
                  <a:srgbClr val="FF0000"/>
                </a:solidFill>
              </a:rPr>
              <a:t>&amp; </a:t>
            </a:r>
            <a:r>
              <a:rPr lang="en-US" dirty="0" smtClean="0">
                <a:solidFill>
                  <a:srgbClr val="FF0000"/>
                </a:solidFill>
              </a:rPr>
              <a:t>Longitudinal Mentors</a:t>
            </a:r>
            <a:endParaRPr lang="en-US" dirty="0">
              <a:solidFill>
                <a:srgbClr val="FF0000"/>
              </a:solidFill>
            </a:endParaRPr>
          </a:p>
        </p:txBody>
      </p:sp>
      <p:sp>
        <p:nvSpPr>
          <p:cNvPr id="7" name="TextBox 6"/>
          <p:cNvSpPr txBox="1"/>
          <p:nvPr/>
        </p:nvSpPr>
        <p:spPr>
          <a:xfrm>
            <a:off x="1006807" y="2177534"/>
            <a:ext cx="7156752" cy="369332"/>
          </a:xfrm>
          <a:prstGeom prst="rect">
            <a:avLst/>
          </a:prstGeom>
          <a:noFill/>
        </p:spPr>
        <p:txBody>
          <a:bodyPr wrap="none" rtlCol="0">
            <a:spAutoFit/>
          </a:bodyPr>
          <a:lstStyle/>
          <a:p>
            <a:r>
              <a:rPr lang="en-US" dirty="0" smtClean="0">
                <a:solidFill>
                  <a:srgbClr val="FF0000"/>
                </a:solidFill>
              </a:rPr>
              <a:t>System Performance: </a:t>
            </a:r>
            <a:r>
              <a:rPr lang="en-US" dirty="0" smtClean="0">
                <a:solidFill>
                  <a:srgbClr val="FF0000"/>
                </a:solidFill>
              </a:rPr>
              <a:t>Knowledge,  Skills, &amp; </a:t>
            </a:r>
            <a:r>
              <a:rPr lang="en-US" dirty="0" smtClean="0">
                <a:solidFill>
                  <a:srgbClr val="FF0000"/>
                </a:solidFill>
              </a:rPr>
              <a:t>Experiences  in Leading Change</a:t>
            </a:r>
            <a:endParaRPr lang="en-US" dirty="0">
              <a:solidFill>
                <a:srgbClr val="FF0000"/>
              </a:solidFill>
            </a:endParaRPr>
          </a:p>
        </p:txBody>
      </p:sp>
    </p:spTree>
    <p:extLst>
      <p:ext uri="{BB962C8B-B14F-4D97-AF65-F5344CB8AC3E}">
        <p14:creationId xmlns:p14="http://schemas.microsoft.com/office/powerpoint/2010/main" val="1122537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
            <a:ext cx="8801100" cy="925403"/>
          </a:xfrm>
        </p:spPr>
        <p:txBody>
          <a:bodyPr>
            <a:noAutofit/>
          </a:bodyPr>
          <a:lstStyle/>
          <a:p>
            <a:pPr algn="ctr"/>
            <a:r>
              <a:rPr lang="en-US" sz="3600" dirty="0" smtClean="0"/>
              <a:t>Standardizing the Competency of Leadership </a:t>
            </a:r>
            <a:endParaRPr lang="en-US" sz="3600" dirty="0"/>
          </a:p>
        </p:txBody>
      </p:sp>
      <p:sp>
        <p:nvSpPr>
          <p:cNvPr id="4" name="Content Placeholder 3"/>
          <p:cNvSpPr>
            <a:spLocks noGrp="1"/>
          </p:cNvSpPr>
          <p:nvPr>
            <p:ph sz="half" idx="1"/>
          </p:nvPr>
        </p:nvSpPr>
        <p:spPr/>
        <p:txBody>
          <a:bodyPr/>
          <a:lstStyle/>
          <a:p>
            <a:pPr marL="514350" lvl="0" indent="-514350">
              <a:buFont typeface="+mj-lt"/>
              <a:buAutoNum type="arabicPeriod"/>
            </a:pPr>
            <a:r>
              <a:rPr lang="en-US" dirty="0"/>
              <a:t>Demonstrating personal qualities</a:t>
            </a:r>
          </a:p>
          <a:p>
            <a:pPr marL="514350" lvl="0" indent="-514350">
              <a:buFont typeface="+mj-lt"/>
              <a:buAutoNum type="arabicPeriod"/>
            </a:pPr>
            <a:r>
              <a:rPr lang="en-US" dirty="0"/>
              <a:t>Working with others</a:t>
            </a:r>
          </a:p>
          <a:p>
            <a:pPr marL="514350" lvl="0" indent="-514350">
              <a:buFont typeface="+mj-lt"/>
              <a:buAutoNum type="arabicPeriod"/>
            </a:pPr>
            <a:r>
              <a:rPr lang="en-US" dirty="0"/>
              <a:t>Managing services</a:t>
            </a:r>
          </a:p>
          <a:p>
            <a:pPr marL="514350" lvl="0" indent="-514350">
              <a:buFont typeface="+mj-lt"/>
              <a:buAutoNum type="arabicPeriod"/>
            </a:pPr>
            <a:r>
              <a:rPr lang="en-US" dirty="0"/>
              <a:t>Improving services </a:t>
            </a:r>
          </a:p>
          <a:p>
            <a:pPr marL="514350" lvl="0" indent="-514350">
              <a:buFont typeface="+mj-lt"/>
              <a:buAutoNum type="arabicPeriod"/>
            </a:pPr>
            <a:r>
              <a:rPr lang="en-US" dirty="0"/>
              <a:t>Setting direction</a:t>
            </a:r>
          </a:p>
          <a:p>
            <a:endParaRPr lang="en-US" dirty="0"/>
          </a:p>
        </p:txBody>
      </p:sp>
      <p:sp>
        <p:nvSpPr>
          <p:cNvPr id="5" name="Content Placeholder 4"/>
          <p:cNvSpPr>
            <a:spLocks noGrp="1"/>
          </p:cNvSpPr>
          <p:nvPr>
            <p:ph sz="half" idx="2"/>
          </p:nvPr>
        </p:nvSpPr>
        <p:spPr/>
        <p:txBody>
          <a:bodyPr/>
          <a:lstStyle/>
          <a:p>
            <a:endParaRPr lang="en-US" dirty="0"/>
          </a:p>
        </p:txBody>
      </p:sp>
      <p:sp>
        <p:nvSpPr>
          <p:cNvPr id="7" name="Rectangle 6"/>
          <p:cNvSpPr/>
          <p:nvPr/>
        </p:nvSpPr>
        <p:spPr>
          <a:xfrm>
            <a:off x="774700" y="5237304"/>
            <a:ext cx="3492500" cy="461665"/>
          </a:xfrm>
          <a:prstGeom prst="rect">
            <a:avLst/>
          </a:prstGeom>
        </p:spPr>
        <p:txBody>
          <a:bodyPr wrap="square">
            <a:spAutoFit/>
          </a:bodyPr>
          <a:lstStyle/>
          <a:p>
            <a:r>
              <a:rPr lang="en-US" sz="1200" dirty="0" smtClean="0"/>
              <a:t> </a:t>
            </a:r>
            <a:r>
              <a:rPr lang="en-US" sz="1200" dirty="0"/>
              <a:t>Medical Leadership Competency Framework (MLCF</a:t>
            </a:r>
            <a:r>
              <a:rPr lang="en-US" sz="1200" dirty="0" smtClean="0"/>
              <a:t>)</a:t>
            </a:r>
          </a:p>
          <a:p>
            <a:r>
              <a:rPr lang="en-US" sz="1200" dirty="0" smtClean="0"/>
              <a:t> United </a:t>
            </a:r>
            <a:r>
              <a:rPr lang="en-US" sz="1200" dirty="0"/>
              <a:t>Kingdom National Health </a:t>
            </a:r>
            <a:r>
              <a:rPr lang="en-US" sz="1200" dirty="0" smtClean="0"/>
              <a:t>Services</a:t>
            </a:r>
            <a:endParaRPr lang="en-US" sz="1200" dirty="0"/>
          </a:p>
        </p:txBody>
      </p:sp>
    </p:spTree>
    <p:extLst>
      <p:ext uri="{BB962C8B-B14F-4D97-AF65-F5344CB8AC3E}">
        <p14:creationId xmlns:p14="http://schemas.microsoft.com/office/powerpoint/2010/main" val="35281592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Pedagogical</a:t>
            </a:r>
            <a:r>
              <a:rPr lang="en-US" sz="4000" dirty="0" smtClean="0"/>
              <a:t> “Best Practices”</a:t>
            </a:r>
            <a:endParaRPr lang="en-US" sz="3600" dirty="0"/>
          </a:p>
        </p:txBody>
      </p:sp>
      <p:sp>
        <p:nvSpPr>
          <p:cNvPr id="3" name="Content Placeholder 2"/>
          <p:cNvSpPr>
            <a:spLocks noGrp="1"/>
          </p:cNvSpPr>
          <p:nvPr>
            <p:ph sz="quarter" idx="1"/>
          </p:nvPr>
        </p:nvSpPr>
        <p:spPr>
          <a:xfrm>
            <a:off x="266700" y="1958908"/>
            <a:ext cx="8585200" cy="4543843"/>
          </a:xfrm>
        </p:spPr>
        <p:txBody>
          <a:bodyPr>
            <a:normAutofit/>
          </a:bodyPr>
          <a:lstStyle/>
          <a:p>
            <a:pPr lvl="0"/>
            <a:r>
              <a:rPr lang="en-US" sz="4000" u="sng" dirty="0"/>
              <a:t>Longitudinal Exposure</a:t>
            </a:r>
            <a:r>
              <a:rPr lang="en-US" sz="4000" dirty="0"/>
              <a:t> </a:t>
            </a:r>
            <a:endParaRPr lang="en-US" sz="4000" dirty="0" smtClean="0"/>
          </a:p>
          <a:p>
            <a:pPr lvl="0"/>
            <a:r>
              <a:rPr lang="en-US" sz="4000" u="sng" dirty="0" smtClean="0"/>
              <a:t>Integrated </a:t>
            </a:r>
            <a:r>
              <a:rPr lang="en-US" sz="4000" u="sng" dirty="0"/>
              <a:t>practice opportunities</a:t>
            </a:r>
            <a:r>
              <a:rPr lang="en-US" sz="4000" dirty="0"/>
              <a:t> </a:t>
            </a:r>
            <a:endParaRPr lang="en-US" sz="4000" dirty="0" smtClean="0"/>
          </a:p>
          <a:p>
            <a:pPr lvl="0"/>
            <a:r>
              <a:rPr lang="en-US" sz="4000" u="sng" dirty="0" smtClean="0"/>
              <a:t>Experiential </a:t>
            </a:r>
            <a:r>
              <a:rPr lang="en-US" sz="4000" u="sng" dirty="0"/>
              <a:t>project-based learning</a:t>
            </a:r>
            <a:r>
              <a:rPr lang="en-US" sz="4000" dirty="0"/>
              <a:t> </a:t>
            </a:r>
            <a:endParaRPr lang="en-US" sz="4000" dirty="0" smtClean="0"/>
          </a:p>
          <a:p>
            <a:pPr lvl="0"/>
            <a:r>
              <a:rPr lang="en-US" sz="4000" u="sng" dirty="0" smtClean="0"/>
              <a:t>Diverse Instructors</a:t>
            </a:r>
            <a:r>
              <a:rPr lang="en-US" sz="4000" dirty="0" smtClean="0"/>
              <a:t> </a:t>
            </a:r>
            <a:endParaRPr lang="en-US" sz="4000" dirty="0"/>
          </a:p>
        </p:txBody>
      </p:sp>
      <p:sp>
        <p:nvSpPr>
          <p:cNvPr id="4" name="TextBox 3"/>
          <p:cNvSpPr txBox="1"/>
          <p:nvPr/>
        </p:nvSpPr>
        <p:spPr>
          <a:xfrm>
            <a:off x="431808" y="5772898"/>
            <a:ext cx="8420099" cy="615553"/>
          </a:xfrm>
          <a:prstGeom prst="rect">
            <a:avLst/>
          </a:prstGeom>
          <a:noFill/>
        </p:spPr>
        <p:txBody>
          <a:bodyPr wrap="square" rtlCol="0">
            <a:spAutoFit/>
          </a:bodyPr>
          <a:lstStyle/>
          <a:p>
            <a:r>
              <a:rPr lang="en-US" sz="1100" dirty="0"/>
              <a:t>Webb AM, </a:t>
            </a:r>
            <a:r>
              <a:rPr lang="en-US" sz="1100" dirty="0" err="1"/>
              <a:t>Tsipis</a:t>
            </a:r>
            <a:r>
              <a:rPr lang="en-US" sz="1100" dirty="0"/>
              <a:t> NE, McClellan TR, et al. A first step toward understanding best practices in leadership training in undergraduate medical education: a systematic review. </a:t>
            </a:r>
            <a:r>
              <a:rPr lang="en-US" sz="1100" i="1" dirty="0"/>
              <a:t>Academic medicine : journal of the Association of American Medical Colleges. </a:t>
            </a:r>
            <a:r>
              <a:rPr lang="en-US" sz="1100" dirty="0"/>
              <a:t>2014;89(11):1563-1570.</a:t>
            </a:r>
          </a:p>
          <a:p>
            <a:endParaRPr lang="en-US" sz="1200" dirty="0"/>
          </a:p>
        </p:txBody>
      </p:sp>
    </p:spTree>
    <p:extLst>
      <p:ext uri="{BB962C8B-B14F-4D97-AF65-F5344CB8AC3E}">
        <p14:creationId xmlns:p14="http://schemas.microsoft.com/office/powerpoint/2010/main" val="1838191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mnn.com/sites/default/files/flu_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2" y="1130300"/>
            <a:ext cx="8752072"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73918"/>
            <a:ext cx="9144000" cy="1046440"/>
          </a:xfrm>
          <a:prstGeom prst="rect">
            <a:avLst/>
          </a:prstGeom>
        </p:spPr>
        <p:txBody>
          <a:bodyPr wrap="square">
            <a:spAutoFit/>
          </a:bodyPr>
          <a:lstStyle/>
          <a:p>
            <a:pPr algn="ctr"/>
            <a:r>
              <a:rPr lang="en-US" sz="3100" dirty="0" smtClean="0">
                <a:solidFill>
                  <a:srgbClr val="FFFFFF"/>
                </a:solidFill>
              </a:rPr>
              <a:t>Geisel Vision: </a:t>
            </a:r>
            <a:r>
              <a:rPr lang="en-US" sz="3100" dirty="0" smtClean="0">
                <a:solidFill>
                  <a:srgbClr val="FFFFFF"/>
                </a:solidFill>
              </a:rPr>
              <a:t>A Community </a:t>
            </a:r>
            <a:r>
              <a:rPr lang="en-US" sz="3100" dirty="0" smtClean="0">
                <a:solidFill>
                  <a:schemeClr val="bg1"/>
                </a:solidFill>
              </a:rPr>
              <a:t>of Leaders </a:t>
            </a:r>
            <a:r>
              <a:rPr lang="en-US" sz="3100" dirty="0" smtClean="0">
                <a:solidFill>
                  <a:srgbClr val="FFFFFF"/>
                </a:solidFill>
              </a:rPr>
              <a:t>that </a:t>
            </a:r>
            <a:r>
              <a:rPr lang="en-US" sz="3100" dirty="0" smtClean="0">
                <a:solidFill>
                  <a:srgbClr val="FFFFFF"/>
                </a:solidFill>
              </a:rPr>
              <a:t>Fosters Effective Leadership in Themselves &amp; Others</a:t>
            </a:r>
            <a:endParaRPr lang="en-US" sz="3100" dirty="0">
              <a:solidFill>
                <a:srgbClr val="FFFFFF"/>
              </a:solidFill>
            </a:endParaRPr>
          </a:p>
        </p:txBody>
      </p:sp>
    </p:spTree>
    <p:extLst>
      <p:ext uri="{BB962C8B-B14F-4D97-AF65-F5344CB8AC3E}">
        <p14:creationId xmlns:p14="http://schemas.microsoft.com/office/powerpoint/2010/main" val="304122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160" y="124395"/>
            <a:ext cx="7961184" cy="800219"/>
          </a:xfrm>
          <a:prstGeom prst="rect">
            <a:avLst/>
          </a:prstGeom>
          <a:noFill/>
        </p:spPr>
        <p:txBody>
          <a:bodyPr wrap="none" rtlCol="0">
            <a:spAutoFit/>
          </a:bodyPr>
          <a:lstStyle/>
          <a:p>
            <a:pPr algn="ctr"/>
            <a:r>
              <a:rPr lang="en-US" sz="2800" dirty="0" smtClean="0">
                <a:solidFill>
                  <a:prstClr val="white"/>
                </a:solidFill>
              </a:rPr>
              <a:t>Leadership Development at Geisel </a:t>
            </a:r>
            <a:r>
              <a:rPr lang="en-US" sz="2800" dirty="0" smtClean="0">
                <a:solidFill>
                  <a:prstClr val="white"/>
                </a:solidFill>
              </a:rPr>
              <a:t>(GOLD</a:t>
            </a:r>
            <a:r>
              <a:rPr lang="en-US" sz="2800" dirty="0" smtClean="0">
                <a:solidFill>
                  <a:prstClr val="white"/>
                </a:solidFill>
              </a:rPr>
              <a:t>) 2010-2017 </a:t>
            </a:r>
            <a:endParaRPr lang="en-US" sz="2800" dirty="0" smtClean="0">
              <a:solidFill>
                <a:prstClr val="white"/>
              </a:solidFill>
            </a:endParaRPr>
          </a:p>
          <a:p>
            <a:pPr algn="ctr"/>
            <a:r>
              <a:rPr lang="en-US" dirty="0" smtClean="0">
                <a:solidFill>
                  <a:prstClr val="white"/>
                </a:solidFill>
              </a:rPr>
              <a:t>STRATEGIES AND TIMELINE</a:t>
            </a:r>
            <a:endParaRPr lang="en-US" dirty="0">
              <a:solidFill>
                <a:srgbClr val="FF0000"/>
              </a:solidFill>
            </a:endParaRPr>
          </a:p>
        </p:txBody>
      </p:sp>
      <p:sp>
        <p:nvSpPr>
          <p:cNvPr id="4" name="TextBox 7"/>
          <p:cNvSpPr txBox="1">
            <a:spLocks noChangeArrowheads="1"/>
          </p:cNvSpPr>
          <p:nvPr/>
        </p:nvSpPr>
        <p:spPr bwMode="auto">
          <a:xfrm>
            <a:off x="8894769" y="6611951"/>
            <a:ext cx="2496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6E2393F2-A626-4B9B-B63A-5B6781C358F2}" type="slidenum">
              <a:rPr lang="en-US" sz="1000" b="1">
                <a:solidFill>
                  <a:prstClr val="black"/>
                </a:solidFill>
              </a:rPr>
              <a:pPr/>
              <a:t>7</a:t>
            </a:fld>
            <a:endParaRPr lang="en-US" sz="1000" b="1" dirty="0">
              <a:solidFill>
                <a:prstClr val="black"/>
              </a:solidFill>
            </a:endParaRPr>
          </a:p>
        </p:txBody>
      </p:sp>
      <p:graphicFrame>
        <p:nvGraphicFramePr>
          <p:cNvPr id="5" name="Diagram 4"/>
          <p:cNvGraphicFramePr/>
          <p:nvPr>
            <p:extLst>
              <p:ext uri="{D42A27DB-BD31-4B8C-83A1-F6EECF244321}">
                <p14:modId xmlns:p14="http://schemas.microsoft.com/office/powerpoint/2010/main" val="1517465650"/>
              </p:ext>
            </p:extLst>
          </p:nvPr>
        </p:nvGraphicFramePr>
        <p:xfrm>
          <a:off x="76200" y="685800"/>
          <a:ext cx="90678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6223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 y="2293951"/>
            <a:ext cx="9258300" cy="4475163"/>
          </a:xfrm>
        </p:spPr>
        <p:txBody>
          <a:bodyPr>
            <a:normAutofit fontScale="90000"/>
          </a:bodyPr>
          <a:lstStyle/>
          <a:p>
            <a:pPr algn="ctr"/>
            <a:r>
              <a:rPr lang="en-US" sz="2800" dirty="0" smtClean="0"/>
              <a:t/>
            </a:r>
            <a:br>
              <a:rPr lang="en-US" sz="2800" dirty="0" smtClean="0"/>
            </a:br>
            <a:r>
              <a:rPr lang="en-US" sz="2800" dirty="0" smtClean="0"/>
              <a:t/>
            </a:r>
            <a:br>
              <a:rPr lang="en-US" sz="2800" dirty="0" smtClean="0"/>
            </a:br>
            <a:r>
              <a:rPr lang="en-US" sz="2800" dirty="0" smtClean="0"/>
              <a:t>Leadership:</a:t>
            </a:r>
            <a:br>
              <a:rPr lang="en-US" sz="2800" dirty="0" smtClean="0"/>
            </a:br>
            <a:r>
              <a:rPr lang="en-US" sz="2800" dirty="0"/>
              <a:t/>
            </a:r>
            <a:br>
              <a:rPr lang="en-US" sz="2800" dirty="0"/>
            </a:br>
            <a:r>
              <a:rPr lang="en-US" sz="2800" dirty="0" smtClean="0"/>
              <a:t>Defined </a:t>
            </a:r>
            <a:r>
              <a:rPr lang="en-US" sz="2800" dirty="0"/>
              <a:t>not by one’s title, but by one’s ability to model professional behaviors and sustain personal wellness, articulate a vision, inspire others to collaborate, transform challenges into opportunities, and deliver meaningful and measurable results. </a:t>
            </a:r>
            <a:br>
              <a:rPr lang="en-US" sz="2800" dirty="0"/>
            </a:br>
            <a:r>
              <a:rPr lang="en-US" sz="2800" dirty="0" smtClean="0"/>
              <a:t/>
            </a:r>
            <a:br>
              <a:rPr lang="en-US" sz="2800" dirty="0" smtClean="0"/>
            </a:br>
            <a:r>
              <a:rPr lang="en-US" sz="2800" dirty="0"/>
              <a:t/>
            </a:r>
            <a:br>
              <a:rPr lang="en-US" sz="2800" dirty="0"/>
            </a:br>
            <a:r>
              <a:rPr lang="en-US" sz="2800" dirty="0"/>
              <a:t/>
            </a:r>
            <a:br>
              <a:rPr lang="en-US" sz="2800" dirty="0"/>
            </a:br>
            <a:r>
              <a:rPr lang="en-US" sz="2800" dirty="0" smtClean="0"/>
              <a:t/>
            </a:r>
            <a:br>
              <a:rPr lang="en-US" sz="2800" dirty="0" smtClean="0"/>
            </a:br>
            <a:endParaRPr lang="en-US" sz="2800" dirty="0"/>
          </a:p>
        </p:txBody>
      </p:sp>
    </p:spTree>
    <p:extLst>
      <p:ext uri="{BB962C8B-B14F-4D97-AF65-F5344CB8AC3E}">
        <p14:creationId xmlns:p14="http://schemas.microsoft.com/office/powerpoint/2010/main" val="36449528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Geisel Theme">
      <a:dk1>
        <a:sysClr val="windowText" lastClr="000000"/>
      </a:dk1>
      <a:lt1>
        <a:sysClr val="window" lastClr="FFFFFF"/>
      </a:lt1>
      <a:dk2>
        <a:srgbClr val="00462D"/>
      </a:dk2>
      <a:lt2>
        <a:srgbClr val="EEECE1"/>
      </a:lt2>
      <a:accent1>
        <a:srgbClr val="00542C"/>
      </a:accent1>
      <a:accent2>
        <a:srgbClr val="59A131"/>
      </a:accent2>
      <a:accent3>
        <a:srgbClr val="67574E"/>
      </a:accent3>
      <a:accent4>
        <a:srgbClr val="14181C"/>
      </a:accent4>
      <a:accent5>
        <a:srgbClr val="B3B3B3"/>
      </a:accent5>
      <a:accent6>
        <a:srgbClr val="FF8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116707</TotalTime>
  <Words>4113</Words>
  <Application>Microsoft Macintosh PowerPoint</Application>
  <PresentationFormat>On-screen Show (4:3)</PresentationFormat>
  <Paragraphs>466</Paragraphs>
  <Slides>23</Slides>
  <Notes>16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 Objectives:  At the end of this session, participants will be able to : </vt:lpstr>
      <vt:lpstr>Leadership Curriculum Review Task Force  Members and Contributors</vt:lpstr>
      <vt:lpstr>Leadership is Essential in Medicine </vt:lpstr>
      <vt:lpstr>Standardizing the Competency of Leadership </vt:lpstr>
      <vt:lpstr>Pedagogical “Best Practices”</vt:lpstr>
      <vt:lpstr>PowerPoint Presentation</vt:lpstr>
      <vt:lpstr>PowerPoint Presentation</vt:lpstr>
      <vt:lpstr>  Leadership:  Defined not by one’s title, but by one’s ability to model professional behaviors and sustain personal wellness, articulate a vision, inspire others to collaborate, transform challenges into opportunities, and deliver meaningful and measurable results.      </vt:lpstr>
      <vt:lpstr>Student Identified Leadership Challenges:  </vt:lpstr>
      <vt:lpstr>PowerPoint Presentation</vt:lpstr>
      <vt:lpstr>The PPLD Competency @ Geisel </vt:lpstr>
      <vt:lpstr>PowerPoint Presentation</vt:lpstr>
      <vt:lpstr>Mapped Inventory</vt:lpstr>
      <vt:lpstr>Occurring</vt:lpstr>
      <vt:lpstr>Recommended</vt:lpstr>
      <vt:lpstr>SUMMARY: Leadership - A Call for …</vt:lpstr>
      <vt:lpstr>Geisel Leadership SWOT</vt:lpstr>
      <vt:lpstr>PowerPoint Presentation</vt:lpstr>
      <vt:lpstr> A PPLD champion will be responsible to: </vt:lpstr>
      <vt:lpstr>A Longitudinal Mentorship Program will: </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Derik Hertel</dc:creator>
  <cp:lastModifiedBy>Cathy Pipas</cp:lastModifiedBy>
  <cp:revision>542</cp:revision>
  <cp:lastPrinted>2014-09-04T17:13:32Z</cp:lastPrinted>
  <dcterms:created xsi:type="dcterms:W3CDTF">2012-05-07T20:55:59Z</dcterms:created>
  <dcterms:modified xsi:type="dcterms:W3CDTF">2018-01-15T20:16:58Z</dcterms:modified>
</cp:coreProperties>
</file>