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4"/>
  </p:notesMasterIdLst>
  <p:sldIdLst>
    <p:sldId id="294" r:id="rId2"/>
    <p:sldId id="336" r:id="rId3"/>
    <p:sldId id="367" r:id="rId4"/>
    <p:sldId id="368" r:id="rId5"/>
    <p:sldId id="337" r:id="rId6"/>
    <p:sldId id="359" r:id="rId7"/>
    <p:sldId id="369" r:id="rId8"/>
    <p:sldId id="340" r:id="rId9"/>
    <p:sldId id="296" r:id="rId10"/>
    <p:sldId id="342" r:id="rId11"/>
    <p:sldId id="370" r:id="rId12"/>
    <p:sldId id="371" r:id="rId13"/>
    <p:sldId id="372" r:id="rId14"/>
    <p:sldId id="279" r:id="rId15"/>
    <p:sldId id="298" r:id="rId16"/>
    <p:sldId id="373" r:id="rId17"/>
    <p:sldId id="302" r:id="rId18"/>
    <p:sldId id="275" r:id="rId19"/>
    <p:sldId id="318" r:id="rId20"/>
    <p:sldId id="277" r:id="rId21"/>
    <p:sldId id="332" r:id="rId22"/>
    <p:sldId id="355" r:id="rId23"/>
    <p:sldId id="360" r:id="rId24"/>
    <p:sldId id="361" r:id="rId25"/>
    <p:sldId id="374" r:id="rId26"/>
    <p:sldId id="375" r:id="rId27"/>
    <p:sldId id="376" r:id="rId28"/>
    <p:sldId id="377" r:id="rId29"/>
    <p:sldId id="289" r:id="rId30"/>
    <p:sldId id="292" r:id="rId31"/>
    <p:sldId id="323" r:id="rId32"/>
    <p:sldId id="34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F. Dick III" initials="JFDI" lastIdx="2" clrIdx="0"/>
  <p:cmAuthor id="1" name="DHMC" initials="D"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1CD"/>
    <a:srgbClr val="E7E9E8"/>
    <a:srgbClr val="42D0FF"/>
    <a:srgbClr val="FDF177"/>
    <a:srgbClr val="E8F05D"/>
    <a:srgbClr val="E5E23E"/>
    <a:srgbClr val="FFC0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0" autoAdjust="0"/>
    <p:restoredTop sz="88989" autoAdjust="0"/>
  </p:normalViewPr>
  <p:slideViewPr>
    <p:cSldViewPr snapToGrid="0" snapToObjects="1">
      <p:cViewPr varScale="1">
        <p:scale>
          <a:sx n="101" d="100"/>
          <a:sy n="101" d="100"/>
        </p:scale>
        <p:origin x="50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8-03T13:33:12.377" idx="1">
    <p:pos x="2500" y="2874"/>
    <p:text>Due to staffing, time and space this was dropped from the course.  Recommend dropping from objectives.</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8-03T13:35:42.637" idx="3">
    <p:pos x="2304" y="1514"/>
    <p:text>This doesn't seem much different from 11.  Would recommend dropping it.</p:text>
    <p:extLst>
      <p:ext uri="{C676402C-5697-4E1C-873F-D02D1690AC5C}">
        <p15:threadingInfo xmlns:p15="http://schemas.microsoft.com/office/powerpoint/2012/main" timeZoneBias="240"/>
      </p:ext>
    </p:extLst>
  </p:cm>
  <p:cm authorId="1" dt="2017-08-03T13:51:47.331" idx="4">
    <p:pos x="2546" y="3203"/>
    <p:text>Consider change to "Use information technology effectively and responsibly" as this will incorporate more than just medical library resources but also instruction on tool embedded in the EHR.</p:text>
    <p:extLst>
      <p:ext uri="{C676402C-5697-4E1C-873F-D02D1690AC5C}">
        <p15:threadingInfo xmlns:p15="http://schemas.microsoft.com/office/powerpoint/2012/main" timeZoneBias="240"/>
      </p:ext>
    </p:extLst>
  </p:cm>
  <p:cm authorId="1" dt="2017-08-03T14:29:03.548" idx="6">
    <p:pos x="5503" y="2329"/>
    <p:text>How to assess?</p:text>
    <p:extLst>
      <p:ext uri="{C676402C-5697-4E1C-873F-D02D1690AC5C}">
        <p15:threadingInfo xmlns:p15="http://schemas.microsoft.com/office/powerpoint/2012/main" timeZoneBias="240"/>
      </p:ext>
    </p:extLst>
  </p:cm>
  <p:cm authorId="1" dt="2017-08-03T14:29:53.832" idx="7">
    <p:pos x="5564" y="3664"/>
    <p:text>How best to assess, if not should it be dropped from course objective?  Post session quiz?</p:text>
    <p:extLst>
      <p:ext uri="{C676402C-5697-4E1C-873F-D02D1690AC5C}">
        <p15:threadingInfo xmlns:p15="http://schemas.microsoft.com/office/powerpoint/2012/main" timeZoneBias="240"/>
      </p:ext>
    </p:extLst>
  </p:cm>
  <p:cm authorId="1" dt="2017-08-03T14:31:04.602" idx="8">
    <p:pos x="2610" y="3664"/>
    <p:text>Perhaps change to "Recognize the different roles and strengths of members of the inter-professional team."</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B6DB6-DEFE-8848-AE2C-A54E788269D3}" type="datetimeFigureOut">
              <a:rPr lang="en-US" smtClean="0"/>
              <a:t>11/17/17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6DCB0-BAEB-BE4B-A454-D8AA10A0265F}" type="slidenum">
              <a:rPr lang="en-US" smtClean="0"/>
              <a:t>‹#›</a:t>
            </a:fld>
            <a:endParaRPr lang="en-US"/>
          </a:p>
        </p:txBody>
      </p:sp>
    </p:spTree>
    <p:extLst>
      <p:ext uri="{BB962C8B-B14F-4D97-AF65-F5344CB8AC3E}">
        <p14:creationId xmlns:p14="http://schemas.microsoft.com/office/powerpoint/2010/main" val="27883410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Fill in template as indicated. The title should say something like “Review of Y3 ICE course”.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a:t>
            </a:fld>
            <a:endParaRPr lang="en-US"/>
          </a:p>
        </p:txBody>
      </p:sp>
    </p:spTree>
    <p:extLst>
      <p:ext uri="{BB962C8B-B14F-4D97-AF65-F5344CB8AC3E}">
        <p14:creationId xmlns:p14="http://schemas.microsoft.com/office/powerpoint/2010/main" val="2956787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Choose some of the major topics in the course and search on </a:t>
            </a:r>
            <a:r>
              <a:rPr lang="en-US" dirty="0" err="1" smtClean="0"/>
              <a:t>Ilios</a:t>
            </a:r>
            <a:r>
              <a:rPr lang="en-US" dirty="0" smtClean="0"/>
              <a:t> to see if the topic is covered in other courses (use the “word search” function). Assess whether the redundancy</a:t>
            </a:r>
            <a:r>
              <a:rPr lang="en-US" baseline="0" dirty="0" smtClean="0"/>
              <a:t> is appropriate or not (i.e. if a topic is introduced in Y1 and then discussed in more depth in Y2, it is appropriate, planned redundancy; however, if a topic shows up multiple times in different courses in the same year, it may be unplanned). The course director can suggest appropriate key words for the main themes in their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10</a:t>
            </a:fld>
            <a:endParaRPr lang="en-US"/>
          </a:p>
        </p:txBody>
      </p:sp>
    </p:spTree>
    <p:extLst>
      <p:ext uri="{BB962C8B-B14F-4D97-AF65-F5344CB8AC3E}">
        <p14:creationId xmlns:p14="http://schemas.microsoft.com/office/powerpoint/2010/main" val="1679356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Choose some of the major topics in the course and search on </a:t>
            </a:r>
            <a:r>
              <a:rPr lang="en-US" dirty="0" err="1" smtClean="0"/>
              <a:t>Ilios</a:t>
            </a:r>
            <a:r>
              <a:rPr lang="en-US" dirty="0" smtClean="0"/>
              <a:t> to see if the topic is covered in other courses (use the “word search” function). Assess whether these key topics are appropriately included earlier</a:t>
            </a:r>
            <a:r>
              <a:rPr lang="en-US" baseline="0" dirty="0" smtClean="0"/>
              <a:t> in the curriculum</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373247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to help the review</a:t>
            </a:r>
            <a:r>
              <a:rPr lang="en-US" baseline="0" dirty="0" smtClean="0"/>
              <a:t> committee understand what is encompassed by the Health and Values curriculum. The evaluation of this content is on the next slide.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12</a:t>
            </a:fld>
            <a:endParaRPr lang="en-US"/>
          </a:p>
        </p:txBody>
      </p:sp>
    </p:spTree>
    <p:extLst>
      <p:ext uri="{BB962C8B-B14F-4D97-AF65-F5344CB8AC3E}">
        <p14:creationId xmlns:p14="http://schemas.microsoft.com/office/powerpoint/2010/main" val="1439466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CLERKSHIP DIRECTOR:</a:t>
            </a:r>
          </a:p>
          <a:p>
            <a:endParaRPr lang="en-US" dirty="0" smtClean="0"/>
          </a:p>
          <a:p>
            <a:r>
              <a:rPr lang="en-US" dirty="0" smtClean="0"/>
              <a:t>The questions above should be answered regarding the Health and Values</a:t>
            </a:r>
            <a:r>
              <a:rPr lang="en-US" baseline="0" dirty="0" smtClean="0"/>
              <a:t> content of the course.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13</a:t>
            </a:fld>
            <a:endParaRPr lang="en-US"/>
          </a:p>
        </p:txBody>
      </p:sp>
    </p:spTree>
    <p:extLst>
      <p:ext uri="{BB962C8B-B14F-4D97-AF65-F5344CB8AC3E}">
        <p14:creationId xmlns:p14="http://schemas.microsoft.com/office/powerpoint/2010/main" val="1583128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a:t>
            </a:r>
            <a:r>
              <a:rPr lang="en-US" baseline="0" dirty="0" smtClean="0"/>
              <a:t> the findings regarding the objectives.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14</a:t>
            </a:fld>
            <a:endParaRPr lang="en-US"/>
          </a:p>
        </p:txBody>
      </p:sp>
    </p:spTree>
    <p:extLst>
      <p:ext uri="{BB962C8B-B14F-4D97-AF65-F5344CB8AC3E}">
        <p14:creationId xmlns:p14="http://schemas.microsoft.com/office/powerpoint/2010/main" val="1836835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 if distribution of hours was changed since last year. Does</a:t>
            </a:r>
            <a:r>
              <a:rPr lang="en-US" baseline="0" dirty="0" smtClean="0"/>
              <a:t> the course meet current guidelines put forth by the MEC: </a:t>
            </a:r>
            <a:r>
              <a:rPr lang="en-US" sz="1200" kern="1200" dirty="0" smtClean="0">
                <a:solidFill>
                  <a:schemeClr val="tx1"/>
                </a:solidFill>
                <a:effectLst/>
                <a:latin typeface="+mn-lt"/>
                <a:ea typeface="+mn-ea"/>
                <a:cs typeface="+mn-cs"/>
              </a:rPr>
              <a:t>"In an effort to promote a diversity of learning activities that are increasingly engaging for students, and to promote more active styles of student learning, each course should strive to limit traditional lectures to no more than 40-50 % of the scheduled class time.”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15</a:t>
            </a:fld>
            <a:endParaRPr lang="en-US"/>
          </a:p>
        </p:txBody>
      </p:sp>
    </p:spTree>
    <p:extLst>
      <p:ext uri="{BB962C8B-B14F-4D97-AF65-F5344CB8AC3E}">
        <p14:creationId xmlns:p14="http://schemas.microsoft.com/office/powerpoint/2010/main" val="1679356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CLIN</a:t>
            </a:r>
            <a:r>
              <a:rPr lang="en-US" baseline="0" dirty="0" smtClean="0"/>
              <a:t> ED DEAN or COURSE REVIEW TEAM LEADER</a:t>
            </a:r>
          </a:p>
          <a:p>
            <a:endParaRPr lang="en-US" baseline="0" dirty="0" smtClean="0"/>
          </a:p>
          <a:p>
            <a:r>
              <a:rPr lang="en-US" baseline="0" dirty="0" smtClean="0"/>
              <a:t>This slide can be used to comment about the course learning opportunities. Do they need to reduce the number of lectures? Is there a particular type of pedagogy that is well-received in the course that could be utilized more? Is there anything particularly unique that others would love to hear about? Do they have self-directed learning activities in their course? </a:t>
            </a:r>
          </a:p>
        </p:txBody>
      </p:sp>
      <p:sp>
        <p:nvSpPr>
          <p:cNvPr id="4" name="Slide Number Placeholder 3"/>
          <p:cNvSpPr>
            <a:spLocks noGrp="1"/>
          </p:cNvSpPr>
          <p:nvPr>
            <p:ph type="sldNum" sz="quarter" idx="10"/>
          </p:nvPr>
        </p:nvSpPr>
        <p:spPr/>
        <p:txBody>
          <a:bodyPr/>
          <a:lstStyle/>
          <a:p>
            <a:fld id="{B606DCB0-BAEB-BE4B-A454-D8AA10A0265F}" type="slidenum">
              <a:rPr lang="en-US" smtClean="0"/>
              <a:t>16</a:t>
            </a:fld>
            <a:endParaRPr lang="en-US"/>
          </a:p>
        </p:txBody>
      </p:sp>
    </p:spTree>
    <p:extLst>
      <p:ext uri="{BB962C8B-B14F-4D97-AF65-F5344CB8AC3E}">
        <p14:creationId xmlns:p14="http://schemas.microsoft.com/office/powerpoint/2010/main" val="2675813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17</a:t>
            </a:fld>
            <a:endParaRPr lang="en-US"/>
          </a:p>
        </p:txBody>
      </p:sp>
    </p:spTree>
    <p:extLst>
      <p:ext uri="{BB962C8B-B14F-4D97-AF65-F5344CB8AC3E}">
        <p14:creationId xmlns:p14="http://schemas.microsoft.com/office/powerpoint/2010/main" val="1836835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summarizes the methods</a:t>
            </a:r>
            <a:r>
              <a:rPr lang="en-US" baseline="0" dirty="0" smtClean="0"/>
              <a:t> used to assess the students. This</a:t>
            </a:r>
            <a:r>
              <a:rPr lang="en-US" dirty="0" smtClean="0"/>
              <a:t> information is often found in the syllabus on Canvas, however the course director can also clarify during</a:t>
            </a:r>
            <a:r>
              <a:rPr lang="en-US" baseline="0" dirty="0" smtClean="0"/>
              <a:t> the subcommittee meeting.</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18</a:t>
            </a:fld>
            <a:endParaRPr lang="en-US"/>
          </a:p>
        </p:txBody>
      </p:sp>
    </p:spTree>
    <p:extLst>
      <p:ext uri="{BB962C8B-B14F-4D97-AF65-F5344CB8AC3E}">
        <p14:creationId xmlns:p14="http://schemas.microsoft.com/office/powerpoint/2010/main" val="757058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 should comment about</a:t>
            </a:r>
            <a:r>
              <a:rPr lang="en-US" baseline="0" dirty="0" smtClean="0"/>
              <a:t> whether the course is assessing all of its course objectives. In other words, if one course objective is “Practice team skills and demonstrate the ability to work productively with others.”, is the course doing something to assess that? </a:t>
            </a:r>
            <a:r>
              <a:rPr lang="en-US" dirty="0" smtClean="0"/>
              <a:t>Are the students given feedback </a:t>
            </a:r>
            <a:r>
              <a:rPr lang="en-US" baseline="0" dirty="0" smtClean="0"/>
              <a:t>either formally or informally regarding that particular objective?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19</a:t>
            </a:fld>
            <a:endParaRPr lang="en-US"/>
          </a:p>
        </p:txBody>
      </p:sp>
    </p:spTree>
    <p:extLst>
      <p:ext uri="{BB962C8B-B14F-4D97-AF65-F5344CB8AC3E}">
        <p14:creationId xmlns:p14="http://schemas.microsoft.com/office/powerpoint/2010/main" val="1679356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 the action plan from the prior review if available.  Slides from prior reviews can be found in the minutes of the MEC on the Geisel website (http://</a:t>
            </a:r>
            <a:r>
              <a:rPr lang="en-US" dirty="0" err="1" smtClean="0"/>
              <a:t>geiselmed.dartmouth.edu</a:t>
            </a:r>
            <a:r>
              <a:rPr lang="en-US" dirty="0" smtClean="0"/>
              <a:t>/admin/</a:t>
            </a:r>
            <a:r>
              <a:rPr lang="en-US" dirty="0" err="1" smtClean="0"/>
              <a:t>med_ed</a:t>
            </a:r>
            <a:r>
              <a:rPr lang="en-US" dirty="0" smtClean="0"/>
              <a:t>/). Did the course follow through</a:t>
            </a:r>
            <a:r>
              <a:rPr lang="en-US" baseline="0" dirty="0" smtClean="0"/>
              <a:t> on what they said they would do? Are there any issues that need to be revisited?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a:t>
            </a:fld>
            <a:endParaRPr lang="en-US"/>
          </a:p>
        </p:txBody>
      </p:sp>
    </p:spTree>
    <p:extLst>
      <p:ext uri="{BB962C8B-B14F-4D97-AF65-F5344CB8AC3E}">
        <p14:creationId xmlns:p14="http://schemas.microsoft.com/office/powerpoint/2010/main" val="3129966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20</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table</a:t>
            </a:r>
            <a:r>
              <a:rPr lang="en-US" baseline="0" dirty="0" smtClean="0"/>
              <a:t> for reviews if applicable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21</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latin typeface="Calibri"/>
              </a:rPr>
              <a:pPr/>
              <a:t>22</a:t>
            </a:fld>
            <a:endParaRPr lang="en-US">
              <a:solidFill>
                <a:prstClr val="black"/>
              </a:solidFill>
              <a:latin typeface="Calibri"/>
            </a:endParaRPr>
          </a:p>
        </p:txBody>
      </p:sp>
    </p:spTree>
    <p:extLst>
      <p:ext uri="{BB962C8B-B14F-4D97-AF65-F5344CB8AC3E}">
        <p14:creationId xmlns:p14="http://schemas.microsoft.com/office/powerpoint/2010/main" val="2982315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latin typeface="Calibri"/>
              </a:rPr>
              <a:pPr/>
              <a:t>23</a:t>
            </a:fld>
            <a:endParaRPr lang="en-US">
              <a:solidFill>
                <a:prstClr val="black"/>
              </a:solidFill>
              <a:latin typeface="Calibri"/>
            </a:endParaRPr>
          </a:p>
        </p:txBody>
      </p:sp>
    </p:spTree>
    <p:extLst>
      <p:ext uri="{BB962C8B-B14F-4D97-AF65-F5344CB8AC3E}">
        <p14:creationId xmlns:p14="http://schemas.microsoft.com/office/powerpoint/2010/main" val="2982315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latin typeface="Calibri"/>
              </a:rPr>
              <a:pPr/>
              <a:t>24</a:t>
            </a:fld>
            <a:endParaRPr lang="en-US">
              <a:solidFill>
                <a:prstClr val="black"/>
              </a:solidFill>
              <a:latin typeface="Calibri"/>
            </a:endParaRPr>
          </a:p>
        </p:txBody>
      </p:sp>
    </p:spTree>
    <p:extLst>
      <p:ext uri="{BB962C8B-B14F-4D97-AF65-F5344CB8AC3E}">
        <p14:creationId xmlns:p14="http://schemas.microsoft.com/office/powerpoint/2010/main" val="2982315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7" name="Shape 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25</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65" name="Shape 65"/>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26</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73" name="Shape 73"/>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27</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28</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29</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 ED MANAGER:</a:t>
            </a:r>
          </a:p>
          <a:p>
            <a:endParaRPr lang="en-US" dirty="0" smtClean="0"/>
          </a:p>
          <a:p>
            <a:r>
              <a:rPr lang="en-US" dirty="0" smtClean="0"/>
              <a:t>Summarize the action plan from the prior review if available.  Slides from prior reviews can be found in the minutes of the MEC on the Geisel website (http://</a:t>
            </a:r>
            <a:r>
              <a:rPr lang="en-US" dirty="0" err="1" smtClean="0"/>
              <a:t>geiselmed.dartmouth.edu</a:t>
            </a:r>
            <a:r>
              <a:rPr lang="en-US" dirty="0" smtClean="0"/>
              <a:t>/admin/</a:t>
            </a:r>
            <a:r>
              <a:rPr lang="en-US" dirty="0" err="1" smtClean="0"/>
              <a:t>med_ed</a:t>
            </a:r>
            <a:r>
              <a:rPr lang="en-US" dirty="0" smtClean="0"/>
              <a:t>/). Did the course follow through</a:t>
            </a:r>
            <a:r>
              <a:rPr lang="en-US" baseline="0" dirty="0" smtClean="0"/>
              <a:t> on what they said they would do? Are there any issues that need to be revisited?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a:t>
            </a:fld>
            <a:endParaRPr lang="en-US"/>
          </a:p>
        </p:txBody>
      </p:sp>
    </p:spTree>
    <p:extLst>
      <p:ext uri="{BB962C8B-B14F-4D97-AF65-F5344CB8AC3E}">
        <p14:creationId xmlns:p14="http://schemas.microsoft.com/office/powerpoint/2010/main" val="5402239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 the recommendations of the subcommittee to the course. Try to condense</a:t>
            </a:r>
            <a:r>
              <a:rPr lang="en-US" baseline="0" dirty="0" smtClean="0"/>
              <a:t> it into two slides, however it can be longer if there are major issues.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30</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31</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32</a:t>
            </a:fld>
            <a:endParaRPr lang="en-US"/>
          </a:p>
        </p:txBody>
      </p:sp>
    </p:spTree>
    <p:extLst>
      <p:ext uri="{BB962C8B-B14F-4D97-AF65-F5344CB8AC3E}">
        <p14:creationId xmlns:p14="http://schemas.microsoft.com/office/powerpoint/2010/main" val="298231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a:t>
            </a:fld>
            <a:endParaRPr lang="en-US"/>
          </a:p>
        </p:txBody>
      </p:sp>
    </p:spTree>
    <p:extLst>
      <p:ext uri="{BB962C8B-B14F-4D97-AF65-F5344CB8AC3E}">
        <p14:creationId xmlns:p14="http://schemas.microsoft.com/office/powerpoint/2010/main" val="3440878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a:t>
            </a:r>
            <a:r>
              <a:rPr lang="en-US" baseline="0" dirty="0" smtClean="0"/>
              <a:t> a copy of the course objectives in this portion of the review. </a:t>
            </a:r>
            <a:r>
              <a:rPr lang="en-US" dirty="0" smtClean="0"/>
              <a:t>These are often found in the syllabus, but they are also</a:t>
            </a:r>
            <a:r>
              <a:rPr lang="en-US" baseline="0" dirty="0" smtClean="0"/>
              <a:t> listed on</a:t>
            </a:r>
            <a:r>
              <a:rPr lang="en-US" dirty="0" smtClean="0"/>
              <a:t> </a:t>
            </a:r>
            <a:r>
              <a:rPr lang="en-US" dirty="0" err="1" smtClean="0"/>
              <a:t>Ilios</a:t>
            </a:r>
            <a:r>
              <a:rPr lang="en-US" dirty="0" smtClean="0"/>
              <a:t> (https://</a:t>
            </a:r>
            <a:r>
              <a:rPr lang="en-US" dirty="0" err="1" smtClean="0"/>
              <a:t>ilios.dartmouth.edu</a:t>
            </a:r>
            <a:r>
              <a:rPr lang="en-US" dirty="0" smtClean="0"/>
              <a: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5</a:t>
            </a:fld>
            <a:endParaRPr lang="en-US"/>
          </a:p>
        </p:txBody>
      </p:sp>
    </p:spTree>
    <p:extLst>
      <p:ext uri="{BB962C8B-B14F-4D97-AF65-F5344CB8AC3E}">
        <p14:creationId xmlns:p14="http://schemas.microsoft.com/office/powerpoint/2010/main" val="473908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a:t>
            </a:r>
            <a:r>
              <a:rPr lang="en-US" baseline="0" dirty="0" smtClean="0"/>
              <a:t> a copy of the course objectives in this portion of the review. </a:t>
            </a:r>
            <a:r>
              <a:rPr lang="en-US" dirty="0" smtClean="0"/>
              <a:t>These are often found in the syllabus, but they are also</a:t>
            </a:r>
            <a:r>
              <a:rPr lang="en-US" baseline="0" dirty="0" smtClean="0"/>
              <a:t> listed on</a:t>
            </a:r>
            <a:r>
              <a:rPr lang="en-US" dirty="0" smtClean="0"/>
              <a:t> </a:t>
            </a:r>
            <a:r>
              <a:rPr lang="en-US" dirty="0" err="1" smtClean="0"/>
              <a:t>Ilios</a:t>
            </a:r>
            <a:r>
              <a:rPr lang="en-US" dirty="0" smtClean="0"/>
              <a:t> (https://</a:t>
            </a:r>
            <a:r>
              <a:rPr lang="en-US" dirty="0" err="1" smtClean="0"/>
              <a:t>ilios.dartmouth.edu</a:t>
            </a:r>
            <a:r>
              <a:rPr lang="en-US" dirty="0" smtClean="0"/>
              <a: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6</a:t>
            </a:fld>
            <a:endParaRPr lang="en-US"/>
          </a:p>
        </p:txBody>
      </p:sp>
    </p:spTree>
    <p:extLst>
      <p:ext uri="{BB962C8B-B14F-4D97-AF65-F5344CB8AC3E}">
        <p14:creationId xmlns:p14="http://schemas.microsoft.com/office/powerpoint/2010/main" val="473908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CLERKSHIP DIRECTOR: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course director has the knowledge to do this better than anyone else.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make sure the mapping is appropriate and suggest any changes. </a:t>
            </a:r>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7</a:t>
            </a:fld>
            <a:endParaRPr lang="en-US"/>
          </a:p>
        </p:txBody>
      </p:sp>
    </p:spTree>
    <p:extLst>
      <p:ext uri="{BB962C8B-B14F-4D97-AF65-F5344CB8AC3E}">
        <p14:creationId xmlns:p14="http://schemas.microsoft.com/office/powerpoint/2010/main" val="3357469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slide(s) to answer the following questions and make any additional</a:t>
            </a:r>
            <a:r>
              <a:rPr lang="en-US" baseline="0" dirty="0" smtClean="0"/>
              <a:t> </a:t>
            </a:r>
            <a:r>
              <a:rPr lang="en-US" dirty="0" smtClean="0"/>
              <a:t>comments</a:t>
            </a:r>
            <a:r>
              <a:rPr lang="en-US" baseline="0" dirty="0" smtClean="0"/>
              <a:t> as necessary:</a:t>
            </a:r>
            <a:r>
              <a:rPr lang="en-US" dirty="0" smtClean="0"/>
              <a:t> Is</a:t>
            </a:r>
            <a:r>
              <a:rPr lang="en-US" baseline="0" dirty="0" smtClean="0"/>
              <a:t> the number of objectives appropriate? (typically 8-15 – not too broad, but not too detailed).  Do the course objectives encapsulate the main ideas of the course, i.e. when you read the objectives, do you have a good idea regarding what the course is about</a:t>
            </a:r>
            <a:r>
              <a:rPr lang="en-US" dirty="0" smtClean="0"/>
              <a:t>?</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8</a:t>
            </a:fld>
            <a:endParaRPr lang="en-US"/>
          </a:p>
        </p:txBody>
      </p:sp>
    </p:spTree>
    <p:extLst>
      <p:ext uri="{BB962C8B-B14F-4D97-AF65-F5344CB8AC3E}">
        <p14:creationId xmlns:p14="http://schemas.microsoft.com/office/powerpoint/2010/main" val="1285763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0" dirty="0" smtClean="0"/>
              <a:t>Evaluate</a:t>
            </a:r>
            <a:r>
              <a:rPr lang="en-US" i="0" baseline="0" dirty="0" smtClean="0"/>
              <a:t> each statement by looking at the materials on Canvas and then choose the appropriate word highlighted in red. </a:t>
            </a:r>
            <a:r>
              <a:rPr lang="en-US" i="0" dirty="0" smtClean="0"/>
              <a:t>“Correct</a:t>
            </a:r>
            <a:r>
              <a:rPr lang="en-US" i="0" baseline="0" dirty="0" smtClean="0"/>
              <a:t> format” for objectives means that they start with measureable verbs such as “describe”, “explain”, “list”, etc. (i.e. something the student can actually do). The verbs “learn” and “understand” are not measureable verbs. An internet search for “Blooms Taxonomy” will produce a list of measurable verbs. </a:t>
            </a:r>
            <a:r>
              <a:rPr lang="en-US" i="0" dirty="0" smtClean="0"/>
              <a:t>It is not necessary to list actual objectives that don’t meet our standards, but they should be identified in some way for the course director so they know what needs to be fixed.</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9</a:t>
            </a:fld>
            <a:endParaRPr lang="en-US"/>
          </a:p>
        </p:txBody>
      </p:sp>
    </p:spTree>
    <p:extLst>
      <p:ext uri="{BB962C8B-B14F-4D97-AF65-F5344CB8AC3E}">
        <p14:creationId xmlns:p14="http://schemas.microsoft.com/office/powerpoint/2010/main" val="1679356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72224" y="12700"/>
            <a:ext cx="8804934" cy="901700"/>
          </a:xfrm>
        </p:spPr>
        <p:txBody>
          <a:bodyPr/>
          <a:lstStyle>
            <a:lvl1pPr algn="ctr">
              <a:defRPr sz="4200">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092199"/>
            <a:ext cx="8229600" cy="5122333"/>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68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455306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08050"/>
          </a:xfrm>
          <a:prstGeom prst="rect">
            <a:avLst/>
          </a:prstGeom>
          <a:solidFill>
            <a:srgbClr val="00462D"/>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lt1"/>
              </a:solidFill>
            </a:endParaRPr>
          </a:p>
        </p:txBody>
      </p:sp>
      <p:sp>
        <p:nvSpPr>
          <p:cNvPr id="1027" name="Title Placeholder 1"/>
          <p:cNvSpPr>
            <a:spLocks noGrp="1"/>
          </p:cNvSpPr>
          <p:nvPr>
            <p:ph type="title"/>
          </p:nvPr>
        </p:nvSpPr>
        <p:spPr bwMode="auto">
          <a:xfrm>
            <a:off x="172224" y="0"/>
            <a:ext cx="8804934"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35075"/>
            <a:ext cx="82296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p:nvSpPr>
        <p:spPr>
          <a:xfrm>
            <a:off x="0" y="6398024"/>
            <a:ext cx="9144000" cy="459975"/>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030" name="Picture 3" descr="Geisel_small-knocked2.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Lst>
  <p:txStyles>
    <p:titleStyle>
      <a:lvl1pPr algn="ctr" defTabSz="457200" rtl="0" eaLnBrk="1" fontAlgn="base" hangingPunct="1">
        <a:spcBef>
          <a:spcPct val="0"/>
        </a:spcBef>
        <a:spcAft>
          <a:spcPct val="0"/>
        </a:spcAft>
        <a:defRPr sz="40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2700"/>
            <a:ext cx="8686799" cy="901700"/>
          </a:xfrm>
        </p:spPr>
        <p:txBody>
          <a:bodyPr/>
          <a:lstStyle/>
          <a:p>
            <a:pPr algn="ctr"/>
            <a:r>
              <a:rPr lang="en-US" dirty="0" smtClean="0">
                <a:solidFill>
                  <a:schemeClr val="bg1"/>
                </a:solidFill>
              </a:rPr>
              <a:t>Review of Year 3 ICE course</a:t>
            </a:r>
            <a:endParaRPr lang="en-US" dirty="0">
              <a:solidFill>
                <a:schemeClr val="bg1"/>
              </a:solidFill>
            </a:endParaRPr>
          </a:p>
        </p:txBody>
      </p:sp>
      <p:sp>
        <p:nvSpPr>
          <p:cNvPr id="3" name="Content Placeholder 2"/>
          <p:cNvSpPr>
            <a:spLocks noGrp="1"/>
          </p:cNvSpPr>
          <p:nvPr>
            <p:ph type="body" idx="1"/>
          </p:nvPr>
        </p:nvSpPr>
        <p:spPr>
          <a:xfrm>
            <a:off x="457200" y="1625600"/>
            <a:ext cx="8229600" cy="4588932"/>
          </a:xfrm>
        </p:spPr>
        <p:txBody>
          <a:bodyPr/>
          <a:lstStyle/>
          <a:p>
            <a:r>
              <a:rPr lang="en-US" sz="3200" dirty="0" smtClean="0"/>
              <a:t>Course occurs in 3 sessions, 1-3 days each, June or July/January/June of Year 3</a:t>
            </a:r>
            <a:endParaRPr lang="en-US" sz="1200" dirty="0" smtClean="0"/>
          </a:p>
          <a:p>
            <a:r>
              <a:rPr lang="en-US" sz="3200" dirty="0" smtClean="0"/>
              <a:t>Course Director – John Dick III, MD</a:t>
            </a:r>
            <a:endParaRPr lang="en-US" sz="1200" dirty="0" smtClean="0"/>
          </a:p>
          <a:p>
            <a:r>
              <a:rPr lang="en-US" sz="3200" dirty="0" smtClean="0"/>
              <a:t>Course has ~30 curricular hours</a:t>
            </a:r>
            <a:endParaRPr lang="en-US" sz="1200" dirty="0" smtClean="0"/>
          </a:p>
          <a:p>
            <a:r>
              <a:rPr lang="en-US" sz="3200" dirty="0" smtClean="0"/>
              <a:t>Course was last reviewed in 8/2015</a:t>
            </a:r>
          </a:p>
          <a:p>
            <a:endParaRPr lang="en-US" sz="3200" dirty="0"/>
          </a:p>
          <a:p>
            <a:r>
              <a:rPr lang="en-US" sz="3200" smtClean="0"/>
              <a:t>Current review 8/2017</a:t>
            </a:r>
            <a:endParaRPr lang="en-US" sz="32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55798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Issues of Redundancy</a:t>
            </a:r>
            <a:endParaRPr lang="en-US" dirty="0"/>
          </a:p>
        </p:txBody>
      </p:sp>
      <p:sp>
        <p:nvSpPr>
          <p:cNvPr id="2" name="Text Placeholder 1"/>
          <p:cNvSpPr>
            <a:spLocks noGrp="1"/>
          </p:cNvSpPr>
          <p:nvPr>
            <p:ph type="body" idx="1"/>
          </p:nvPr>
        </p:nvSpPr>
        <p:spPr/>
        <p:txBody>
          <a:bodyPr/>
          <a:lstStyle/>
          <a:p>
            <a:r>
              <a:rPr lang="en-US" dirty="0" smtClean="0"/>
              <a:t>Are there major issues of redundancy with other courses? </a:t>
            </a:r>
          </a:p>
          <a:p>
            <a:pPr lvl="1"/>
            <a:r>
              <a:rPr lang="en-US" dirty="0" smtClean="0"/>
              <a:t>Ethics, </a:t>
            </a:r>
            <a:r>
              <a:rPr lang="en-US" dirty="0" err="1" smtClean="0"/>
              <a:t>eDH</a:t>
            </a:r>
            <a:r>
              <a:rPr lang="en-US" dirty="0" smtClean="0"/>
              <a:t> training (online vs discussion)</a:t>
            </a:r>
            <a:endParaRPr lang="en-US" dirty="0"/>
          </a:p>
        </p:txBody>
      </p:sp>
    </p:spTree>
    <p:extLst>
      <p:ext uri="{BB962C8B-B14F-4D97-AF65-F5344CB8AC3E}">
        <p14:creationId xmlns:p14="http://schemas.microsoft.com/office/powerpoint/2010/main" val="3914838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Are there major issues </a:t>
            </a:r>
            <a:r>
              <a:rPr lang="en-US" dirty="0" smtClean="0"/>
              <a:t>that should be included with </a:t>
            </a:r>
            <a:r>
              <a:rPr lang="en-US" dirty="0"/>
              <a:t>other courses? </a:t>
            </a:r>
            <a:endParaRPr lang="en-US" dirty="0" smtClean="0"/>
          </a:p>
          <a:p>
            <a:pPr lvl="1"/>
            <a:r>
              <a:rPr lang="en-US" dirty="0" smtClean="0"/>
              <a:t>EHR</a:t>
            </a:r>
          </a:p>
          <a:p>
            <a:pPr lvl="1"/>
            <a:r>
              <a:rPr lang="en-US" dirty="0" smtClean="0"/>
              <a:t>Cultural Competency</a:t>
            </a:r>
          </a:p>
          <a:p>
            <a:pPr lvl="2"/>
            <a:r>
              <a:rPr lang="en-US" dirty="0" smtClean="0"/>
              <a:t>Implicit bias?</a:t>
            </a:r>
          </a:p>
          <a:p>
            <a:pPr lvl="1"/>
            <a:r>
              <a:rPr lang="en-US" dirty="0" smtClean="0"/>
              <a:t>Procedures</a:t>
            </a:r>
          </a:p>
          <a:p>
            <a:pPr lvl="2"/>
            <a:r>
              <a:rPr lang="en-US" dirty="0" smtClean="0"/>
              <a:t>If not in this course, then assure in clerkships (NGT, Foley)</a:t>
            </a:r>
          </a:p>
        </p:txBody>
      </p:sp>
      <p:sp>
        <p:nvSpPr>
          <p:cNvPr id="2" name="Title 1"/>
          <p:cNvSpPr>
            <a:spLocks noGrp="1"/>
          </p:cNvSpPr>
          <p:nvPr>
            <p:ph type="title"/>
          </p:nvPr>
        </p:nvSpPr>
        <p:spPr/>
        <p:txBody>
          <a:bodyPr/>
          <a:lstStyle/>
          <a:p>
            <a:r>
              <a:rPr lang="en-US" dirty="0" smtClean="0"/>
              <a:t>Look back for preparation on key concepts</a:t>
            </a:r>
            <a:endParaRPr lang="en-US" dirty="0"/>
          </a:p>
        </p:txBody>
      </p:sp>
    </p:spTree>
    <p:extLst>
      <p:ext uri="{BB962C8B-B14F-4D97-AF65-F5344CB8AC3E}">
        <p14:creationId xmlns:p14="http://schemas.microsoft.com/office/powerpoint/2010/main" val="215804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283545"/>
            <a:ext cx="8229600" cy="5325073"/>
          </a:xfrm>
        </p:spPr>
        <p:txBody>
          <a:bodyPr>
            <a:noAutofit/>
          </a:bodyPr>
          <a:lstStyle/>
          <a:p>
            <a:pPr marL="0" indent="0">
              <a:buNone/>
            </a:pPr>
            <a:r>
              <a:rPr lang="en-US" sz="1800" b="1" i="1" dirty="0">
                <a:solidFill>
                  <a:srgbClr val="0070C0"/>
                </a:solidFill>
              </a:rPr>
              <a:t>Ethics</a:t>
            </a:r>
            <a:r>
              <a:rPr lang="en-US" sz="1800" dirty="0"/>
              <a:t> – </a:t>
            </a:r>
            <a:r>
              <a:rPr lang="en-US" sz="1800" dirty="0" smtClean="0"/>
              <a:t>“</a:t>
            </a:r>
            <a:r>
              <a:rPr lang="en-US" sz="1800" b="1" dirty="0" smtClean="0"/>
              <a:t>Identify </a:t>
            </a:r>
            <a:r>
              <a:rPr lang="en-US" sz="1800" b="1" dirty="0"/>
              <a:t>key concepts in health care ethics and demonstrate an ability to recognize ethical issues arising in patient care and population health and to think critically and systematically in applying an ethical </a:t>
            </a:r>
            <a:r>
              <a:rPr lang="en-US" sz="1800" b="1" dirty="0" smtClean="0"/>
              <a:t>analysis”</a:t>
            </a:r>
            <a:endParaRPr lang="en-US" sz="1800" dirty="0"/>
          </a:p>
          <a:p>
            <a:pPr marL="0" lvl="0" indent="0">
              <a:buNone/>
            </a:pPr>
            <a:endParaRPr lang="en-US" sz="1200" dirty="0"/>
          </a:p>
          <a:p>
            <a:pPr marL="0" indent="0">
              <a:buNone/>
            </a:pPr>
            <a:r>
              <a:rPr lang="en-US" sz="1800" b="1" i="1" dirty="0" smtClean="0">
                <a:solidFill>
                  <a:srgbClr val="0070C0"/>
                </a:solidFill>
              </a:rPr>
              <a:t>Cultural Awareness</a:t>
            </a:r>
            <a:r>
              <a:rPr lang="en-US" sz="1800" dirty="0" smtClean="0">
                <a:solidFill>
                  <a:srgbClr val="0070C0"/>
                </a:solidFill>
              </a:rPr>
              <a:t> </a:t>
            </a:r>
            <a:r>
              <a:rPr lang="en-US" sz="1800" dirty="0" smtClean="0"/>
              <a:t>– “</a:t>
            </a:r>
            <a:r>
              <a:rPr lang="en-US" sz="1800" b="1" dirty="0"/>
              <a:t>Demonstrate an understanding and skill in managing patient care of people of diverse cultures, social, economic standing and belief </a:t>
            </a:r>
            <a:r>
              <a:rPr lang="en-US" sz="1800" b="1" dirty="0" smtClean="0"/>
              <a:t>systems”</a:t>
            </a:r>
            <a:endParaRPr lang="en-US" sz="1800" dirty="0"/>
          </a:p>
          <a:p>
            <a:pPr marL="0" lvl="0" indent="0">
              <a:buNone/>
            </a:pPr>
            <a:endParaRPr lang="en-US" sz="1200" dirty="0" smtClean="0"/>
          </a:p>
          <a:p>
            <a:pPr marL="0" indent="0">
              <a:buNone/>
            </a:pPr>
            <a:r>
              <a:rPr lang="en-US" sz="1800" b="1" i="1" dirty="0" smtClean="0">
                <a:solidFill>
                  <a:srgbClr val="0070C0"/>
                </a:solidFill>
              </a:rPr>
              <a:t>Health Equity </a:t>
            </a:r>
            <a:r>
              <a:rPr lang="en-US" sz="1800" b="1" dirty="0" smtClean="0"/>
              <a:t>– “Identify </a:t>
            </a:r>
            <a:r>
              <a:rPr lang="en-US" sz="1800" b="1" dirty="0"/>
              <a:t>the root causes and approaches for addressing health disparities locally and </a:t>
            </a:r>
            <a:r>
              <a:rPr lang="en-US" sz="1800" b="1" dirty="0" smtClean="0"/>
              <a:t>globally”</a:t>
            </a:r>
          </a:p>
          <a:p>
            <a:pPr marL="0" indent="0">
              <a:buNone/>
            </a:pPr>
            <a:endParaRPr lang="en-US" sz="1200" b="1" i="1" dirty="0" smtClean="0"/>
          </a:p>
          <a:p>
            <a:pPr marL="0" indent="0">
              <a:buNone/>
            </a:pPr>
            <a:r>
              <a:rPr lang="en-US" sz="1800" b="1" i="1" dirty="0" smtClean="0">
                <a:solidFill>
                  <a:srgbClr val="0070C0"/>
                </a:solidFill>
              </a:rPr>
              <a:t>Resilience</a:t>
            </a:r>
            <a:r>
              <a:rPr lang="en-US" sz="1800" b="1" i="1" dirty="0" smtClean="0"/>
              <a:t> </a:t>
            </a:r>
            <a:r>
              <a:rPr lang="en-US" sz="1800" dirty="0"/>
              <a:t>– </a:t>
            </a:r>
            <a:r>
              <a:rPr lang="en-US" sz="1800" b="1" dirty="0"/>
              <a:t>Demonstrate knowledge of skills and practices to prevent and address stress and maintain resilience in caring for patients and oneself </a:t>
            </a:r>
          </a:p>
          <a:p>
            <a:pPr marL="0" indent="0">
              <a:buNone/>
            </a:pPr>
            <a:endParaRPr lang="en-US" sz="1200" b="1" dirty="0"/>
          </a:p>
          <a:p>
            <a:pPr marL="0" indent="0">
              <a:buNone/>
            </a:pPr>
            <a:r>
              <a:rPr lang="en-US" sz="1800" b="1" i="1" dirty="0">
                <a:solidFill>
                  <a:srgbClr val="0070C0"/>
                </a:solidFill>
              </a:rPr>
              <a:t>Compassion and Empathy</a:t>
            </a:r>
            <a:r>
              <a:rPr lang="en-US" sz="1800" b="1" dirty="0">
                <a:solidFill>
                  <a:srgbClr val="0070C0"/>
                </a:solidFill>
              </a:rPr>
              <a:t> </a:t>
            </a:r>
            <a:r>
              <a:rPr lang="en-US" sz="1800" dirty="0"/>
              <a:t>– “</a:t>
            </a:r>
            <a:r>
              <a:rPr lang="en-US" sz="1800" b="1" dirty="0"/>
              <a:t>Demonstrate abilities to understand each patient’s experience of illness, adapt scientifically appropriate care to conform to that patient’s needs, and communicate in terms that each patient can understand”</a:t>
            </a:r>
            <a:endParaRPr lang="en-US" sz="1800" dirty="0"/>
          </a:p>
          <a:p>
            <a:pPr marL="0" indent="0">
              <a:buNone/>
            </a:pPr>
            <a:endParaRPr lang="en-US" sz="1200" b="1" dirty="0"/>
          </a:p>
          <a:p>
            <a:pPr marL="0" indent="0">
              <a:buNone/>
            </a:pPr>
            <a:r>
              <a:rPr lang="en-US" sz="1600" b="1" dirty="0"/>
              <a:t>There also are synergies to health law, communication skills,</a:t>
            </a:r>
            <a:r>
              <a:rPr lang="en-US" sz="1600" dirty="0"/>
              <a:t> </a:t>
            </a:r>
            <a:r>
              <a:rPr lang="en-US" sz="1600" b="1" dirty="0"/>
              <a:t>professionalism (as LCME requires</a:t>
            </a:r>
            <a:r>
              <a:rPr lang="en-US" sz="1600" b="1" dirty="0" smtClean="0"/>
              <a:t>).</a:t>
            </a:r>
            <a:endParaRPr lang="en-US" sz="1600" dirty="0"/>
          </a:p>
          <a:p>
            <a:pPr marL="0" indent="0">
              <a:buNone/>
            </a:pPr>
            <a:endParaRPr lang="en-US" sz="1600" dirty="0"/>
          </a:p>
          <a:p>
            <a:pPr marL="0" lvl="0" indent="0">
              <a:buNone/>
            </a:pPr>
            <a:r>
              <a:rPr lang="en-US" b="1" dirty="0" smtClean="0"/>
              <a:t> </a:t>
            </a:r>
          </a:p>
          <a:p>
            <a:pPr marL="0" lvl="0" indent="0">
              <a:buNone/>
            </a:pPr>
            <a:endParaRPr lang="en-US" dirty="0"/>
          </a:p>
        </p:txBody>
      </p:sp>
      <p:sp>
        <p:nvSpPr>
          <p:cNvPr id="2" name="Title 1"/>
          <p:cNvSpPr>
            <a:spLocks noGrp="1"/>
          </p:cNvSpPr>
          <p:nvPr>
            <p:ph type="title"/>
          </p:nvPr>
        </p:nvSpPr>
        <p:spPr/>
        <p:txBody>
          <a:bodyPr>
            <a:normAutofit/>
          </a:bodyPr>
          <a:lstStyle/>
          <a:p>
            <a:r>
              <a:rPr lang="en-US" dirty="0" smtClean="0"/>
              <a:t>Health  and Values Goals</a:t>
            </a:r>
            <a:endParaRPr lang="en-US" dirty="0"/>
          </a:p>
        </p:txBody>
      </p:sp>
    </p:spTree>
    <p:extLst>
      <p:ext uri="{BB962C8B-B14F-4D97-AF65-F5344CB8AC3E}">
        <p14:creationId xmlns:p14="http://schemas.microsoft.com/office/powerpoint/2010/main" val="4150001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1800" dirty="0" smtClean="0"/>
              <a:t>What </a:t>
            </a:r>
            <a:r>
              <a:rPr lang="en-US" sz="1800" dirty="0"/>
              <a:t>Health and Values </a:t>
            </a:r>
            <a:r>
              <a:rPr lang="en-US" sz="1800" dirty="0" smtClean="0"/>
              <a:t>Program material</a:t>
            </a:r>
            <a:r>
              <a:rPr lang="en-US" sz="1800" dirty="0"/>
              <a:t> </a:t>
            </a:r>
            <a:r>
              <a:rPr lang="en-US" sz="1800" dirty="0" smtClean="0"/>
              <a:t>(healthcare </a:t>
            </a:r>
            <a:r>
              <a:rPr lang="en-US" sz="1800" dirty="0"/>
              <a:t>ethics, cultural awareness, health equity, resilience, compassionate </a:t>
            </a:r>
            <a:r>
              <a:rPr lang="en-US" sz="1800" dirty="0" smtClean="0"/>
              <a:t>care) </a:t>
            </a:r>
            <a:r>
              <a:rPr lang="en-US" sz="1800" dirty="0"/>
              <a:t>is presented in the </a:t>
            </a:r>
            <a:r>
              <a:rPr lang="en-US" sz="1800" dirty="0" smtClean="0"/>
              <a:t>course?</a:t>
            </a:r>
          </a:p>
          <a:p>
            <a:pPr lvl="1"/>
            <a:r>
              <a:rPr lang="en-US" sz="1800" dirty="0" smtClean="0"/>
              <a:t>Applied Ethics – 2 sessions and write up</a:t>
            </a:r>
          </a:p>
          <a:p>
            <a:pPr lvl="1"/>
            <a:r>
              <a:rPr lang="en-US" sz="1800" dirty="0" smtClean="0"/>
              <a:t>Resilience Session</a:t>
            </a:r>
          </a:p>
          <a:p>
            <a:pPr lvl="1"/>
            <a:r>
              <a:rPr lang="en-US" sz="1800" dirty="0" smtClean="0"/>
              <a:t>Compassionate Care – Palliative Care Sessions</a:t>
            </a:r>
          </a:p>
          <a:p>
            <a:pPr lvl="1"/>
            <a:r>
              <a:rPr lang="en-US" sz="1800" dirty="0" smtClean="0"/>
              <a:t>Cultural awareness</a:t>
            </a:r>
          </a:p>
          <a:p>
            <a:r>
              <a:rPr lang="en-US" sz="1800" dirty="0"/>
              <a:t>A</a:t>
            </a:r>
            <a:r>
              <a:rPr lang="en-US" sz="1800" dirty="0" smtClean="0"/>
              <a:t>re the Health and Values topics noted in the course and session objectives?</a:t>
            </a:r>
          </a:p>
          <a:p>
            <a:pPr lvl="1"/>
            <a:r>
              <a:rPr lang="en-US" sz="1800" dirty="0" smtClean="0"/>
              <a:t>Yes, Ethics and resiliency, cultural awareness</a:t>
            </a:r>
          </a:p>
          <a:p>
            <a:r>
              <a:rPr lang="en-US" sz="1800" dirty="0" smtClean="0"/>
              <a:t>What do the student evaluations indicate regarding Health and Values teaching?</a:t>
            </a:r>
          </a:p>
          <a:p>
            <a:pPr lvl="1"/>
            <a:r>
              <a:rPr lang="en-US" sz="1400" dirty="0" smtClean="0"/>
              <a:t>Valued experiences</a:t>
            </a:r>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spTree>
    <p:extLst>
      <p:ext uri="{BB962C8B-B14F-4D97-AF65-F5344CB8AC3E}">
        <p14:creationId xmlns:p14="http://schemas.microsoft.com/office/powerpoint/2010/main" val="2324496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Objectives</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Overall objectives appropriate with the following exceptions:</a:t>
            </a:r>
          </a:p>
          <a:p>
            <a:pPr lvl="1"/>
            <a:r>
              <a:rPr lang="en-US" dirty="0" smtClean="0"/>
              <a:t>Dropped Procedures session from course – MEC will need to consider if and where these belong</a:t>
            </a:r>
          </a:p>
          <a:p>
            <a:pPr lvl="1"/>
            <a:r>
              <a:rPr lang="en-US" dirty="0" smtClean="0"/>
              <a:t>Redundant Professionalism objectives (10 and 11)</a:t>
            </a:r>
          </a:p>
          <a:p>
            <a:r>
              <a:rPr lang="en-US" dirty="0" smtClean="0"/>
              <a:t>Health and Values adequately covered</a:t>
            </a:r>
          </a:p>
          <a:p>
            <a:r>
              <a:rPr lang="en-US" dirty="0" smtClean="0"/>
              <a:t>No significant unplanned redundancy with other courses</a:t>
            </a:r>
          </a:p>
          <a:p>
            <a:pPr lvl="1"/>
            <a:endParaRPr lang="en-US" dirty="0"/>
          </a:p>
        </p:txBody>
      </p:sp>
    </p:spTree>
    <p:extLst>
      <p:ext uri="{BB962C8B-B14F-4D97-AF65-F5344CB8AC3E}">
        <p14:creationId xmlns:p14="http://schemas.microsoft.com/office/powerpoint/2010/main" val="3929344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Course Learning Opportunities</a:t>
            </a:r>
            <a:endParaRPr lang="en-US" dirty="0"/>
          </a:p>
        </p:txBody>
      </p:sp>
      <p:sp>
        <p:nvSpPr>
          <p:cNvPr id="3" name="Text Placeholder 2"/>
          <p:cNvSpPr>
            <a:spLocks noGrp="1"/>
          </p:cNvSpPr>
          <p:nvPr>
            <p:ph type="body" idx="1"/>
          </p:nvPr>
        </p:nvSpPr>
        <p:spPr/>
        <p:txBody>
          <a:bodyPr/>
          <a:lstStyle/>
          <a:p>
            <a:r>
              <a:rPr lang="en-US" dirty="0" smtClean="0"/>
              <a:t>Lecture/Large Group Discussion 20 hrs.</a:t>
            </a:r>
          </a:p>
          <a:p>
            <a:r>
              <a:rPr lang="en-US" dirty="0" smtClean="0"/>
              <a:t>Panel 3 hrs.</a:t>
            </a:r>
          </a:p>
          <a:p>
            <a:pPr lvl="1"/>
            <a:r>
              <a:rPr lang="en-US" dirty="0" smtClean="0"/>
              <a:t>Health Care Team</a:t>
            </a:r>
          </a:p>
          <a:p>
            <a:pPr lvl="1"/>
            <a:r>
              <a:rPr lang="en-US" dirty="0" smtClean="0"/>
              <a:t>Student to Student Advising</a:t>
            </a:r>
          </a:p>
          <a:p>
            <a:r>
              <a:rPr lang="en-US" dirty="0" smtClean="0"/>
              <a:t>Case based large group 3.5 hrs.</a:t>
            </a:r>
          </a:p>
          <a:p>
            <a:pPr lvl="1"/>
            <a:r>
              <a:rPr lang="en-US" dirty="0" smtClean="0"/>
              <a:t>Pain/Opioid Session</a:t>
            </a:r>
          </a:p>
          <a:p>
            <a:pPr lvl="1"/>
            <a:r>
              <a:rPr lang="en-US" dirty="0" smtClean="0"/>
              <a:t>Ethics</a:t>
            </a:r>
          </a:p>
          <a:p>
            <a:r>
              <a:rPr lang="en-US" dirty="0" smtClean="0"/>
              <a:t>Simulation </a:t>
            </a:r>
            <a:r>
              <a:rPr lang="en-US" dirty="0"/>
              <a:t>2</a:t>
            </a:r>
            <a:r>
              <a:rPr lang="en-US" dirty="0" smtClean="0"/>
              <a:t> hrs.</a:t>
            </a:r>
          </a:p>
          <a:p>
            <a:pPr lvl="1"/>
            <a:r>
              <a:rPr lang="en-US" dirty="0" smtClean="0"/>
              <a:t>Two 30 min OSCEs</a:t>
            </a:r>
          </a:p>
          <a:p>
            <a:pPr lvl="1"/>
            <a:r>
              <a:rPr lang="en-US" dirty="0" smtClean="0"/>
              <a:t>One small group responding to emotion SP with feedback</a:t>
            </a:r>
          </a:p>
          <a:p>
            <a:pPr marL="0" indent="0">
              <a:buNone/>
            </a:pPr>
            <a:endParaRPr lang="en-US" sz="2400" dirty="0"/>
          </a:p>
        </p:txBody>
      </p:sp>
    </p:spTree>
    <p:extLst>
      <p:ext uri="{BB962C8B-B14F-4D97-AF65-F5344CB8AC3E}">
        <p14:creationId xmlns:p14="http://schemas.microsoft.com/office/powerpoint/2010/main" val="719577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Course Learning Opportunities</a:t>
            </a:r>
            <a:endParaRPr lang="en-US" dirty="0">
              <a:solidFill>
                <a:schemeClr val="bg1"/>
              </a:solidFill>
            </a:endParaRPr>
          </a:p>
        </p:txBody>
      </p:sp>
      <p:sp>
        <p:nvSpPr>
          <p:cNvPr id="3" name="Text Placeholder 2"/>
          <p:cNvSpPr>
            <a:spLocks noGrp="1"/>
          </p:cNvSpPr>
          <p:nvPr>
            <p:ph type="body" idx="1"/>
          </p:nvPr>
        </p:nvSpPr>
        <p:spPr/>
        <p:txBody>
          <a:bodyPr>
            <a:normAutofit/>
          </a:bodyPr>
          <a:lstStyle/>
          <a:p>
            <a:r>
              <a:rPr lang="en-US" dirty="0" smtClean="0"/>
              <a:t>Timing of course (just prior to first clerkship, post vacation and immediately post Year 3) a challenge in terms of pre-reading and engagement</a:t>
            </a:r>
          </a:p>
          <a:p>
            <a:r>
              <a:rPr lang="en-US" dirty="0" smtClean="0"/>
              <a:t>Mixed pedagogy but still heavy on lecture/large group based activities</a:t>
            </a:r>
          </a:p>
          <a:p>
            <a:pPr lvl="1"/>
            <a:r>
              <a:rPr lang="en-US" dirty="0" smtClean="0"/>
              <a:t>Moved to decrease the latter by using DH eLearning modules for HIPAA, RISK, COMPLIANCE, ENVIRONMENTAL SAFETY</a:t>
            </a:r>
          </a:p>
          <a:p>
            <a:r>
              <a:rPr lang="en-US" dirty="0" smtClean="0"/>
              <a:t>OSCEs popular and recommend more per student</a:t>
            </a:r>
          </a:p>
          <a:p>
            <a:endParaRPr lang="en-US" dirty="0" smtClean="0"/>
          </a:p>
          <a:p>
            <a:endParaRPr lang="en-US" dirty="0"/>
          </a:p>
        </p:txBody>
      </p:sp>
    </p:spTree>
    <p:extLst>
      <p:ext uri="{BB962C8B-B14F-4D97-AF65-F5344CB8AC3E}">
        <p14:creationId xmlns:p14="http://schemas.microsoft.com/office/powerpoint/2010/main" val="1600939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Pedagogy</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Highlights include OSCEs, more of which are recommended and being worked upon.</a:t>
            </a:r>
          </a:p>
          <a:p>
            <a:r>
              <a:rPr lang="en-US" dirty="0" smtClean="0"/>
              <a:t>Advising and some didactics still lecture based</a:t>
            </a:r>
          </a:p>
          <a:p>
            <a:r>
              <a:rPr lang="en-US" dirty="0" smtClean="0"/>
              <a:t>More small groups would be helpful – consider bringing back together On-Doctoring groups with facilitators for certain topics</a:t>
            </a:r>
            <a:endParaRPr lang="en-US" dirty="0"/>
          </a:p>
        </p:txBody>
      </p:sp>
    </p:spTree>
    <p:extLst>
      <p:ext uri="{BB962C8B-B14F-4D97-AF65-F5344CB8AC3E}">
        <p14:creationId xmlns:p14="http://schemas.microsoft.com/office/powerpoint/2010/main" val="1028272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Assessment</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Ethics Write Up: P/F</a:t>
            </a:r>
          </a:p>
          <a:p>
            <a:r>
              <a:rPr lang="en-US" dirty="0" smtClean="0"/>
              <a:t>OSCE x 2: </a:t>
            </a:r>
          </a:p>
          <a:p>
            <a:pPr lvl="1"/>
            <a:r>
              <a:rPr lang="en-US" dirty="0" smtClean="0"/>
              <a:t>Scored on Patient interview/exam and SOAP note; less than 2 SD below the mean requires meeting with course director for in person review and potential repeat OSCE</a:t>
            </a:r>
          </a:p>
          <a:p>
            <a:pPr lvl="1"/>
            <a:r>
              <a:rPr lang="en-US" dirty="0" smtClean="0"/>
              <a:t>More detailed feedback requested and being worked on</a:t>
            </a:r>
          </a:p>
          <a:p>
            <a:r>
              <a:rPr lang="en-US" dirty="0" smtClean="0"/>
              <a:t>Post session quizzes in the past and encouraged (low stakes, 1 to 2 key points) again</a:t>
            </a:r>
          </a:p>
          <a:p>
            <a:pPr marL="0" indent="0">
              <a:buNone/>
            </a:pPr>
            <a:endParaRPr lang="en-US" dirty="0" smtClean="0"/>
          </a:p>
        </p:txBody>
      </p:sp>
    </p:spTree>
    <p:extLst>
      <p:ext uri="{BB962C8B-B14F-4D97-AF65-F5344CB8AC3E}">
        <p14:creationId xmlns:p14="http://schemas.microsoft.com/office/powerpoint/2010/main" val="3143927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sp>
        <p:nvSpPr>
          <p:cNvPr id="3" name="Text Placeholder 2"/>
          <p:cNvSpPr>
            <a:spLocks noGrp="1"/>
          </p:cNvSpPr>
          <p:nvPr>
            <p:ph type="body" idx="1"/>
          </p:nvPr>
        </p:nvSpPr>
        <p:spPr/>
        <p:txBody>
          <a:bodyPr/>
          <a:lstStyle/>
          <a:p>
            <a:r>
              <a:rPr lang="en-US" sz="2400" dirty="0" smtClean="0"/>
              <a:t>Not every course objective assessed individually</a:t>
            </a:r>
          </a:p>
          <a:p>
            <a:pPr lvl="1"/>
            <a:r>
              <a:rPr lang="en-US" sz="2000" dirty="0" smtClean="0"/>
              <a:t>Library resources</a:t>
            </a:r>
          </a:p>
          <a:p>
            <a:pPr lvl="1"/>
            <a:r>
              <a:rPr lang="en-US" sz="2000" dirty="0" smtClean="0"/>
              <a:t>Cultural Biases</a:t>
            </a:r>
          </a:p>
          <a:p>
            <a:pPr lvl="1"/>
            <a:r>
              <a:rPr lang="en-US" sz="2000" dirty="0" smtClean="0"/>
              <a:t>Personal Health </a:t>
            </a:r>
          </a:p>
          <a:p>
            <a:pPr lvl="1"/>
            <a:r>
              <a:rPr lang="en-US" sz="2000" dirty="0" smtClean="0"/>
              <a:t>Collaborate effectively with health care team</a:t>
            </a:r>
          </a:p>
          <a:p>
            <a:r>
              <a:rPr lang="en-US" dirty="0" smtClean="0"/>
              <a:t>Consider short post session quizzes for these</a:t>
            </a:r>
          </a:p>
          <a:p>
            <a:pPr lvl="1"/>
            <a:endParaRPr lang="en-US" sz="2000" dirty="0" smtClean="0"/>
          </a:p>
          <a:p>
            <a:pPr lvl="1"/>
            <a:endParaRPr lang="en-US" sz="2000" dirty="0"/>
          </a:p>
        </p:txBody>
      </p:sp>
    </p:spTree>
    <p:extLst>
      <p:ext uri="{BB962C8B-B14F-4D97-AF65-F5344CB8AC3E}">
        <p14:creationId xmlns:p14="http://schemas.microsoft.com/office/powerpoint/2010/main" val="727846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
        <p:nvSpPr>
          <p:cNvPr id="4" name="Text Placeholder 2"/>
          <p:cNvSpPr txBox="1">
            <a:spLocks/>
          </p:cNvSpPr>
          <p:nvPr/>
        </p:nvSpPr>
        <p:spPr bwMode="auto">
          <a:xfrm>
            <a:off x="609600" y="1244599"/>
            <a:ext cx="8229600" cy="512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5" name="Text Placeholder 4"/>
          <p:cNvSpPr>
            <a:spLocks noGrp="1"/>
          </p:cNvSpPr>
          <p:nvPr>
            <p:ph type="body" idx="1"/>
          </p:nvPr>
        </p:nvSpPr>
        <p:spPr/>
        <p:txBody>
          <a:bodyPr/>
          <a:lstStyle/>
          <a:p>
            <a:r>
              <a:rPr lang="en-US" dirty="0"/>
              <a:t>Objectives</a:t>
            </a:r>
          </a:p>
          <a:p>
            <a:pPr marL="800100" lvl="1" indent="-342900">
              <a:buFont typeface="+mj-lt"/>
              <a:buAutoNum type="arabicPeriod"/>
            </a:pPr>
            <a:r>
              <a:rPr lang="en-US" sz="1400" dirty="0"/>
              <a:t># 2- Eliminate words “disease prevention, risk factor modification” as these are not taught in this course.</a:t>
            </a:r>
          </a:p>
          <a:p>
            <a:pPr marL="1200150" lvl="2" indent="-342900"/>
            <a:r>
              <a:rPr lang="en-US" sz="1400" dirty="0" smtClean="0">
                <a:solidFill>
                  <a:srgbClr val="FF0000"/>
                </a:solidFill>
              </a:rPr>
              <a:t>Done</a:t>
            </a:r>
            <a:endParaRPr lang="en-US" sz="1400" dirty="0">
              <a:solidFill>
                <a:srgbClr val="FF0000"/>
              </a:solidFill>
            </a:endParaRPr>
          </a:p>
          <a:p>
            <a:pPr marL="800100" lvl="1" indent="-342900">
              <a:buFont typeface="+mj-lt"/>
              <a:buAutoNum type="arabicPeriod"/>
            </a:pPr>
            <a:r>
              <a:rPr lang="en-US" sz="1400" dirty="0"/>
              <a:t>Modify and combine objectives # 6 and # 7</a:t>
            </a:r>
          </a:p>
          <a:p>
            <a:pPr marL="1257300" lvl="2" indent="-342900" fontAlgn="b">
              <a:buFont typeface="+mj-lt"/>
              <a:buAutoNum type="arabicPeriod"/>
            </a:pPr>
            <a:r>
              <a:rPr lang="en-US" sz="1400" dirty="0"/>
              <a:t>6. Demonstrate performing common medical procedures in a simulation setting.    </a:t>
            </a:r>
          </a:p>
          <a:p>
            <a:pPr marL="1257300" lvl="2" indent="-342900" fontAlgn="b">
              <a:buFont typeface="+mj-lt"/>
              <a:buAutoNum type="arabicPeriod"/>
            </a:pPr>
            <a:r>
              <a:rPr lang="en-US" sz="1400" dirty="0"/>
              <a:t>7. Explain the indications, complications, limitations, and performance of common tests and procedures.</a:t>
            </a:r>
          </a:p>
          <a:p>
            <a:pPr lvl="2" fontAlgn="b"/>
            <a:r>
              <a:rPr lang="en-US" sz="1400" dirty="0">
                <a:solidFill>
                  <a:srgbClr val="FF0000"/>
                </a:solidFill>
              </a:rPr>
              <a:t>Perform common medical procedures in a simulation setting and explain their indications, complications, and limitations</a:t>
            </a:r>
            <a:r>
              <a:rPr lang="en-US" sz="1400" dirty="0" smtClean="0">
                <a:solidFill>
                  <a:srgbClr val="FF0000"/>
                </a:solidFill>
              </a:rPr>
              <a:t>. – Done, however subsequently dropped from course</a:t>
            </a:r>
            <a:endParaRPr lang="en-US" sz="1400" dirty="0">
              <a:solidFill>
                <a:srgbClr val="FF0000"/>
              </a:solidFill>
            </a:endParaRPr>
          </a:p>
          <a:p>
            <a:pPr marL="800100" lvl="1" indent="-342900" fontAlgn="b">
              <a:buFont typeface="+mj-lt"/>
              <a:buAutoNum type="arabicPeriod"/>
            </a:pPr>
            <a:r>
              <a:rPr lang="en-US" sz="1400" dirty="0"/>
              <a:t>Add a cultural competence objective</a:t>
            </a:r>
          </a:p>
          <a:p>
            <a:pPr marL="1200150" lvl="2" indent="-342900" fontAlgn="b"/>
            <a:r>
              <a:rPr lang="en-US" sz="1400" dirty="0">
                <a:solidFill>
                  <a:srgbClr val="FF0000"/>
                </a:solidFill>
              </a:rPr>
              <a:t>Recognize and address cultural biases in yourself and </a:t>
            </a:r>
            <a:r>
              <a:rPr lang="en-US" sz="1400" dirty="0" smtClean="0">
                <a:solidFill>
                  <a:srgbClr val="FF0000"/>
                </a:solidFill>
              </a:rPr>
              <a:t>others - Done</a:t>
            </a:r>
            <a:endParaRPr lang="en-US" sz="1400" dirty="0">
              <a:solidFill>
                <a:srgbClr val="FF0000"/>
              </a:solidFill>
            </a:endParaRPr>
          </a:p>
          <a:p>
            <a:pPr marL="800100" lvl="1" indent="-342900" fontAlgn="b">
              <a:buFont typeface="+mj-lt"/>
              <a:buAutoNum type="arabicPeriod"/>
            </a:pPr>
            <a:r>
              <a:rPr lang="en-US" sz="1400" dirty="0"/>
              <a:t>Reword #14 to “Access medical library resources from remote site.”</a:t>
            </a:r>
          </a:p>
          <a:p>
            <a:pPr marL="1200150" lvl="2" indent="-342900" fontAlgn="b">
              <a:buFont typeface="+mj-lt"/>
              <a:buAutoNum type="arabicPeriod"/>
            </a:pPr>
            <a:r>
              <a:rPr lang="en-US" sz="1400" dirty="0" smtClean="0">
                <a:solidFill>
                  <a:srgbClr val="FF0000"/>
                </a:solidFill>
              </a:rPr>
              <a:t>Done</a:t>
            </a:r>
            <a:endParaRPr lang="en-US" sz="1400" dirty="0">
              <a:solidFill>
                <a:srgbClr val="FF0000"/>
              </a:solidFill>
            </a:endParaRPr>
          </a:p>
          <a:p>
            <a:pPr marL="800100" lvl="1" indent="-342900" fontAlgn="b">
              <a:buFont typeface="+mj-lt"/>
              <a:buAutoNum type="arabicPeriod"/>
            </a:pPr>
            <a:r>
              <a:rPr lang="en-US" sz="1400" dirty="0"/>
              <a:t>Reword #15 to better emphasize IPE aspect </a:t>
            </a:r>
          </a:p>
          <a:p>
            <a:pPr marL="1257300" lvl="2" indent="-342900" fontAlgn="b">
              <a:buFont typeface="+mj-lt"/>
              <a:buAutoNum type="arabicPeriod"/>
            </a:pPr>
            <a:r>
              <a:rPr lang="en-US" sz="1400" dirty="0"/>
              <a:t>15. Identify appropriate resources to support patient care and to collaborate effectively with all members of the inter-professional team.</a:t>
            </a:r>
          </a:p>
          <a:p>
            <a:pPr lvl="2" fontAlgn="b"/>
            <a:r>
              <a:rPr lang="en-US" sz="1400" dirty="0">
                <a:solidFill>
                  <a:srgbClr val="FF0000"/>
                </a:solidFill>
              </a:rPr>
              <a:t>Replace 15 with:  Collaborate effectively with all members of the inter-professional team</a:t>
            </a:r>
            <a:r>
              <a:rPr lang="en-US" sz="1400" dirty="0" smtClean="0">
                <a:solidFill>
                  <a:srgbClr val="FF0000"/>
                </a:solidFill>
              </a:rPr>
              <a:t>. - Done</a:t>
            </a:r>
            <a:endParaRPr lang="en-US" sz="1400" dirty="0">
              <a:solidFill>
                <a:srgbClr val="FF0000"/>
              </a:solidFill>
            </a:endParaRPr>
          </a:p>
          <a:p>
            <a:endParaRPr lang="en-US" sz="2000" dirty="0"/>
          </a:p>
        </p:txBody>
      </p:sp>
    </p:spTree>
    <p:extLst>
      <p:ext uri="{BB962C8B-B14F-4D97-AF65-F5344CB8AC3E}">
        <p14:creationId xmlns:p14="http://schemas.microsoft.com/office/powerpoint/2010/main" val="1915779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Assessment</a:t>
            </a:r>
            <a:endParaRPr lang="en-US" i="1" dirty="0">
              <a:solidFill>
                <a:srgbClr val="FDF177"/>
              </a:solidFill>
            </a:endParaRPr>
          </a:p>
        </p:txBody>
      </p:sp>
      <p:sp>
        <p:nvSpPr>
          <p:cNvPr id="5" name="Text Placeholder 4"/>
          <p:cNvSpPr>
            <a:spLocks noGrp="1"/>
          </p:cNvSpPr>
          <p:nvPr>
            <p:ph type="body" idx="1"/>
          </p:nvPr>
        </p:nvSpPr>
        <p:spPr/>
        <p:txBody>
          <a:bodyPr/>
          <a:lstStyle/>
          <a:p>
            <a:r>
              <a:rPr lang="en-US" dirty="0" smtClean="0"/>
              <a:t>OSCEs</a:t>
            </a:r>
          </a:p>
          <a:p>
            <a:pPr lvl="1"/>
            <a:r>
              <a:rPr lang="en-US" dirty="0" smtClean="0"/>
              <a:t>More detailed feedback requested</a:t>
            </a:r>
          </a:p>
          <a:p>
            <a:r>
              <a:rPr lang="en-US" dirty="0" smtClean="0"/>
              <a:t>Course objectives</a:t>
            </a:r>
          </a:p>
          <a:p>
            <a:pPr lvl="1"/>
            <a:r>
              <a:rPr lang="en-US" dirty="0" smtClean="0"/>
              <a:t>More post session quizzes</a:t>
            </a:r>
          </a:p>
        </p:txBody>
      </p:sp>
    </p:spTree>
    <p:extLst>
      <p:ext uri="{BB962C8B-B14F-4D97-AF65-F5344CB8AC3E}">
        <p14:creationId xmlns:p14="http://schemas.microsoft.com/office/powerpoint/2010/main" val="2325701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lstStyle/>
          <a:p>
            <a:pPr algn="ctr"/>
            <a:r>
              <a:rPr lang="en-US" sz="3200" dirty="0" smtClean="0">
                <a:solidFill>
                  <a:schemeClr val="bg1"/>
                </a:solidFill>
              </a:rPr>
              <a:t>Measures of Quality – Step II CS</a:t>
            </a:r>
            <a:br>
              <a:rPr lang="en-US" sz="3200" dirty="0" smtClean="0">
                <a:solidFill>
                  <a:schemeClr val="bg1"/>
                </a:solidFill>
              </a:rPr>
            </a:br>
            <a:r>
              <a:rPr lang="en-US" sz="3200" dirty="0" smtClean="0">
                <a:solidFill>
                  <a:schemeClr val="bg1"/>
                </a:solidFill>
              </a:rPr>
              <a:t>Geisel Pass rate vs National</a:t>
            </a:r>
            <a:endParaRPr lang="en-US" sz="32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45069968"/>
              </p:ext>
            </p:extLst>
          </p:nvPr>
        </p:nvGraphicFramePr>
        <p:xfrm>
          <a:off x="1435475" y="1088374"/>
          <a:ext cx="6214260" cy="653074"/>
        </p:xfrm>
        <a:graphic>
          <a:graphicData uri="http://schemas.openxmlformats.org/drawingml/2006/table">
            <a:tbl>
              <a:tblPr bandRow="1">
                <a:tableStyleId>{5C22544A-7EE6-4342-B048-85BDC9FD1C3A}</a:tableStyleId>
              </a:tblPr>
              <a:tblGrid>
                <a:gridCol w="1035710"/>
                <a:gridCol w="1035710"/>
                <a:gridCol w="1035710"/>
                <a:gridCol w="1035710"/>
                <a:gridCol w="1035710"/>
                <a:gridCol w="1035710"/>
              </a:tblGrid>
              <a:tr h="383834">
                <a:tc>
                  <a:txBody>
                    <a:bodyPr/>
                    <a:lstStyle/>
                    <a:p>
                      <a:pPr algn="ctr"/>
                      <a:r>
                        <a:rPr lang="en-US" sz="1600" dirty="0" smtClean="0">
                          <a:solidFill>
                            <a:srgbClr val="FFFFFF"/>
                          </a:solidFill>
                        </a:rPr>
                        <a:t>2012</a:t>
                      </a:r>
                      <a:endParaRPr lang="en-US" sz="1600" b="0" dirty="0">
                        <a:solidFill>
                          <a:srgbClr val="FFFFFF"/>
                        </a:solidFill>
                      </a:endParaRPr>
                    </a:p>
                  </a:txBody>
                  <a:tcPr marL="86359" marR="86359" marT="43180" marB="43180" anchor="ctr">
                    <a:solidFill>
                      <a:schemeClr val="accent1">
                        <a:lumMod val="90000"/>
                        <a:lumOff val="10000"/>
                      </a:schemeClr>
                    </a:solidFill>
                  </a:tcPr>
                </a:tc>
                <a:tc>
                  <a:txBody>
                    <a:bodyPr/>
                    <a:lstStyle/>
                    <a:p>
                      <a:pPr algn="ctr"/>
                      <a:r>
                        <a:rPr lang="en-US" sz="1600" dirty="0" smtClean="0">
                          <a:solidFill>
                            <a:srgbClr val="FFFFFF"/>
                          </a:solidFill>
                        </a:rPr>
                        <a:t>2013</a:t>
                      </a:r>
                      <a:endParaRPr lang="en-US" sz="1600" b="0" dirty="0">
                        <a:solidFill>
                          <a:srgbClr val="FFFFFF"/>
                        </a:solidFill>
                      </a:endParaRPr>
                    </a:p>
                  </a:txBody>
                  <a:tcPr marL="86359" marR="86359" marT="43180" marB="43180" anchor="ctr">
                    <a:solidFill>
                      <a:schemeClr val="accent1">
                        <a:lumMod val="90000"/>
                        <a:lumOff val="10000"/>
                      </a:schemeClr>
                    </a:solidFill>
                  </a:tcPr>
                </a:tc>
                <a:tc>
                  <a:txBody>
                    <a:bodyPr/>
                    <a:lstStyle/>
                    <a:p>
                      <a:pPr algn="ctr"/>
                      <a:r>
                        <a:rPr lang="en-US" sz="1600" dirty="0" smtClean="0">
                          <a:solidFill>
                            <a:srgbClr val="FFFFFF"/>
                          </a:solidFill>
                        </a:rPr>
                        <a:t>2014</a:t>
                      </a:r>
                      <a:endParaRPr lang="en-US" sz="1600" b="0" dirty="0">
                        <a:solidFill>
                          <a:srgbClr val="FFFFFF"/>
                        </a:solidFill>
                      </a:endParaRPr>
                    </a:p>
                  </a:txBody>
                  <a:tcPr marL="86359" marR="86359" marT="43180" marB="43180" anchor="ctr">
                    <a:solidFill>
                      <a:schemeClr val="accent1">
                        <a:lumMod val="90000"/>
                        <a:lumOff val="10000"/>
                      </a:schemeClr>
                    </a:solidFill>
                  </a:tcPr>
                </a:tc>
                <a:tc>
                  <a:txBody>
                    <a:bodyPr/>
                    <a:lstStyle/>
                    <a:p>
                      <a:pPr algn="ctr"/>
                      <a:r>
                        <a:rPr lang="en-US" sz="1600" b="0" dirty="0" smtClean="0">
                          <a:solidFill>
                            <a:srgbClr val="FFFFFF"/>
                          </a:solidFill>
                        </a:rPr>
                        <a:t>2015</a:t>
                      </a:r>
                      <a:endParaRPr lang="en-US" sz="1600" b="0" dirty="0">
                        <a:solidFill>
                          <a:srgbClr val="FFFFFF"/>
                        </a:solidFill>
                      </a:endParaRPr>
                    </a:p>
                  </a:txBody>
                  <a:tcPr marL="86359" marR="86359" marT="43180" marB="43180" anchor="ctr">
                    <a:solidFill>
                      <a:schemeClr val="accent1">
                        <a:lumMod val="90000"/>
                        <a:lumOff val="10000"/>
                      </a:schemeClr>
                    </a:solidFill>
                  </a:tcPr>
                </a:tc>
                <a:tc>
                  <a:txBody>
                    <a:bodyPr/>
                    <a:lstStyle/>
                    <a:p>
                      <a:pPr algn="ctr"/>
                      <a:r>
                        <a:rPr lang="en-US" sz="1600" b="0" dirty="0" smtClean="0">
                          <a:solidFill>
                            <a:srgbClr val="FFFFFF"/>
                          </a:solidFill>
                        </a:rPr>
                        <a:t>2016</a:t>
                      </a:r>
                      <a:endParaRPr lang="en-US" sz="1600" b="0" dirty="0">
                        <a:solidFill>
                          <a:srgbClr val="FFFFFF"/>
                        </a:solidFill>
                      </a:endParaRPr>
                    </a:p>
                  </a:txBody>
                  <a:tcPr marL="86359" marR="86359" marT="43180" marB="43180" anchor="ctr">
                    <a:solidFill>
                      <a:schemeClr val="accent1">
                        <a:lumMod val="90000"/>
                        <a:lumOff val="10000"/>
                      </a:schemeClr>
                    </a:solidFill>
                  </a:tcPr>
                </a:tc>
                <a:tc>
                  <a:txBody>
                    <a:bodyPr/>
                    <a:lstStyle/>
                    <a:p>
                      <a:pPr algn="ctr"/>
                      <a:r>
                        <a:rPr lang="en-US" sz="1600" b="0" dirty="0" smtClean="0">
                          <a:solidFill>
                            <a:srgbClr val="FFFFFF"/>
                          </a:solidFill>
                        </a:rPr>
                        <a:t>2017</a:t>
                      </a:r>
                      <a:endParaRPr lang="en-US" sz="1600" b="0" dirty="0">
                        <a:solidFill>
                          <a:srgbClr val="FFFFFF"/>
                        </a:solidFill>
                      </a:endParaRPr>
                    </a:p>
                  </a:txBody>
                  <a:tcPr marL="86359" marR="86359" marT="43180" marB="43180" anchor="ctr">
                    <a:solidFill>
                      <a:schemeClr val="accent1">
                        <a:lumMod val="90000"/>
                        <a:lumOff val="10000"/>
                      </a:schemeClr>
                    </a:solidFill>
                  </a:tcPr>
                </a:tc>
              </a:tr>
              <a:tr h="267662">
                <a:tc>
                  <a:txBody>
                    <a:bodyPr/>
                    <a:lstStyle/>
                    <a:p>
                      <a:pPr algn="ctr"/>
                      <a:r>
                        <a:rPr lang="en-US" sz="1200" dirty="0" smtClean="0"/>
                        <a:t>97%  / 98%</a:t>
                      </a:r>
                      <a:endParaRPr lang="en-US" sz="1200" dirty="0"/>
                    </a:p>
                  </a:txBody>
                  <a:tcPr marL="86359" marR="86359" marT="43180" marB="43180" anchor="ctr"/>
                </a:tc>
                <a:tc>
                  <a:txBody>
                    <a:bodyPr/>
                    <a:lstStyle/>
                    <a:p>
                      <a:pPr algn="ctr"/>
                      <a:r>
                        <a:rPr lang="en-US" sz="1200" dirty="0" smtClean="0"/>
                        <a:t>99%/ 98%</a:t>
                      </a:r>
                      <a:endParaRPr lang="en-US" sz="1200" dirty="0"/>
                    </a:p>
                  </a:txBody>
                  <a:tcPr marL="86359" marR="86359" marT="43180" marB="43180" anchor="ctr"/>
                </a:tc>
                <a:tc>
                  <a:txBody>
                    <a:bodyPr/>
                    <a:lstStyle/>
                    <a:p>
                      <a:pPr algn="ctr"/>
                      <a:r>
                        <a:rPr lang="en-US" sz="1200" dirty="0" smtClean="0"/>
                        <a:t>100% / 97%</a:t>
                      </a:r>
                      <a:endParaRPr lang="en-US" sz="1200" dirty="0"/>
                    </a:p>
                  </a:txBody>
                  <a:tcPr marL="86359" marR="86359" marT="43180" marB="43180" anchor="ctr">
                    <a:solidFill>
                      <a:srgbClr val="E7E9E8"/>
                    </a:solidFill>
                  </a:tcPr>
                </a:tc>
                <a:tc>
                  <a:txBody>
                    <a:bodyPr/>
                    <a:lstStyle/>
                    <a:p>
                      <a:pPr algn="ctr"/>
                      <a:r>
                        <a:rPr lang="en-US" sz="1200" dirty="0" smtClean="0"/>
                        <a:t>100%/95%</a:t>
                      </a:r>
                      <a:endParaRPr lang="en-US" sz="1200" dirty="0"/>
                    </a:p>
                  </a:txBody>
                  <a:tcPr marL="86359" marR="86359" marT="43180" marB="43180" anchor="ctr">
                    <a:solidFill>
                      <a:srgbClr val="E7E9E8"/>
                    </a:solidFill>
                  </a:tcPr>
                </a:tc>
                <a:tc>
                  <a:txBody>
                    <a:bodyPr/>
                    <a:lstStyle/>
                    <a:p>
                      <a:pPr algn="ctr"/>
                      <a:r>
                        <a:rPr lang="en-US" sz="1200" dirty="0" smtClean="0"/>
                        <a:t>98/96%</a:t>
                      </a:r>
                      <a:endParaRPr lang="en-US" sz="1200" dirty="0"/>
                    </a:p>
                  </a:txBody>
                  <a:tcPr marL="86359" marR="86359" marT="43180" marB="43180" anchor="ctr">
                    <a:solidFill>
                      <a:srgbClr val="E7E9E8"/>
                    </a:solidFill>
                  </a:tcPr>
                </a:tc>
                <a:tc>
                  <a:txBody>
                    <a:bodyPr/>
                    <a:lstStyle/>
                    <a:p>
                      <a:pPr algn="ctr"/>
                      <a:r>
                        <a:rPr lang="en-US" sz="1200" dirty="0" smtClean="0"/>
                        <a:t>97%/95%</a:t>
                      </a:r>
                      <a:endParaRPr lang="en-US" sz="1200" dirty="0"/>
                    </a:p>
                  </a:txBody>
                  <a:tcPr marL="86359" marR="86359" marT="43180" marB="43180" anchor="ctr">
                    <a:solidFill>
                      <a:srgbClr val="E7E9E8"/>
                    </a:solidFill>
                  </a:tcPr>
                </a:tc>
              </a:tr>
            </a:tbl>
          </a:graphicData>
        </a:graphic>
      </p:graphicFrame>
    </p:spTree>
    <p:extLst>
      <p:ext uri="{BB962C8B-B14F-4D97-AF65-F5344CB8AC3E}">
        <p14:creationId xmlns:p14="http://schemas.microsoft.com/office/powerpoint/2010/main" val="3612967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113552" y="1049868"/>
            <a:ext cx="8686801" cy="72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100" i="1" dirty="0" smtClean="0">
                <a:solidFill>
                  <a:prstClr val="black"/>
                </a:solidFill>
              </a:rPr>
              <a:t>scale [1=poor; 2=fair; 3=good; 4=very good; 5=excellent]</a:t>
            </a:r>
          </a:p>
          <a:p>
            <a:pPr marL="0" indent="0">
              <a:buFont typeface="Arial" charset="0"/>
              <a:buNone/>
            </a:pPr>
            <a:endParaRPr lang="en-US" sz="800" i="1" dirty="0" smtClean="0">
              <a:solidFill>
                <a:prstClr val="black"/>
              </a:solidFill>
            </a:endParaRPr>
          </a:p>
          <a:p>
            <a:pPr marL="0" indent="0">
              <a:buFont typeface="Arial" charset="0"/>
              <a:buNone/>
            </a:pPr>
            <a:endParaRPr lang="en-US" sz="1000" dirty="0" smtClean="0">
              <a:solidFill>
                <a:prstClr val="black"/>
              </a:solidFill>
            </a:endParaRPr>
          </a:p>
        </p:txBody>
      </p:sp>
      <p:sp>
        <p:nvSpPr>
          <p:cNvPr id="2" name="Title 1"/>
          <p:cNvSpPr>
            <a:spLocks noGrp="1"/>
          </p:cNvSpPr>
          <p:nvPr>
            <p:ph type="title"/>
          </p:nvPr>
        </p:nvSpPr>
        <p:spPr>
          <a:xfrm>
            <a:off x="0" y="0"/>
            <a:ext cx="9144000" cy="889000"/>
          </a:xfrm>
        </p:spPr>
        <p:txBody>
          <a:bodyPr/>
          <a:lstStyle/>
          <a:p>
            <a:pPr algn="ctr"/>
            <a:r>
              <a:rPr lang="en-US" dirty="0" smtClean="0">
                <a:solidFill>
                  <a:schemeClr val="bg1"/>
                </a:solidFill>
              </a:rPr>
              <a:t>Measures of Quality – Course Evaluation</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15626691"/>
              </p:ext>
            </p:extLst>
          </p:nvPr>
        </p:nvGraphicFramePr>
        <p:xfrm>
          <a:off x="355600" y="1422812"/>
          <a:ext cx="8444752" cy="4440454"/>
        </p:xfrm>
        <a:graphic>
          <a:graphicData uri="http://schemas.openxmlformats.org/drawingml/2006/table">
            <a:tbl>
              <a:tblPr firstRow="1" bandRow="1">
                <a:tableStyleId>{5C22544A-7EE6-4342-B048-85BDC9FD1C3A}</a:tableStyleId>
              </a:tblPr>
              <a:tblGrid>
                <a:gridCol w="3022432"/>
                <a:gridCol w="1084464"/>
                <a:gridCol w="1084464"/>
                <a:gridCol w="1084464"/>
                <a:gridCol w="1084464"/>
                <a:gridCol w="1084464"/>
              </a:tblGrid>
              <a:tr h="380593">
                <a:tc>
                  <a:txBody>
                    <a:bodyPr/>
                    <a:lstStyle/>
                    <a:p>
                      <a:r>
                        <a:rPr lang="en-US" sz="1200" dirty="0" err="1" smtClean="0"/>
                        <a:t>I</a:t>
                      </a:r>
                      <a:r>
                        <a:rPr lang="en-US" sz="1200" dirty="0" err="1" smtClean="0">
                          <a:solidFill>
                            <a:schemeClr val="tx1"/>
                          </a:solidFill>
                        </a:rPr>
                        <a:t>Incoming</a:t>
                      </a:r>
                      <a:r>
                        <a:rPr lang="en-US" sz="1200" baseline="0" dirty="0" smtClean="0">
                          <a:solidFill>
                            <a:schemeClr val="tx1"/>
                          </a:solidFill>
                        </a:rPr>
                        <a:t> ICE</a:t>
                      </a:r>
                      <a:endParaRPr lang="en-US" sz="1200" dirty="0"/>
                    </a:p>
                  </a:txBody>
                  <a:tcPr>
                    <a:noFill/>
                  </a:tcPr>
                </a:tc>
                <a:tc>
                  <a:txBody>
                    <a:bodyPr/>
                    <a:lstStyle/>
                    <a:p>
                      <a:pPr algn="ctr"/>
                      <a:r>
                        <a:rPr lang="en-US" sz="1200" dirty="0" smtClean="0"/>
                        <a:t>2012</a:t>
                      </a:r>
                      <a:endParaRPr lang="en-US" sz="1200" b="0" dirty="0">
                        <a:solidFill>
                          <a:schemeClr val="tx1"/>
                        </a:solidFill>
                      </a:endParaRPr>
                    </a:p>
                  </a:txBody>
                  <a:tcPr anchor="ctr">
                    <a:lnR w="12700" cap="flat" cmpd="sng" algn="ctr">
                      <a:solidFill>
                        <a:prstClr val="white"/>
                      </a:solidFill>
                      <a:prstDash val="solid"/>
                      <a:round/>
                      <a:headEnd type="none" w="med" len="med"/>
                      <a:tailEnd type="none" w="med" len="med"/>
                    </a:ln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aseline="0" dirty="0" smtClean="0"/>
                        <a:t>2013</a:t>
                      </a:r>
                      <a:endParaRPr lang="en-US" sz="1200" b="0" dirty="0">
                        <a:solidFill>
                          <a:srgbClr val="000000"/>
                        </a:solidFill>
                      </a:endParaRPr>
                    </a:p>
                  </a:txBody>
                  <a:tcPr anchor="ctr">
                    <a:lnL w="12700" cap="flat" cmpd="sng" algn="ctr">
                      <a:solidFill>
                        <a:prstClr val="white"/>
                      </a:solidFill>
                      <a:prstDash val="solid"/>
                      <a:round/>
                      <a:headEnd type="none" w="med" len="med"/>
                      <a:tailEnd type="none" w="med" len="med"/>
                    </a:lnL>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2014</a:t>
                      </a:r>
                      <a:endParaRPr lang="en-US" sz="1200" b="0" dirty="0">
                        <a:solidFill>
                          <a:srgbClr val="000000"/>
                        </a:solidFill>
                      </a:endParaRP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2015</a:t>
                      </a:r>
                      <a:endParaRPr lang="en-US" sz="1200" b="0" dirty="0">
                        <a:solidFill>
                          <a:schemeClr val="bg1"/>
                        </a:solidFill>
                      </a:endParaRP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2016</a:t>
                      </a:r>
                      <a:endParaRPr lang="en-US" sz="1200" b="0" dirty="0">
                        <a:solidFill>
                          <a:schemeClr val="bg1"/>
                        </a:solidFill>
                      </a:endParaRPr>
                    </a:p>
                  </a:txBody>
                  <a:tcPr anchor="ctr">
                    <a:solidFill>
                      <a:schemeClr val="accent1">
                        <a:lumMod val="90000"/>
                        <a:lumOff val="10000"/>
                      </a:schemeClr>
                    </a:solidFill>
                  </a:tcPr>
                </a:tc>
              </a:tr>
              <a:tr h="312297">
                <a:tc>
                  <a:txBody>
                    <a:bodyPr/>
                    <a:lstStyle/>
                    <a:p>
                      <a:r>
                        <a:rPr lang="en-US" sz="1200" dirty="0" smtClean="0"/>
                        <a:t>Overall satisfaction of course</a:t>
                      </a:r>
                      <a:endParaRPr lang="en-US" sz="1200" dirty="0"/>
                    </a:p>
                  </a:txBody>
                  <a:tcPr anchor="ctr"/>
                </a:tc>
                <a:tc>
                  <a:txBody>
                    <a:bodyPr/>
                    <a:lstStyle/>
                    <a:p>
                      <a:pPr algn="ctr"/>
                      <a:r>
                        <a:rPr lang="en-US" sz="1200" dirty="0" smtClean="0"/>
                        <a:t>3.15</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n/a</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n/a</a:t>
                      </a:r>
                      <a:endParaRPr lang="en-US" sz="1200" dirty="0"/>
                    </a:p>
                  </a:txBody>
                  <a:tcPr anchor="ctr"/>
                </a:tc>
                <a:tc>
                  <a:txBody>
                    <a:bodyPr/>
                    <a:lstStyle/>
                    <a:p>
                      <a:pPr algn="ctr"/>
                      <a:r>
                        <a:rPr lang="en-US" sz="1200" dirty="0" smtClean="0"/>
                        <a:t>3.74</a:t>
                      </a:r>
                      <a:endParaRPr lang="en-US" sz="1200" dirty="0"/>
                    </a:p>
                  </a:txBody>
                  <a:tcPr anchor="ctr"/>
                </a:tc>
                <a:tc>
                  <a:txBody>
                    <a:bodyPr/>
                    <a:lstStyle/>
                    <a:p>
                      <a:pPr algn="ctr"/>
                      <a:r>
                        <a:rPr lang="en-US" sz="1200" dirty="0" smtClean="0"/>
                        <a:t>3.88</a:t>
                      </a:r>
                      <a:endParaRPr lang="en-US" sz="1200" dirty="0"/>
                    </a:p>
                  </a:txBody>
                  <a:tcPr anchor="ctr"/>
                </a:tc>
              </a:tr>
              <a:tr h="312297">
                <a:tc>
                  <a:txBody>
                    <a:bodyPr/>
                    <a:lstStyle/>
                    <a:p>
                      <a:r>
                        <a:rPr lang="en-US" sz="1200" dirty="0" smtClean="0"/>
                        <a:t>Welcome/Overview</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p>
                  </a:txBody>
                  <a:tcPr anchor="ctr">
                    <a:lnL w="12700" cap="flat" cmpd="sng" algn="ctr">
                      <a:solidFill>
                        <a:prstClr val="white"/>
                      </a:solidFill>
                      <a:prstDash val="solid"/>
                      <a:round/>
                      <a:headEnd type="none" w="med" len="med"/>
                      <a:tailEnd type="none" w="med" len="med"/>
                    </a:lnL>
                  </a:tcPr>
                </a:tc>
                <a:tc>
                  <a:txBody>
                    <a:bodyPr/>
                    <a:lstStyle/>
                    <a:p>
                      <a:pPr algn="ctr"/>
                      <a:endParaRPr lang="en-US" sz="1200" dirty="0"/>
                    </a:p>
                  </a:txBody>
                  <a:tcPr anchor="ctr"/>
                </a:tc>
                <a:tc>
                  <a:txBody>
                    <a:bodyPr/>
                    <a:lstStyle/>
                    <a:p>
                      <a:pPr algn="ctr"/>
                      <a:endParaRPr lang="en-US" sz="1200" dirty="0"/>
                    </a:p>
                  </a:txBody>
                  <a:tcPr anchor="ctr"/>
                </a:tc>
                <a:tc>
                  <a:txBody>
                    <a:bodyPr/>
                    <a:lstStyle/>
                    <a:p>
                      <a:pPr algn="ctr"/>
                      <a:r>
                        <a:rPr lang="en-US" sz="1200" dirty="0" smtClean="0"/>
                        <a:t>4.58</a:t>
                      </a:r>
                      <a:endParaRPr lang="en-US" sz="1200" dirty="0"/>
                    </a:p>
                  </a:txBody>
                  <a:tcPr anchor="ctr"/>
                </a:tc>
              </a:tr>
              <a:tr h="312297">
                <a:tc>
                  <a:txBody>
                    <a:bodyPr/>
                    <a:lstStyle/>
                    <a:p>
                      <a:r>
                        <a:rPr lang="en-US" sz="1200" dirty="0" smtClean="0"/>
                        <a:t>Nuts/Bolts</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p>
                  </a:txBody>
                  <a:tcPr anchor="ctr">
                    <a:lnL w="12700" cap="flat" cmpd="sng" algn="ctr">
                      <a:solidFill>
                        <a:prstClr val="white"/>
                      </a:solidFill>
                      <a:prstDash val="solid"/>
                      <a:round/>
                      <a:headEnd type="none" w="med" len="med"/>
                      <a:tailEnd type="none" w="med" len="med"/>
                    </a:lnL>
                  </a:tcPr>
                </a:tc>
                <a:tc>
                  <a:txBody>
                    <a:bodyPr/>
                    <a:lstStyle/>
                    <a:p>
                      <a:pPr algn="ctr"/>
                      <a:endParaRPr lang="en-US" sz="1200" dirty="0"/>
                    </a:p>
                  </a:txBody>
                  <a:tcPr anchor="ctr"/>
                </a:tc>
                <a:tc>
                  <a:txBody>
                    <a:bodyPr/>
                    <a:lstStyle/>
                    <a:p>
                      <a:pPr algn="ctr"/>
                      <a:endParaRPr lang="en-US" sz="1200" dirty="0"/>
                    </a:p>
                  </a:txBody>
                  <a:tcPr anchor="ctr"/>
                </a:tc>
                <a:tc>
                  <a:txBody>
                    <a:bodyPr/>
                    <a:lstStyle/>
                    <a:p>
                      <a:pPr algn="ctr"/>
                      <a:r>
                        <a:rPr lang="en-US" sz="1200" dirty="0" smtClean="0"/>
                        <a:t>4.32</a:t>
                      </a:r>
                      <a:endParaRPr lang="en-US" sz="1200" dirty="0"/>
                    </a:p>
                  </a:txBody>
                  <a:tcPr anchor="ctr"/>
                </a:tc>
              </a:tr>
              <a:tr h="312297">
                <a:tc>
                  <a:txBody>
                    <a:bodyPr/>
                    <a:lstStyle/>
                    <a:p>
                      <a:r>
                        <a:rPr lang="en-US" sz="1200" dirty="0" smtClean="0"/>
                        <a:t>Radiology</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3.63</a:t>
                      </a:r>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n/a</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4.16</a:t>
                      </a:r>
                      <a:endParaRPr lang="en-US" sz="1200" dirty="0"/>
                    </a:p>
                  </a:txBody>
                  <a:tcPr anchor="ctr"/>
                </a:tc>
                <a:tc>
                  <a:txBody>
                    <a:bodyPr/>
                    <a:lstStyle/>
                    <a:p>
                      <a:pPr algn="ctr"/>
                      <a:r>
                        <a:rPr lang="en-US" sz="1200" dirty="0" smtClean="0"/>
                        <a:t>n/a</a:t>
                      </a:r>
                      <a:endParaRPr lang="en-US" sz="1200" dirty="0"/>
                    </a:p>
                  </a:txBody>
                  <a:tcPr anchor="ctr"/>
                </a:tc>
                <a:tc>
                  <a:txBody>
                    <a:bodyPr/>
                    <a:lstStyle/>
                    <a:p>
                      <a:pPr algn="ctr"/>
                      <a:r>
                        <a:rPr lang="en-US" sz="1200" dirty="0" smtClean="0"/>
                        <a:t>n/a</a:t>
                      </a:r>
                      <a:endParaRPr lang="en-US" sz="1200" dirty="0"/>
                    </a:p>
                  </a:txBody>
                  <a:tcPr anchor="ctr"/>
                </a:tc>
              </a:tr>
              <a:tr h="312297">
                <a:tc>
                  <a:txBody>
                    <a:bodyPr/>
                    <a:lstStyle/>
                    <a:p>
                      <a:r>
                        <a:rPr lang="en-US" sz="1200" dirty="0" smtClean="0"/>
                        <a:t>Student Affairs</a:t>
                      </a:r>
                      <a:endParaRPr lang="en-US" sz="1200" dirty="0"/>
                    </a:p>
                  </a:txBody>
                  <a:tcPr anchor="ctr"/>
                </a:tc>
                <a:tc>
                  <a:txBody>
                    <a:bodyPr/>
                    <a:lstStyle/>
                    <a:p>
                      <a:pPr algn="ctr"/>
                      <a:r>
                        <a:rPr lang="en-US" sz="1200" dirty="0" smtClean="0"/>
                        <a:t>3.9</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3.93</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4.01</a:t>
                      </a:r>
                      <a:endParaRPr lang="en-US" sz="1200" dirty="0"/>
                    </a:p>
                  </a:txBody>
                  <a:tcPr anchor="ctr"/>
                </a:tc>
                <a:tc>
                  <a:txBody>
                    <a:bodyPr/>
                    <a:lstStyle/>
                    <a:p>
                      <a:pPr algn="ctr"/>
                      <a:r>
                        <a:rPr lang="en-US" sz="1200" dirty="0" smtClean="0"/>
                        <a:t>4.24</a:t>
                      </a:r>
                      <a:endParaRPr lang="en-US" sz="1200" dirty="0"/>
                    </a:p>
                  </a:txBody>
                  <a:tcPr anchor="ctr"/>
                </a:tc>
                <a:tc>
                  <a:txBody>
                    <a:bodyPr/>
                    <a:lstStyle/>
                    <a:p>
                      <a:pPr algn="ctr"/>
                      <a:r>
                        <a:rPr lang="en-US" sz="1200" dirty="0" smtClean="0"/>
                        <a:t>4.15</a:t>
                      </a:r>
                      <a:endParaRPr lang="en-US" sz="1200" dirty="0"/>
                    </a:p>
                  </a:txBody>
                  <a:tcPr anchor="ctr"/>
                </a:tc>
              </a:tr>
              <a:tr h="312297">
                <a:tc>
                  <a:txBody>
                    <a:bodyPr/>
                    <a:lstStyle/>
                    <a:p>
                      <a:r>
                        <a:rPr lang="en-US" sz="1200" dirty="0" smtClean="0"/>
                        <a:t>Procedures</a:t>
                      </a:r>
                      <a:endParaRPr lang="en-US" sz="1200" dirty="0"/>
                    </a:p>
                  </a:txBody>
                  <a:tcPr anchor="ctr"/>
                </a:tc>
                <a:tc>
                  <a:txBody>
                    <a:bodyPr/>
                    <a:lstStyle/>
                    <a:p>
                      <a:pPr algn="ctr"/>
                      <a:r>
                        <a:rPr lang="en-US" sz="1200" dirty="0" smtClean="0"/>
                        <a:t>4.61</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4.28</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4.42</a:t>
                      </a:r>
                      <a:endParaRPr lang="en-US" sz="1200" dirty="0"/>
                    </a:p>
                  </a:txBody>
                  <a:tcPr anchor="ctr"/>
                </a:tc>
                <a:tc>
                  <a:txBody>
                    <a:bodyPr/>
                    <a:lstStyle/>
                    <a:p>
                      <a:pPr algn="ctr"/>
                      <a:r>
                        <a:rPr lang="en-US" sz="1200" dirty="0" smtClean="0"/>
                        <a:t>4.47</a:t>
                      </a:r>
                      <a:endParaRPr lang="en-US" sz="1200" dirty="0"/>
                    </a:p>
                  </a:txBody>
                  <a:tcPr anchor="ctr"/>
                </a:tc>
                <a:tc>
                  <a:txBody>
                    <a:bodyPr/>
                    <a:lstStyle/>
                    <a:p>
                      <a:pPr algn="ctr"/>
                      <a:r>
                        <a:rPr lang="en-US" sz="1200" dirty="0" smtClean="0"/>
                        <a:t>n/a</a:t>
                      </a:r>
                      <a:endParaRPr lang="en-US" sz="1200" dirty="0"/>
                    </a:p>
                  </a:txBody>
                  <a:tcPr anchor="ctr"/>
                </a:tc>
              </a:tr>
              <a:tr h="312297">
                <a:tc>
                  <a:txBody>
                    <a:bodyPr/>
                    <a:lstStyle/>
                    <a:p>
                      <a:r>
                        <a:rPr lang="en-US" sz="1200" dirty="0" smtClean="0"/>
                        <a:t>Health</a:t>
                      </a:r>
                      <a:r>
                        <a:rPr lang="en-US" sz="1200" baseline="0" dirty="0" smtClean="0"/>
                        <a:t> Care Team</a:t>
                      </a:r>
                      <a:endParaRPr lang="en-US" sz="1200" dirty="0"/>
                    </a:p>
                  </a:txBody>
                  <a:tcPr anchor="ctr"/>
                </a:tc>
                <a:tc>
                  <a:txBody>
                    <a:bodyPr/>
                    <a:lstStyle/>
                    <a:p>
                      <a:pPr algn="ctr"/>
                      <a:r>
                        <a:rPr lang="en-US" sz="1200" dirty="0" smtClean="0"/>
                        <a:t>2.55</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3.74</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n/a</a:t>
                      </a:r>
                      <a:endParaRPr lang="en-US" sz="1200" dirty="0"/>
                    </a:p>
                  </a:txBody>
                  <a:tcPr anchor="ctr"/>
                </a:tc>
                <a:tc>
                  <a:txBody>
                    <a:bodyPr/>
                    <a:lstStyle/>
                    <a:p>
                      <a:pPr algn="ctr"/>
                      <a:r>
                        <a:rPr lang="en-US" sz="1200" dirty="0" smtClean="0"/>
                        <a:t>3.98</a:t>
                      </a:r>
                      <a:endParaRPr lang="en-US" sz="1200" dirty="0"/>
                    </a:p>
                  </a:txBody>
                  <a:tcPr anchor="ctr"/>
                </a:tc>
                <a:tc>
                  <a:txBody>
                    <a:bodyPr/>
                    <a:lstStyle/>
                    <a:p>
                      <a:pPr algn="ctr"/>
                      <a:r>
                        <a:rPr lang="en-US" sz="1200" dirty="0" smtClean="0"/>
                        <a:t>4.26</a:t>
                      </a:r>
                      <a:endParaRPr lang="en-US" sz="1200" dirty="0"/>
                    </a:p>
                  </a:txBody>
                  <a:tcPr anchor="ctr"/>
                </a:tc>
              </a:tr>
              <a:tr h="312297">
                <a:tc>
                  <a:txBody>
                    <a:bodyPr/>
                    <a:lstStyle/>
                    <a:p>
                      <a:r>
                        <a:rPr lang="en-US" sz="1200" dirty="0" smtClean="0"/>
                        <a:t>Ethics</a:t>
                      </a:r>
                      <a:endParaRPr lang="en-US" sz="1200" dirty="0"/>
                    </a:p>
                  </a:txBody>
                  <a:tcPr anchor="ctr"/>
                </a:tc>
                <a:tc>
                  <a:txBody>
                    <a:bodyPr/>
                    <a:lstStyle/>
                    <a:p>
                      <a:pPr algn="ctr"/>
                      <a:r>
                        <a:rPr lang="en-US" sz="1200" dirty="0" smtClean="0"/>
                        <a:t>3.57</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3.71</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3.87</a:t>
                      </a:r>
                      <a:endParaRPr lang="en-US" sz="1200" dirty="0"/>
                    </a:p>
                  </a:txBody>
                  <a:tcPr anchor="ctr"/>
                </a:tc>
                <a:tc>
                  <a:txBody>
                    <a:bodyPr/>
                    <a:lstStyle/>
                    <a:p>
                      <a:pPr algn="ctr"/>
                      <a:r>
                        <a:rPr lang="en-US" sz="1200" dirty="0" smtClean="0"/>
                        <a:t>n/a</a:t>
                      </a:r>
                      <a:endParaRPr lang="en-US" sz="1200" dirty="0"/>
                    </a:p>
                  </a:txBody>
                  <a:tcPr anchor="ctr"/>
                </a:tc>
                <a:tc>
                  <a:txBody>
                    <a:bodyPr/>
                    <a:lstStyle/>
                    <a:p>
                      <a:pPr algn="ctr"/>
                      <a:r>
                        <a:rPr lang="en-US" sz="1200" dirty="0" smtClean="0"/>
                        <a:t>n/a</a:t>
                      </a:r>
                      <a:endParaRPr lang="en-US" sz="1200" dirty="0"/>
                    </a:p>
                  </a:txBody>
                  <a:tcPr anchor="ctr"/>
                </a:tc>
              </a:tr>
              <a:tr h="312297">
                <a:tc>
                  <a:txBody>
                    <a:bodyPr/>
                    <a:lstStyle/>
                    <a:p>
                      <a:r>
                        <a:rPr lang="en-US" sz="1200" dirty="0" smtClean="0"/>
                        <a:t>Risk</a:t>
                      </a:r>
                      <a:endParaRPr lang="en-US" sz="1200" dirty="0"/>
                    </a:p>
                  </a:txBody>
                  <a:tcPr anchor="ctr"/>
                </a:tc>
                <a:tc>
                  <a:txBody>
                    <a:bodyPr/>
                    <a:lstStyle/>
                    <a:p>
                      <a:pPr algn="ctr"/>
                      <a:r>
                        <a:rPr lang="en-US" sz="1200" dirty="0" smtClean="0"/>
                        <a:t>4.03</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4.07</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3.79</a:t>
                      </a:r>
                      <a:endParaRPr lang="en-US" sz="1200" dirty="0"/>
                    </a:p>
                  </a:txBody>
                  <a:tcPr anchor="ctr"/>
                </a:tc>
                <a:tc>
                  <a:txBody>
                    <a:bodyPr/>
                    <a:lstStyle/>
                    <a:p>
                      <a:pPr algn="ctr"/>
                      <a:r>
                        <a:rPr lang="en-US" sz="1200" dirty="0" smtClean="0"/>
                        <a:t>n/a</a:t>
                      </a:r>
                      <a:endParaRPr lang="en-US" sz="1200" dirty="0"/>
                    </a:p>
                  </a:txBody>
                  <a:tcPr anchor="ctr"/>
                </a:tc>
                <a:tc>
                  <a:txBody>
                    <a:bodyPr/>
                    <a:lstStyle/>
                    <a:p>
                      <a:pPr algn="ctr"/>
                      <a:r>
                        <a:rPr lang="en-US" sz="1200" dirty="0" smtClean="0"/>
                        <a:t>4.4</a:t>
                      </a:r>
                      <a:endParaRPr lang="en-US" sz="1200" dirty="0"/>
                    </a:p>
                  </a:txBody>
                  <a:tcPr anchor="ctr"/>
                </a:tc>
              </a:tr>
              <a:tr h="312297">
                <a:tc>
                  <a:txBody>
                    <a:bodyPr/>
                    <a:lstStyle/>
                    <a:p>
                      <a:r>
                        <a:rPr lang="en-US" sz="1200" dirty="0" smtClean="0"/>
                        <a:t>Environmental Safety</a:t>
                      </a:r>
                      <a:endParaRPr lang="en-US" sz="1200" dirty="0"/>
                    </a:p>
                  </a:txBody>
                  <a:tcPr anchor="ctr"/>
                </a:tc>
                <a:tc>
                  <a:txBody>
                    <a:bodyPr/>
                    <a:lstStyle/>
                    <a:p>
                      <a:pPr algn="ctr"/>
                      <a:r>
                        <a:rPr lang="en-US" sz="1200" dirty="0" smtClean="0"/>
                        <a:t>3.75</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3.67</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3.94</a:t>
                      </a:r>
                      <a:endParaRPr lang="en-US" sz="1200" dirty="0"/>
                    </a:p>
                  </a:txBody>
                  <a:tcPr anchor="ctr"/>
                </a:tc>
                <a:tc>
                  <a:txBody>
                    <a:bodyPr/>
                    <a:lstStyle/>
                    <a:p>
                      <a:pPr algn="ctr"/>
                      <a:r>
                        <a:rPr lang="en-US" sz="1200" dirty="0" smtClean="0"/>
                        <a:t>3.75</a:t>
                      </a:r>
                      <a:endParaRPr lang="en-US" sz="1200" dirty="0"/>
                    </a:p>
                  </a:txBody>
                  <a:tcPr anchor="ctr"/>
                </a:tc>
                <a:tc>
                  <a:txBody>
                    <a:bodyPr/>
                    <a:lstStyle/>
                    <a:p>
                      <a:pPr algn="ctr"/>
                      <a:r>
                        <a:rPr lang="en-US" sz="1200" dirty="0" smtClean="0"/>
                        <a:t>3.91</a:t>
                      </a:r>
                      <a:endParaRPr lang="en-US" sz="1200" dirty="0"/>
                    </a:p>
                  </a:txBody>
                  <a:tcPr anchor="ctr"/>
                </a:tc>
              </a:tr>
              <a:tr h="312297">
                <a:tc>
                  <a:txBody>
                    <a:bodyPr/>
                    <a:lstStyle/>
                    <a:p>
                      <a:r>
                        <a:rPr lang="en-US" sz="1200" dirty="0" smtClean="0"/>
                        <a:t>EMR</a:t>
                      </a:r>
                      <a:endParaRPr lang="en-US" sz="1200" dirty="0"/>
                    </a:p>
                  </a:txBody>
                  <a:tcPr anchor="ctr"/>
                </a:tc>
                <a:tc>
                  <a:txBody>
                    <a:bodyPr/>
                    <a:lstStyle/>
                    <a:p>
                      <a:pPr algn="ctr"/>
                      <a:r>
                        <a:rPr lang="en-US" sz="1200" dirty="0" smtClean="0"/>
                        <a:t>3.66</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3.36</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n/a</a:t>
                      </a:r>
                      <a:endParaRPr lang="en-US" sz="1200" dirty="0"/>
                    </a:p>
                  </a:txBody>
                  <a:tcPr anchor="ctr"/>
                </a:tc>
                <a:tc>
                  <a:txBody>
                    <a:bodyPr/>
                    <a:lstStyle/>
                    <a:p>
                      <a:pPr algn="ctr"/>
                      <a:r>
                        <a:rPr lang="en-US" sz="1200" dirty="0" smtClean="0"/>
                        <a:t>3.86</a:t>
                      </a:r>
                      <a:endParaRPr lang="en-US" sz="1200" dirty="0"/>
                    </a:p>
                  </a:txBody>
                  <a:tcPr anchor="ctr"/>
                </a:tc>
                <a:tc>
                  <a:txBody>
                    <a:bodyPr/>
                    <a:lstStyle/>
                    <a:p>
                      <a:pPr algn="ctr"/>
                      <a:r>
                        <a:rPr lang="en-US" sz="1200" dirty="0" smtClean="0"/>
                        <a:t>4.23</a:t>
                      </a:r>
                      <a:endParaRPr lang="en-US" sz="1200" dirty="0"/>
                    </a:p>
                  </a:txBody>
                  <a:tcPr anchor="ctr"/>
                </a:tc>
              </a:tr>
              <a:tr h="312297">
                <a:tc>
                  <a:txBody>
                    <a:bodyPr/>
                    <a:lstStyle/>
                    <a:p>
                      <a:r>
                        <a:rPr lang="en-US" sz="1200" dirty="0" smtClean="0"/>
                        <a:t>Interpreter</a:t>
                      </a:r>
                      <a:r>
                        <a:rPr lang="en-US" sz="1200" baseline="0" dirty="0" smtClean="0"/>
                        <a:t> Services</a:t>
                      </a:r>
                      <a:endParaRPr lang="en-US" sz="1200" dirty="0"/>
                    </a:p>
                  </a:txBody>
                  <a:tcPr anchor="ctr"/>
                </a:tc>
                <a:tc>
                  <a:txBody>
                    <a:bodyPr/>
                    <a:lstStyle/>
                    <a:p>
                      <a:pPr algn="ctr"/>
                      <a:r>
                        <a:rPr lang="en-US" sz="1200" dirty="0" smtClean="0"/>
                        <a:t>n/a</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n/a</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3.79</a:t>
                      </a:r>
                      <a:endParaRPr lang="en-US" sz="1200" dirty="0"/>
                    </a:p>
                  </a:txBody>
                  <a:tcPr anchor="ctr"/>
                </a:tc>
                <a:tc>
                  <a:txBody>
                    <a:bodyPr/>
                    <a:lstStyle/>
                    <a:p>
                      <a:pPr algn="ctr"/>
                      <a:r>
                        <a:rPr lang="en-US" sz="1200" dirty="0" smtClean="0"/>
                        <a:t>n/a</a:t>
                      </a:r>
                      <a:endParaRPr lang="en-US" sz="1200" dirty="0"/>
                    </a:p>
                  </a:txBody>
                  <a:tcPr anchor="ctr"/>
                </a:tc>
                <a:tc>
                  <a:txBody>
                    <a:bodyPr/>
                    <a:lstStyle/>
                    <a:p>
                      <a:pPr algn="ctr"/>
                      <a:r>
                        <a:rPr lang="en-US" sz="1200" dirty="0" smtClean="0"/>
                        <a:t>3.45</a:t>
                      </a:r>
                      <a:endParaRPr lang="en-US" sz="1200" dirty="0"/>
                    </a:p>
                  </a:txBody>
                  <a:tcPr anchor="ctr"/>
                </a:tc>
              </a:tr>
              <a:tr h="312297">
                <a:tc>
                  <a:txBody>
                    <a:bodyPr/>
                    <a:lstStyle/>
                    <a:p>
                      <a:r>
                        <a:rPr lang="en-US" sz="1200" dirty="0" smtClean="0"/>
                        <a:t>Resiliency</a:t>
                      </a:r>
                      <a:endParaRPr lang="en-US" sz="1200" dirty="0"/>
                    </a:p>
                  </a:txBody>
                  <a:tcPr anchor="ctr"/>
                </a:tc>
                <a:tc>
                  <a:txBody>
                    <a:bodyPr/>
                    <a:lstStyle/>
                    <a:p>
                      <a:pPr algn="ctr"/>
                      <a:r>
                        <a:rPr lang="en-US" sz="1200" dirty="0" smtClean="0"/>
                        <a:t>n/a</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n/a</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n/a</a:t>
                      </a:r>
                      <a:endParaRPr lang="en-US" sz="1200" dirty="0"/>
                    </a:p>
                  </a:txBody>
                  <a:tcPr anchor="ctr"/>
                </a:tc>
                <a:tc>
                  <a:txBody>
                    <a:bodyPr/>
                    <a:lstStyle/>
                    <a:p>
                      <a:pPr algn="ctr"/>
                      <a:r>
                        <a:rPr lang="en-US" sz="1200" dirty="0" smtClean="0"/>
                        <a:t>4.15</a:t>
                      </a:r>
                      <a:endParaRPr lang="en-US" sz="1200" dirty="0"/>
                    </a:p>
                  </a:txBody>
                  <a:tcPr anchor="ctr"/>
                </a:tc>
                <a:tc>
                  <a:txBody>
                    <a:bodyPr/>
                    <a:lstStyle/>
                    <a:p>
                      <a:pPr algn="ctr"/>
                      <a:r>
                        <a:rPr lang="en-US" sz="1200" dirty="0" smtClean="0"/>
                        <a:t>4.56</a:t>
                      </a:r>
                      <a:endParaRPr lang="en-US" sz="1200" dirty="0"/>
                    </a:p>
                  </a:txBody>
                  <a:tcPr anchor="ctr"/>
                </a:tc>
              </a:tr>
            </a:tbl>
          </a:graphicData>
        </a:graphic>
      </p:graphicFrame>
    </p:spTree>
    <p:extLst>
      <p:ext uri="{BB962C8B-B14F-4D97-AF65-F5344CB8AC3E}">
        <p14:creationId xmlns:p14="http://schemas.microsoft.com/office/powerpoint/2010/main" val="4077263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355601" y="1049869"/>
            <a:ext cx="8686801" cy="72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600" i="1" dirty="0" smtClean="0">
                <a:solidFill>
                  <a:prstClr val="black"/>
                </a:solidFill>
              </a:rPr>
              <a:t>scale [1=poor; 2=fair; 3=good; 4=very good; 5=excellent]</a:t>
            </a:r>
          </a:p>
          <a:p>
            <a:pPr marL="0" indent="0">
              <a:buFont typeface="Arial" charset="0"/>
              <a:buNone/>
            </a:pPr>
            <a:endParaRPr lang="en-US" sz="800" i="1" dirty="0" smtClean="0">
              <a:solidFill>
                <a:prstClr val="black"/>
              </a:solidFill>
            </a:endParaRPr>
          </a:p>
          <a:p>
            <a:pPr marL="0" indent="0">
              <a:buFont typeface="Arial" charset="0"/>
              <a:buNone/>
            </a:pPr>
            <a:endParaRPr lang="en-US" sz="1000" dirty="0" smtClean="0">
              <a:solidFill>
                <a:prstClr val="black"/>
              </a:solidFill>
            </a:endParaRPr>
          </a:p>
        </p:txBody>
      </p:sp>
      <p:sp>
        <p:nvSpPr>
          <p:cNvPr id="2" name="Title 1"/>
          <p:cNvSpPr>
            <a:spLocks noGrp="1"/>
          </p:cNvSpPr>
          <p:nvPr>
            <p:ph type="title"/>
          </p:nvPr>
        </p:nvSpPr>
        <p:spPr>
          <a:xfrm>
            <a:off x="0" y="0"/>
            <a:ext cx="9144000" cy="889000"/>
          </a:xfrm>
        </p:spPr>
        <p:txBody>
          <a:bodyPr/>
          <a:lstStyle/>
          <a:p>
            <a:pPr algn="ctr"/>
            <a:r>
              <a:rPr lang="en-US" dirty="0" smtClean="0">
                <a:solidFill>
                  <a:schemeClr val="bg1"/>
                </a:solidFill>
              </a:rPr>
              <a:t>Measures of Quality – Course Evaluation</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208953319"/>
              </p:ext>
            </p:extLst>
          </p:nvPr>
        </p:nvGraphicFramePr>
        <p:xfrm>
          <a:off x="355601" y="1544240"/>
          <a:ext cx="8444753" cy="5089728"/>
        </p:xfrm>
        <a:graphic>
          <a:graphicData uri="http://schemas.openxmlformats.org/drawingml/2006/table">
            <a:tbl>
              <a:tblPr firstRow="1" bandRow="1">
                <a:tableStyleId>{5C22544A-7EE6-4342-B048-85BDC9FD1C3A}</a:tableStyleId>
              </a:tblPr>
              <a:tblGrid>
                <a:gridCol w="3022433"/>
                <a:gridCol w="1084464"/>
                <a:gridCol w="1084464"/>
                <a:gridCol w="1084464"/>
                <a:gridCol w="1084464"/>
                <a:gridCol w="1084464"/>
              </a:tblGrid>
              <a:tr h="517728">
                <a:tc>
                  <a:txBody>
                    <a:bodyPr/>
                    <a:lstStyle/>
                    <a:p>
                      <a:r>
                        <a:rPr lang="en-US" dirty="0" smtClean="0">
                          <a:solidFill>
                            <a:schemeClr val="tx1"/>
                          </a:solidFill>
                        </a:rPr>
                        <a:t>Mid</a:t>
                      </a:r>
                      <a:r>
                        <a:rPr lang="en-US" baseline="0" dirty="0" smtClean="0">
                          <a:solidFill>
                            <a:schemeClr val="tx1"/>
                          </a:solidFill>
                        </a:rPr>
                        <a:t>-Year ICE</a:t>
                      </a:r>
                      <a:endParaRPr lang="en-US" dirty="0">
                        <a:solidFill>
                          <a:schemeClr val="tx1"/>
                        </a:solidFill>
                      </a:endParaRPr>
                    </a:p>
                  </a:txBody>
                  <a:tcPr>
                    <a:noFill/>
                  </a:tcPr>
                </a:tc>
                <a:tc>
                  <a:txBody>
                    <a:bodyPr/>
                    <a:lstStyle/>
                    <a:p>
                      <a:pPr algn="ctr"/>
                      <a:r>
                        <a:rPr lang="en-US" sz="1600" dirty="0" smtClean="0"/>
                        <a:t>2012</a:t>
                      </a:r>
                      <a:endParaRPr lang="en-US" sz="1600" b="0" dirty="0">
                        <a:solidFill>
                          <a:schemeClr val="tx1"/>
                        </a:solidFill>
                      </a:endParaRPr>
                    </a:p>
                  </a:txBody>
                  <a:tcPr anchor="ctr">
                    <a:lnR w="12700" cap="flat" cmpd="sng" algn="ctr">
                      <a:solidFill>
                        <a:prstClr val="white"/>
                      </a:solidFill>
                      <a:prstDash val="solid"/>
                      <a:round/>
                      <a:headEnd type="none" w="med" len="med"/>
                      <a:tailEnd type="none" w="med" len="med"/>
                    </a:ln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smtClean="0"/>
                        <a:t>2013</a:t>
                      </a:r>
                      <a:endParaRPr lang="en-US" sz="1600" b="0" dirty="0">
                        <a:solidFill>
                          <a:srgbClr val="000000"/>
                        </a:solidFill>
                      </a:endParaRPr>
                    </a:p>
                  </a:txBody>
                  <a:tcPr anchor="ctr">
                    <a:lnL w="12700" cap="flat" cmpd="sng" algn="ctr">
                      <a:solidFill>
                        <a:prstClr val="white"/>
                      </a:solidFill>
                      <a:prstDash val="solid"/>
                      <a:round/>
                      <a:headEnd type="none" w="med" len="med"/>
                      <a:tailEnd type="none" w="med" len="med"/>
                    </a:lnL>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2014</a:t>
                      </a:r>
                      <a:endParaRPr lang="en-US" sz="1600" b="0" dirty="0">
                        <a:solidFill>
                          <a:srgbClr val="000000"/>
                        </a:solidFill>
                      </a:endParaRP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dirty="0" smtClean="0">
                          <a:solidFill>
                            <a:schemeClr val="bg1"/>
                          </a:solidFill>
                        </a:rPr>
                        <a:t>2015</a:t>
                      </a:r>
                      <a:endParaRPr lang="en-US" sz="1600" b="0" dirty="0">
                        <a:solidFill>
                          <a:schemeClr val="bg1"/>
                        </a:solidFill>
                      </a:endParaRP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dirty="0" smtClean="0">
                          <a:solidFill>
                            <a:schemeClr val="bg1"/>
                          </a:solidFill>
                        </a:rPr>
                        <a:t>2016</a:t>
                      </a:r>
                      <a:endParaRPr lang="en-US" sz="1600" b="0" dirty="0">
                        <a:solidFill>
                          <a:schemeClr val="bg1"/>
                        </a:solidFill>
                      </a:endParaRPr>
                    </a:p>
                  </a:txBody>
                  <a:tcPr anchor="ctr">
                    <a:solidFill>
                      <a:schemeClr val="accent1">
                        <a:lumMod val="90000"/>
                        <a:lumOff val="10000"/>
                      </a:schemeClr>
                    </a:solidFill>
                  </a:tcPr>
                </a:tc>
              </a:tr>
              <a:tr h="362410">
                <a:tc>
                  <a:txBody>
                    <a:bodyPr/>
                    <a:lstStyle/>
                    <a:p>
                      <a:r>
                        <a:rPr lang="en-US" dirty="0" smtClean="0"/>
                        <a:t>Student</a:t>
                      </a:r>
                      <a:r>
                        <a:rPr lang="en-US" baseline="0" dirty="0" smtClean="0"/>
                        <a:t> Affairs</a:t>
                      </a:r>
                      <a:endParaRPr lang="en-US" dirty="0"/>
                    </a:p>
                  </a:txBody>
                  <a:tcPr anchor="ctr"/>
                </a:tc>
                <a:tc>
                  <a:txBody>
                    <a:bodyPr/>
                    <a:lstStyle/>
                    <a:p>
                      <a:pPr algn="ctr"/>
                      <a:r>
                        <a:rPr lang="en-US" dirty="0" smtClean="0"/>
                        <a:t>3.71</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4.06</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3.59</a:t>
                      </a:r>
                      <a:endParaRPr lang="en-US" dirty="0"/>
                    </a:p>
                  </a:txBody>
                  <a:tcPr anchor="ctr"/>
                </a:tc>
                <a:tc>
                  <a:txBody>
                    <a:bodyPr/>
                    <a:lstStyle/>
                    <a:p>
                      <a:pPr algn="ctr"/>
                      <a:r>
                        <a:rPr lang="en-US" dirty="0" smtClean="0"/>
                        <a:t>4.0</a:t>
                      </a:r>
                      <a:endParaRPr lang="en-US" dirty="0"/>
                    </a:p>
                  </a:txBody>
                  <a:tcPr anchor="ctr"/>
                </a:tc>
                <a:tc>
                  <a:txBody>
                    <a:bodyPr/>
                    <a:lstStyle/>
                    <a:p>
                      <a:pPr algn="ctr"/>
                      <a:r>
                        <a:rPr lang="en-US" dirty="0" smtClean="0"/>
                        <a:t>3.71</a:t>
                      </a:r>
                      <a:endParaRPr lang="en-US" dirty="0"/>
                    </a:p>
                  </a:txBody>
                  <a:tcPr anchor="ctr"/>
                </a:tc>
              </a:tr>
              <a:tr h="362410">
                <a:tc>
                  <a:txBody>
                    <a:bodyPr/>
                    <a:lstStyle/>
                    <a:p>
                      <a:r>
                        <a:rPr lang="en-US" dirty="0" smtClean="0"/>
                        <a:t>Usefulness</a:t>
                      </a:r>
                      <a:r>
                        <a:rPr lang="en-US" baseline="0" dirty="0" smtClean="0"/>
                        <a:t> of OSCE</a:t>
                      </a:r>
                      <a:endParaRPr lang="en-US" dirty="0"/>
                    </a:p>
                  </a:txBody>
                  <a:tcPr anchor="ctr"/>
                </a:tc>
                <a:tc>
                  <a:txBody>
                    <a:bodyPr/>
                    <a:lstStyle/>
                    <a:p>
                      <a:pPr algn="ctr"/>
                      <a:r>
                        <a:rPr lang="en-US" dirty="0" smtClean="0"/>
                        <a:t>3.72</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3.65</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4.51</a:t>
                      </a:r>
                      <a:endParaRPr lang="en-US" dirty="0"/>
                    </a:p>
                  </a:txBody>
                  <a:tcPr anchor="ctr"/>
                </a:tc>
                <a:tc>
                  <a:txBody>
                    <a:bodyPr/>
                    <a:lstStyle/>
                    <a:p>
                      <a:pPr algn="ctr"/>
                      <a:r>
                        <a:rPr lang="en-US" dirty="0" smtClean="0"/>
                        <a:t>4.46</a:t>
                      </a:r>
                      <a:endParaRPr lang="en-US" dirty="0"/>
                    </a:p>
                  </a:txBody>
                  <a:tcPr anchor="ctr"/>
                </a:tc>
                <a:tc>
                  <a:txBody>
                    <a:bodyPr/>
                    <a:lstStyle/>
                    <a:p>
                      <a:pPr algn="ctr"/>
                      <a:r>
                        <a:rPr lang="en-US" dirty="0" smtClean="0"/>
                        <a:t>4.18</a:t>
                      </a:r>
                      <a:endParaRPr lang="en-US" dirty="0"/>
                    </a:p>
                  </a:txBody>
                  <a:tcPr anchor="ctr"/>
                </a:tc>
              </a:tr>
              <a:tr h="678157">
                <a:tc>
                  <a:txBody>
                    <a:bodyPr/>
                    <a:lstStyle/>
                    <a:p>
                      <a:r>
                        <a:rPr lang="en-US" dirty="0" smtClean="0"/>
                        <a:t>Palliative</a:t>
                      </a:r>
                      <a:r>
                        <a:rPr lang="en-US" baseline="0" dirty="0" smtClean="0"/>
                        <a:t> Care</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3.73</a:t>
                      </a:r>
                      <a:r>
                        <a:rPr lang="en-US" baseline="0" dirty="0" smtClean="0"/>
                        <a:t> (death/dying)</a:t>
                      </a:r>
                      <a:endParaRPr lang="en-US" dirty="0" smtClean="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n/a</a:t>
                      </a:r>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4.25</a:t>
                      </a:r>
                      <a:endParaRPr lang="en-US" dirty="0"/>
                    </a:p>
                  </a:txBody>
                  <a:tcPr anchor="ctr"/>
                </a:tc>
                <a:tc>
                  <a:txBody>
                    <a:bodyPr/>
                    <a:lstStyle/>
                    <a:p>
                      <a:pPr algn="ctr"/>
                      <a:r>
                        <a:rPr lang="en-US" dirty="0" smtClean="0"/>
                        <a:t>3.88</a:t>
                      </a:r>
                      <a:endParaRPr lang="en-US" dirty="0"/>
                    </a:p>
                  </a:txBody>
                  <a:tcPr anchor="ctr"/>
                </a:tc>
                <a:tc>
                  <a:txBody>
                    <a:bodyPr/>
                    <a:lstStyle/>
                    <a:p>
                      <a:pPr algn="ctr"/>
                      <a:r>
                        <a:rPr lang="en-US" dirty="0" smtClean="0"/>
                        <a:t>3.98</a:t>
                      </a:r>
                      <a:endParaRPr lang="en-US" dirty="0"/>
                    </a:p>
                  </a:txBody>
                  <a:tcPr anchor="ctr"/>
                </a:tc>
              </a:tr>
              <a:tr h="362410">
                <a:tc>
                  <a:txBody>
                    <a:bodyPr/>
                    <a:lstStyle/>
                    <a:p>
                      <a:r>
                        <a:rPr lang="en-US" dirty="0" smtClean="0"/>
                        <a:t>Pain</a:t>
                      </a:r>
                      <a:endParaRPr lang="en-US" dirty="0"/>
                    </a:p>
                  </a:txBody>
                  <a:tcPr anchor="ctr"/>
                </a:tc>
                <a:tc>
                  <a:txBody>
                    <a:bodyPr/>
                    <a:lstStyle/>
                    <a:p>
                      <a:pPr algn="ctr"/>
                      <a:r>
                        <a:rPr lang="en-US" dirty="0" smtClean="0"/>
                        <a:t>3.56</a:t>
                      </a:r>
                      <a:endParaRPr lang="en-US"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n/a</a:t>
                      </a:r>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3.52</a:t>
                      </a:r>
                      <a:endParaRPr lang="en-US" dirty="0"/>
                    </a:p>
                  </a:txBody>
                  <a:tcPr anchor="ctr"/>
                </a:tc>
                <a:tc>
                  <a:txBody>
                    <a:bodyPr/>
                    <a:lstStyle/>
                    <a:p>
                      <a:pPr algn="ctr"/>
                      <a:r>
                        <a:rPr lang="en-US" dirty="0" smtClean="0"/>
                        <a:t>3.92</a:t>
                      </a:r>
                      <a:endParaRPr lang="en-US" dirty="0"/>
                    </a:p>
                  </a:txBody>
                  <a:tcPr anchor="ctr"/>
                </a:tc>
                <a:tc>
                  <a:txBody>
                    <a:bodyPr/>
                    <a:lstStyle/>
                    <a:p>
                      <a:pPr algn="ctr"/>
                      <a:r>
                        <a:rPr lang="en-US" dirty="0" smtClean="0"/>
                        <a:t>3.78</a:t>
                      </a:r>
                      <a:endParaRPr lang="en-US" dirty="0"/>
                    </a:p>
                  </a:txBody>
                  <a:tcPr anchor="ctr"/>
                </a:tc>
              </a:tr>
              <a:tr h="362410">
                <a:tc>
                  <a:txBody>
                    <a:bodyPr/>
                    <a:lstStyle/>
                    <a:p>
                      <a:r>
                        <a:rPr lang="en-US" dirty="0" smtClean="0"/>
                        <a:t>Residency Advising</a:t>
                      </a:r>
                      <a:endParaRPr lang="en-US" dirty="0"/>
                    </a:p>
                  </a:txBody>
                  <a:tcPr anchor="ctr"/>
                </a:tc>
                <a:tc>
                  <a:txBody>
                    <a:bodyPr/>
                    <a:lstStyle/>
                    <a:p>
                      <a:pPr algn="ctr"/>
                      <a:r>
                        <a:rPr lang="en-US" dirty="0" smtClean="0"/>
                        <a:t>4.42</a:t>
                      </a:r>
                      <a:endParaRPr lang="en-US"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4.40</a:t>
                      </a:r>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4.81</a:t>
                      </a:r>
                      <a:endParaRPr lang="en-US" dirty="0"/>
                    </a:p>
                  </a:txBody>
                  <a:tcPr anchor="ctr"/>
                </a:tc>
                <a:tc>
                  <a:txBody>
                    <a:bodyPr/>
                    <a:lstStyle/>
                    <a:p>
                      <a:pPr algn="ctr"/>
                      <a:r>
                        <a:rPr lang="en-US" dirty="0" smtClean="0"/>
                        <a:t>4.82</a:t>
                      </a:r>
                      <a:endParaRPr lang="en-US" dirty="0"/>
                    </a:p>
                  </a:txBody>
                  <a:tcPr anchor="ctr"/>
                </a:tc>
                <a:tc>
                  <a:txBody>
                    <a:bodyPr/>
                    <a:lstStyle/>
                    <a:p>
                      <a:pPr algn="ctr"/>
                      <a:r>
                        <a:rPr lang="en-US" dirty="0" smtClean="0"/>
                        <a:t>4.7</a:t>
                      </a:r>
                      <a:endParaRPr lang="en-US" dirty="0"/>
                    </a:p>
                  </a:txBody>
                  <a:tcPr anchor="ctr"/>
                </a:tc>
              </a:tr>
              <a:tr h="362410">
                <a:tc>
                  <a:txBody>
                    <a:bodyPr/>
                    <a:lstStyle/>
                    <a:p>
                      <a:r>
                        <a:rPr lang="en-US" dirty="0" smtClean="0"/>
                        <a:t>Year</a:t>
                      </a:r>
                      <a:r>
                        <a:rPr lang="en-US" baseline="0" dirty="0" smtClean="0"/>
                        <a:t> 4 Intro</a:t>
                      </a:r>
                      <a:endParaRPr lang="en-US" dirty="0"/>
                    </a:p>
                  </a:txBody>
                  <a:tcPr anchor="ctr"/>
                </a:tc>
                <a:tc>
                  <a:txBody>
                    <a:bodyPr/>
                    <a:lstStyle/>
                    <a:p>
                      <a:pPr algn="ctr"/>
                      <a:r>
                        <a:rPr lang="en-US" dirty="0" smtClean="0"/>
                        <a:t>4.46</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4.43</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4.63</a:t>
                      </a:r>
                      <a:endParaRPr lang="en-US" dirty="0"/>
                    </a:p>
                  </a:txBody>
                  <a:tcPr anchor="ctr"/>
                </a:tc>
                <a:tc>
                  <a:txBody>
                    <a:bodyPr/>
                    <a:lstStyle/>
                    <a:p>
                      <a:pPr algn="ctr"/>
                      <a:endParaRPr lang="en-US" dirty="0"/>
                    </a:p>
                  </a:txBody>
                  <a:tcPr anchor="ctr"/>
                </a:tc>
                <a:tc>
                  <a:txBody>
                    <a:bodyPr/>
                    <a:lstStyle/>
                    <a:p>
                      <a:pPr algn="ctr"/>
                      <a:r>
                        <a:rPr lang="en-US" dirty="0" smtClean="0"/>
                        <a:t>4.58</a:t>
                      </a:r>
                      <a:endParaRPr lang="en-US" dirty="0"/>
                    </a:p>
                  </a:txBody>
                  <a:tcPr anchor="ctr"/>
                </a:tc>
              </a:tr>
              <a:tr h="362410">
                <a:tc>
                  <a:txBody>
                    <a:bodyPr/>
                    <a:lstStyle/>
                    <a:p>
                      <a:r>
                        <a:rPr lang="en-US" dirty="0" smtClean="0"/>
                        <a:t>Cultural Competence</a:t>
                      </a:r>
                      <a:endParaRPr lang="en-US" dirty="0"/>
                    </a:p>
                  </a:txBody>
                  <a:tcPr anchor="ctr"/>
                </a:tc>
                <a:tc>
                  <a:txBody>
                    <a:bodyPr/>
                    <a:lstStyle/>
                    <a:p>
                      <a:pPr algn="ctr"/>
                      <a:r>
                        <a:rPr lang="en-US" dirty="0" smtClean="0"/>
                        <a:t>n/a</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n/a</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3.59</a:t>
                      </a:r>
                      <a:endParaRPr lang="en-US" dirty="0"/>
                    </a:p>
                  </a:txBody>
                  <a:tcPr anchor="ctr"/>
                </a:tc>
                <a:tc>
                  <a:txBody>
                    <a:bodyPr/>
                    <a:lstStyle/>
                    <a:p>
                      <a:pPr algn="ctr"/>
                      <a:r>
                        <a:rPr lang="en-US" dirty="0" smtClean="0"/>
                        <a:t>n/a</a:t>
                      </a:r>
                      <a:endParaRPr lang="en-US" dirty="0"/>
                    </a:p>
                  </a:txBody>
                  <a:tcPr anchor="ctr"/>
                </a:tc>
                <a:tc>
                  <a:txBody>
                    <a:bodyPr/>
                    <a:lstStyle/>
                    <a:p>
                      <a:pPr algn="ctr"/>
                      <a:r>
                        <a:rPr lang="en-US" dirty="0" smtClean="0"/>
                        <a:t>n/a</a:t>
                      </a:r>
                      <a:endParaRPr lang="en-US" dirty="0"/>
                    </a:p>
                  </a:txBody>
                  <a:tcPr anchor="ctr"/>
                </a:tc>
              </a:tr>
              <a:tr h="362410">
                <a:tc>
                  <a:txBody>
                    <a:bodyPr/>
                    <a:lstStyle/>
                    <a:p>
                      <a:r>
                        <a:rPr lang="en-US" dirty="0" smtClean="0"/>
                        <a:t>Informatics</a:t>
                      </a:r>
                      <a:endParaRPr lang="en-US" dirty="0"/>
                    </a:p>
                  </a:txBody>
                  <a:tcPr anchor="ctr"/>
                </a:tc>
                <a:tc>
                  <a:txBody>
                    <a:bodyPr/>
                    <a:lstStyle/>
                    <a:p>
                      <a:pPr algn="ct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endParaRPr lang="en-US" dirty="0"/>
                    </a:p>
                  </a:txBody>
                  <a:tcPr anchor="ctr"/>
                </a:tc>
                <a:tc>
                  <a:txBody>
                    <a:bodyPr/>
                    <a:lstStyle/>
                    <a:p>
                      <a:pPr algn="ctr"/>
                      <a:r>
                        <a:rPr lang="en-US" dirty="0" smtClean="0"/>
                        <a:t>3.7</a:t>
                      </a:r>
                      <a:endParaRPr lang="en-US" dirty="0"/>
                    </a:p>
                  </a:txBody>
                  <a:tcPr anchor="ctr"/>
                </a:tc>
                <a:tc>
                  <a:txBody>
                    <a:bodyPr/>
                    <a:lstStyle/>
                    <a:p>
                      <a:pPr algn="ctr"/>
                      <a:r>
                        <a:rPr lang="en-US" dirty="0" smtClean="0"/>
                        <a:t>n/a</a:t>
                      </a:r>
                      <a:endParaRPr lang="en-US" dirty="0"/>
                    </a:p>
                  </a:txBody>
                  <a:tcPr anchor="ctr"/>
                </a:tc>
              </a:tr>
              <a:tr h="362410">
                <a:tc>
                  <a:txBody>
                    <a:bodyPr/>
                    <a:lstStyle/>
                    <a:p>
                      <a:r>
                        <a:rPr lang="en-US" dirty="0" smtClean="0"/>
                        <a:t>Social Media</a:t>
                      </a:r>
                      <a:endParaRPr lang="en-US" dirty="0"/>
                    </a:p>
                  </a:txBody>
                  <a:tcPr anchor="ctr"/>
                </a:tc>
                <a:tc>
                  <a:txBody>
                    <a:bodyPr/>
                    <a:lstStyle/>
                    <a:p>
                      <a:pPr algn="ct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endParaRPr lang="en-US" dirty="0"/>
                    </a:p>
                  </a:txBody>
                  <a:tcPr anchor="ctr"/>
                </a:tc>
                <a:tc>
                  <a:txBody>
                    <a:bodyPr/>
                    <a:lstStyle/>
                    <a:p>
                      <a:pPr algn="ctr"/>
                      <a:r>
                        <a:rPr lang="en-US" dirty="0" smtClean="0"/>
                        <a:t>3.82</a:t>
                      </a:r>
                      <a:endParaRPr lang="en-US" dirty="0"/>
                    </a:p>
                  </a:txBody>
                  <a:tcPr anchor="ctr"/>
                </a:tc>
                <a:tc>
                  <a:txBody>
                    <a:bodyPr/>
                    <a:lstStyle/>
                    <a:p>
                      <a:pPr algn="ctr"/>
                      <a:r>
                        <a:rPr lang="en-US" dirty="0" smtClean="0"/>
                        <a:t>n/a</a:t>
                      </a:r>
                      <a:endParaRPr lang="en-US" dirty="0"/>
                    </a:p>
                  </a:txBody>
                  <a:tcPr anchor="ctr"/>
                </a:tc>
              </a:tr>
              <a:tr h="362410">
                <a:tc>
                  <a:txBody>
                    <a:bodyPr/>
                    <a:lstStyle/>
                    <a:p>
                      <a:r>
                        <a:rPr lang="en-US" dirty="0" smtClean="0"/>
                        <a:t>Ethics</a:t>
                      </a:r>
                      <a:endParaRPr lang="en-US" dirty="0"/>
                    </a:p>
                  </a:txBody>
                  <a:tcPr anchor="ctr"/>
                </a:tc>
                <a:tc>
                  <a:txBody>
                    <a:bodyPr/>
                    <a:lstStyle/>
                    <a:p>
                      <a:pPr algn="ct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endParaRPr lang="en-US" dirty="0"/>
                    </a:p>
                  </a:txBody>
                  <a:tcPr anchor="ctr"/>
                </a:tc>
                <a:tc>
                  <a:txBody>
                    <a:bodyPr/>
                    <a:lstStyle/>
                    <a:p>
                      <a:pPr algn="ctr"/>
                      <a:r>
                        <a:rPr lang="en-US" dirty="0" smtClean="0"/>
                        <a:t>4.19</a:t>
                      </a:r>
                      <a:endParaRPr lang="en-US" dirty="0"/>
                    </a:p>
                  </a:txBody>
                  <a:tcPr anchor="ctr"/>
                </a:tc>
                <a:tc>
                  <a:txBody>
                    <a:bodyPr/>
                    <a:lstStyle/>
                    <a:p>
                      <a:pPr algn="ctr"/>
                      <a:r>
                        <a:rPr lang="en-US" dirty="0" smtClean="0"/>
                        <a:t>3.94</a:t>
                      </a:r>
                      <a:endParaRPr lang="en-US" dirty="0"/>
                    </a:p>
                  </a:txBody>
                  <a:tcPr anchor="ctr"/>
                </a:tc>
              </a:tr>
              <a:tr h="362410">
                <a:tc>
                  <a:txBody>
                    <a:bodyPr/>
                    <a:lstStyle/>
                    <a:p>
                      <a:r>
                        <a:rPr lang="en-US" dirty="0" smtClean="0"/>
                        <a:t>Resiliency</a:t>
                      </a:r>
                      <a:endParaRPr lang="en-US" dirty="0"/>
                    </a:p>
                  </a:txBody>
                  <a:tcPr anchor="ctr"/>
                </a:tc>
                <a:tc>
                  <a:txBody>
                    <a:bodyPr/>
                    <a:lstStyle/>
                    <a:p>
                      <a:pPr algn="ct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endParaRPr lang="en-US" dirty="0"/>
                    </a:p>
                  </a:txBody>
                  <a:tcPr anchor="ctr"/>
                </a:tc>
                <a:tc>
                  <a:txBody>
                    <a:bodyPr/>
                    <a:lstStyle/>
                    <a:p>
                      <a:pPr algn="ctr"/>
                      <a:r>
                        <a:rPr lang="en-US" dirty="0" smtClean="0"/>
                        <a:t>4.07</a:t>
                      </a:r>
                      <a:endParaRPr lang="en-US" dirty="0"/>
                    </a:p>
                  </a:txBody>
                  <a:tcPr anchor="ctr"/>
                </a:tc>
                <a:tc>
                  <a:txBody>
                    <a:bodyPr/>
                    <a:lstStyle/>
                    <a:p>
                      <a:pPr algn="ctr"/>
                      <a:r>
                        <a:rPr lang="en-US" dirty="0" smtClean="0"/>
                        <a:t>n/a</a:t>
                      </a:r>
                      <a:endParaRPr lang="en-US" dirty="0"/>
                    </a:p>
                  </a:txBody>
                  <a:tcPr anchor="ctr"/>
                </a:tc>
              </a:tr>
            </a:tbl>
          </a:graphicData>
        </a:graphic>
      </p:graphicFrame>
    </p:spTree>
    <p:extLst>
      <p:ext uri="{BB962C8B-B14F-4D97-AF65-F5344CB8AC3E}">
        <p14:creationId xmlns:p14="http://schemas.microsoft.com/office/powerpoint/2010/main" val="305657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355601" y="1049869"/>
            <a:ext cx="8686801" cy="72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i="1" dirty="0" smtClean="0">
                <a:solidFill>
                  <a:prstClr val="black"/>
                </a:solidFill>
              </a:rPr>
              <a:t>scale [1=poor; 2=fair; 3=good; 4=very good; 5=excellent]</a:t>
            </a:r>
          </a:p>
          <a:p>
            <a:pPr marL="0" indent="0">
              <a:buFont typeface="Arial" charset="0"/>
              <a:buNone/>
            </a:pPr>
            <a:endParaRPr lang="en-US" sz="800" i="1" dirty="0" smtClean="0">
              <a:solidFill>
                <a:prstClr val="black"/>
              </a:solidFill>
            </a:endParaRPr>
          </a:p>
          <a:p>
            <a:pPr marL="0" indent="0">
              <a:buFont typeface="Arial" charset="0"/>
              <a:buNone/>
            </a:pPr>
            <a:endParaRPr lang="en-US" sz="1000" dirty="0" smtClean="0">
              <a:solidFill>
                <a:prstClr val="black"/>
              </a:solidFill>
            </a:endParaRPr>
          </a:p>
        </p:txBody>
      </p:sp>
      <p:sp>
        <p:nvSpPr>
          <p:cNvPr id="2" name="Title 1"/>
          <p:cNvSpPr>
            <a:spLocks noGrp="1"/>
          </p:cNvSpPr>
          <p:nvPr>
            <p:ph type="title"/>
          </p:nvPr>
        </p:nvSpPr>
        <p:spPr>
          <a:xfrm>
            <a:off x="0" y="0"/>
            <a:ext cx="9144000" cy="889000"/>
          </a:xfrm>
        </p:spPr>
        <p:txBody>
          <a:bodyPr/>
          <a:lstStyle/>
          <a:p>
            <a:pPr algn="ctr"/>
            <a:r>
              <a:rPr lang="en-US" dirty="0" smtClean="0">
                <a:solidFill>
                  <a:schemeClr val="bg1"/>
                </a:solidFill>
              </a:rPr>
              <a:t>Measures of Quality – Course Evaluation</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516480817"/>
              </p:ext>
            </p:extLst>
          </p:nvPr>
        </p:nvGraphicFramePr>
        <p:xfrm>
          <a:off x="355601" y="1811870"/>
          <a:ext cx="8364654" cy="4900212"/>
        </p:xfrm>
        <a:graphic>
          <a:graphicData uri="http://schemas.openxmlformats.org/drawingml/2006/table">
            <a:tbl>
              <a:tblPr firstRow="1" bandRow="1">
                <a:tableStyleId>{5C22544A-7EE6-4342-B048-85BDC9FD1C3A}</a:tableStyleId>
              </a:tblPr>
              <a:tblGrid>
                <a:gridCol w="2993764"/>
                <a:gridCol w="1074178"/>
                <a:gridCol w="1074178"/>
                <a:gridCol w="1074178"/>
                <a:gridCol w="1074178"/>
                <a:gridCol w="1074178"/>
              </a:tblGrid>
              <a:tr h="598069">
                <a:tc>
                  <a:txBody>
                    <a:bodyPr/>
                    <a:lstStyle/>
                    <a:p>
                      <a:r>
                        <a:rPr lang="en-US" sz="1200" dirty="0" smtClean="0">
                          <a:solidFill>
                            <a:schemeClr val="tx1"/>
                          </a:solidFill>
                        </a:rPr>
                        <a:t>Out</a:t>
                      </a:r>
                      <a:r>
                        <a:rPr lang="en-US" sz="1200" baseline="0" dirty="0" smtClean="0">
                          <a:solidFill>
                            <a:schemeClr val="tx1"/>
                          </a:solidFill>
                        </a:rPr>
                        <a:t>going ICE</a:t>
                      </a:r>
                      <a:endParaRPr lang="en-US" sz="1200" dirty="0">
                        <a:solidFill>
                          <a:schemeClr val="tx1"/>
                        </a:solidFill>
                      </a:endParaRPr>
                    </a:p>
                  </a:txBody>
                  <a:tcPr>
                    <a:noFill/>
                  </a:tcPr>
                </a:tc>
                <a:tc>
                  <a:txBody>
                    <a:bodyPr/>
                    <a:lstStyle/>
                    <a:p>
                      <a:pPr algn="ctr"/>
                      <a:r>
                        <a:rPr lang="en-US" sz="1200" dirty="0" smtClean="0"/>
                        <a:t>2012</a:t>
                      </a:r>
                      <a:endParaRPr lang="en-US" sz="1200" b="0" dirty="0">
                        <a:solidFill>
                          <a:schemeClr val="tx1"/>
                        </a:solidFill>
                      </a:endParaRPr>
                    </a:p>
                  </a:txBody>
                  <a:tcPr anchor="ctr">
                    <a:lnR w="12700" cap="flat" cmpd="sng" algn="ctr">
                      <a:solidFill>
                        <a:prstClr val="white"/>
                      </a:solidFill>
                      <a:prstDash val="solid"/>
                      <a:round/>
                      <a:headEnd type="none" w="med" len="med"/>
                      <a:tailEnd type="none" w="med" len="med"/>
                    </a:ln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aseline="0" dirty="0" smtClean="0"/>
                        <a:t>2013</a:t>
                      </a:r>
                      <a:endParaRPr lang="en-US" sz="1200" b="0" dirty="0">
                        <a:solidFill>
                          <a:srgbClr val="000000"/>
                        </a:solidFill>
                      </a:endParaRPr>
                    </a:p>
                  </a:txBody>
                  <a:tcPr anchor="ctr">
                    <a:lnL w="12700" cap="flat" cmpd="sng" algn="ctr">
                      <a:solidFill>
                        <a:prstClr val="white"/>
                      </a:solidFill>
                      <a:prstDash val="solid"/>
                      <a:round/>
                      <a:headEnd type="none" w="med" len="med"/>
                      <a:tailEnd type="none" w="med" len="med"/>
                    </a:lnL>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2014</a:t>
                      </a:r>
                      <a:endParaRPr lang="en-US" sz="1200" b="0" dirty="0">
                        <a:solidFill>
                          <a:srgbClr val="000000"/>
                        </a:solidFill>
                      </a:endParaRP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2015</a:t>
                      </a:r>
                      <a:endParaRPr lang="en-US" sz="1200" b="0" dirty="0">
                        <a:solidFill>
                          <a:schemeClr val="bg1"/>
                        </a:solidFill>
                      </a:endParaRP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2016</a:t>
                      </a:r>
                      <a:endParaRPr lang="en-US" sz="1200" b="0" dirty="0">
                        <a:solidFill>
                          <a:schemeClr val="bg1"/>
                        </a:solidFill>
                      </a:endParaRPr>
                    </a:p>
                  </a:txBody>
                  <a:tcPr anchor="ctr">
                    <a:solidFill>
                      <a:schemeClr val="accent1">
                        <a:lumMod val="90000"/>
                        <a:lumOff val="10000"/>
                      </a:schemeClr>
                    </a:solidFill>
                  </a:tcPr>
                </a:tc>
              </a:tr>
              <a:tr h="418649">
                <a:tc>
                  <a:txBody>
                    <a:bodyPr/>
                    <a:lstStyle/>
                    <a:p>
                      <a:r>
                        <a:rPr lang="en-US" sz="1200" dirty="0" smtClean="0"/>
                        <a:t>Overall satisfaction of course</a:t>
                      </a:r>
                      <a:endParaRPr lang="en-US" sz="1200" dirty="0"/>
                    </a:p>
                  </a:txBody>
                  <a:tcPr anchor="ctr"/>
                </a:tc>
                <a:tc>
                  <a:txBody>
                    <a:bodyPr/>
                    <a:lstStyle/>
                    <a:p>
                      <a:pPr algn="ctr"/>
                      <a:r>
                        <a:rPr lang="en-US" sz="1200" dirty="0" smtClean="0"/>
                        <a:t>n/a</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n/a</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3.71 (3.94 overall)</a:t>
                      </a:r>
                      <a:endParaRPr lang="en-US" sz="1200" dirty="0"/>
                    </a:p>
                  </a:txBody>
                  <a:tcPr anchor="ctr"/>
                </a:tc>
                <a:tc>
                  <a:txBody>
                    <a:bodyPr/>
                    <a:lstStyle/>
                    <a:p>
                      <a:pPr algn="ctr"/>
                      <a:r>
                        <a:rPr lang="en-US" sz="1200" dirty="0" smtClean="0"/>
                        <a:t>3.91</a:t>
                      </a:r>
                      <a:endParaRPr lang="en-US" sz="1200" dirty="0"/>
                    </a:p>
                  </a:txBody>
                  <a:tcPr anchor="ctr"/>
                </a:tc>
                <a:tc>
                  <a:txBody>
                    <a:bodyPr/>
                    <a:lstStyle/>
                    <a:p>
                      <a:pPr algn="ctr"/>
                      <a:r>
                        <a:rPr lang="en-US" sz="1200" dirty="0" smtClean="0"/>
                        <a:t>3.92</a:t>
                      </a:r>
                      <a:r>
                        <a:rPr lang="en-US" sz="1200" baseline="0" dirty="0" smtClean="0"/>
                        <a:t> (3.89 for End of Year)</a:t>
                      </a:r>
                      <a:endParaRPr lang="en-US" sz="1200" dirty="0"/>
                    </a:p>
                  </a:txBody>
                  <a:tcPr anchor="ctr"/>
                </a:tc>
              </a:tr>
              <a:tr h="418649">
                <a:tc>
                  <a:txBody>
                    <a:bodyPr/>
                    <a:lstStyle/>
                    <a:p>
                      <a:r>
                        <a:rPr lang="en-US" sz="1200" dirty="0" smtClean="0"/>
                        <a:t>Usefulness</a:t>
                      </a:r>
                      <a:r>
                        <a:rPr lang="en-US" sz="1200" baseline="0" dirty="0" smtClean="0"/>
                        <a:t> of OSCE</a:t>
                      </a:r>
                      <a:endParaRPr lang="en-US" sz="1200" dirty="0"/>
                    </a:p>
                  </a:txBody>
                  <a:tcPr anchor="ctr"/>
                </a:tc>
                <a:tc>
                  <a:txBody>
                    <a:bodyPr/>
                    <a:lstStyle/>
                    <a:p>
                      <a:pPr algn="ctr"/>
                      <a:r>
                        <a:rPr lang="en-US" sz="1200" dirty="0" smtClean="0"/>
                        <a:t>n/a</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3.81</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4.30</a:t>
                      </a:r>
                      <a:endParaRPr lang="en-US" sz="1200" dirty="0"/>
                    </a:p>
                  </a:txBody>
                  <a:tcPr anchor="ctr"/>
                </a:tc>
                <a:tc>
                  <a:txBody>
                    <a:bodyPr/>
                    <a:lstStyle/>
                    <a:p>
                      <a:pPr algn="ctr"/>
                      <a:r>
                        <a:rPr lang="en-US" sz="1200" dirty="0" smtClean="0"/>
                        <a:t>4.25 (w/OSCE)</a:t>
                      </a:r>
                      <a:endParaRPr lang="en-US" sz="1200" dirty="0"/>
                    </a:p>
                  </a:txBody>
                  <a:tcPr anchor="ctr"/>
                </a:tc>
                <a:tc>
                  <a:txBody>
                    <a:bodyPr/>
                    <a:lstStyle/>
                    <a:p>
                      <a:pPr algn="ctr"/>
                      <a:r>
                        <a:rPr lang="en-US" sz="1200" dirty="0" smtClean="0"/>
                        <a:t>4.23 (w/OSCE)</a:t>
                      </a:r>
                      <a:endParaRPr lang="en-US" sz="1200" dirty="0"/>
                    </a:p>
                  </a:txBody>
                  <a:tcPr anchor="ctr"/>
                </a:tc>
              </a:tr>
              <a:tr h="418649">
                <a:tc>
                  <a:txBody>
                    <a:bodyPr/>
                    <a:lstStyle/>
                    <a:p>
                      <a:r>
                        <a:rPr lang="en-US" sz="1200" dirty="0" smtClean="0"/>
                        <a:t>Palliative</a:t>
                      </a:r>
                      <a:r>
                        <a:rPr lang="en-US" sz="1200" baseline="0" dirty="0" smtClean="0"/>
                        <a:t> Care</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n/a</a:t>
                      </a:r>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3.72</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4.03</a:t>
                      </a:r>
                      <a:endParaRPr lang="en-US" sz="1200" dirty="0"/>
                    </a:p>
                  </a:txBody>
                  <a:tcPr anchor="ctr"/>
                </a:tc>
                <a:tc>
                  <a:txBody>
                    <a:bodyPr/>
                    <a:lstStyle/>
                    <a:p>
                      <a:pPr algn="ctr"/>
                      <a:r>
                        <a:rPr lang="en-US" sz="1200" dirty="0" smtClean="0"/>
                        <a:t>4.25 (w/OSCE)</a:t>
                      </a:r>
                      <a:endParaRPr lang="en-US" sz="1200" dirty="0"/>
                    </a:p>
                  </a:txBody>
                  <a:tcPr anchor="ctr"/>
                </a:tc>
                <a:tc>
                  <a:txBody>
                    <a:bodyPr/>
                    <a:lstStyle/>
                    <a:p>
                      <a:pPr algn="ctr"/>
                      <a:r>
                        <a:rPr lang="en-US" sz="1200" dirty="0" smtClean="0"/>
                        <a:t>4.23 (w/OSCE)</a:t>
                      </a:r>
                      <a:endParaRPr lang="en-US" sz="1200" dirty="0"/>
                    </a:p>
                  </a:txBody>
                  <a:tcPr anchor="ctr"/>
                </a:tc>
              </a:tr>
              <a:tr h="418649">
                <a:tc>
                  <a:txBody>
                    <a:bodyPr/>
                    <a:lstStyle/>
                    <a:p>
                      <a:r>
                        <a:rPr lang="en-US" sz="1200" dirty="0" smtClean="0"/>
                        <a:t>Medical Ethics</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p>
                  </a:txBody>
                  <a:tcPr anchor="ctr">
                    <a:lnL w="12700" cap="flat" cmpd="sng" algn="ctr">
                      <a:solidFill>
                        <a:prstClr val="white"/>
                      </a:solidFill>
                      <a:prstDash val="solid"/>
                      <a:round/>
                      <a:headEnd type="none" w="med" len="med"/>
                      <a:tailEnd type="none" w="med" len="med"/>
                    </a:lnL>
                  </a:tcPr>
                </a:tc>
                <a:tc>
                  <a:txBody>
                    <a:bodyPr/>
                    <a:lstStyle/>
                    <a:p>
                      <a:pPr algn="ctr"/>
                      <a:endParaRPr lang="en-US" sz="1200" dirty="0"/>
                    </a:p>
                  </a:txBody>
                  <a:tcPr anchor="ctr"/>
                </a:tc>
                <a:tc>
                  <a:txBody>
                    <a:bodyPr/>
                    <a:lstStyle/>
                    <a:p>
                      <a:pPr algn="ctr"/>
                      <a:r>
                        <a:rPr lang="en-US" sz="1200" dirty="0" smtClean="0"/>
                        <a:t>4.07</a:t>
                      </a:r>
                      <a:endParaRPr lang="en-US" sz="1200" dirty="0"/>
                    </a:p>
                  </a:txBody>
                  <a:tcPr anchor="ctr"/>
                </a:tc>
                <a:tc>
                  <a:txBody>
                    <a:bodyPr/>
                    <a:lstStyle/>
                    <a:p>
                      <a:pPr algn="ctr"/>
                      <a:r>
                        <a:rPr lang="en-US" sz="1200" dirty="0" smtClean="0"/>
                        <a:t>3.66</a:t>
                      </a:r>
                      <a:endParaRPr lang="en-US" sz="1200" dirty="0"/>
                    </a:p>
                  </a:txBody>
                  <a:tcPr anchor="ctr"/>
                </a:tc>
              </a:tr>
              <a:tr h="418649">
                <a:tc>
                  <a:txBody>
                    <a:bodyPr/>
                    <a:lstStyle/>
                    <a:p>
                      <a:r>
                        <a:rPr lang="en-US" sz="1200" dirty="0" smtClean="0"/>
                        <a:t>Step 2 prep</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p>
                  </a:txBody>
                  <a:tcPr anchor="ctr">
                    <a:lnL w="12700" cap="flat" cmpd="sng" algn="ctr">
                      <a:solidFill>
                        <a:prstClr val="white"/>
                      </a:solidFill>
                      <a:prstDash val="solid"/>
                      <a:round/>
                      <a:headEnd type="none" w="med" len="med"/>
                      <a:tailEnd type="none" w="med" len="med"/>
                    </a:lnL>
                  </a:tcPr>
                </a:tc>
                <a:tc>
                  <a:txBody>
                    <a:bodyPr/>
                    <a:lstStyle/>
                    <a:p>
                      <a:pPr algn="ctr"/>
                      <a:endParaRPr lang="en-US" sz="1200" dirty="0"/>
                    </a:p>
                  </a:txBody>
                  <a:tcPr anchor="ctr"/>
                </a:tc>
                <a:tc>
                  <a:txBody>
                    <a:bodyPr/>
                    <a:lstStyle/>
                    <a:p>
                      <a:pPr algn="ctr"/>
                      <a:r>
                        <a:rPr lang="en-US" sz="1200" dirty="0" smtClean="0"/>
                        <a:t>4.27</a:t>
                      </a:r>
                      <a:endParaRPr lang="en-US" sz="1200" dirty="0"/>
                    </a:p>
                  </a:txBody>
                  <a:tcPr anchor="ctr"/>
                </a:tc>
                <a:tc>
                  <a:txBody>
                    <a:bodyPr/>
                    <a:lstStyle/>
                    <a:p>
                      <a:pPr algn="ctr"/>
                      <a:r>
                        <a:rPr lang="en-US" sz="1200" dirty="0" smtClean="0"/>
                        <a:t>4.23</a:t>
                      </a:r>
                      <a:endParaRPr lang="en-US" sz="1200" dirty="0"/>
                    </a:p>
                  </a:txBody>
                  <a:tcPr anchor="ctr"/>
                </a:tc>
              </a:tr>
              <a:tr h="418649">
                <a:tc>
                  <a:txBody>
                    <a:bodyPr/>
                    <a:lstStyle/>
                    <a:p>
                      <a:r>
                        <a:rPr lang="en-US" sz="1200" dirty="0" smtClean="0"/>
                        <a:t>Residency Advising</a:t>
                      </a:r>
                      <a:endParaRPr lang="en-US" sz="1200" dirty="0"/>
                    </a:p>
                  </a:txBody>
                  <a:tcPr anchor="ctr"/>
                </a:tc>
                <a:tc>
                  <a:txBody>
                    <a:bodyPr/>
                    <a:lstStyle/>
                    <a:p>
                      <a:pPr algn="ctr"/>
                      <a:r>
                        <a:rPr lang="en-US" sz="1200" dirty="0" smtClean="0"/>
                        <a:t>4.47</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4.43</a:t>
                      </a:r>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4.47</a:t>
                      </a:r>
                      <a:endParaRPr lang="en-US" sz="1200" dirty="0"/>
                    </a:p>
                  </a:txBody>
                  <a:tcPr anchor="ctr"/>
                </a:tc>
                <a:tc>
                  <a:txBody>
                    <a:bodyPr/>
                    <a:lstStyle/>
                    <a:p>
                      <a:pPr algn="ctr"/>
                      <a:r>
                        <a:rPr lang="en-US" sz="1200" dirty="0" smtClean="0"/>
                        <a:t>4.52</a:t>
                      </a:r>
                      <a:endParaRPr lang="en-US" sz="1200" dirty="0"/>
                    </a:p>
                  </a:txBody>
                  <a:tcPr anchor="ctr"/>
                </a:tc>
                <a:tc>
                  <a:txBody>
                    <a:bodyPr/>
                    <a:lstStyle/>
                    <a:p>
                      <a:pPr algn="ctr"/>
                      <a:r>
                        <a:rPr lang="en-US" sz="1200" dirty="0" smtClean="0"/>
                        <a:t>4.26</a:t>
                      </a:r>
                      <a:endParaRPr lang="en-US" sz="1200" dirty="0"/>
                    </a:p>
                  </a:txBody>
                  <a:tcPr anchor="ctr"/>
                </a:tc>
              </a:tr>
              <a:tr h="418649">
                <a:tc>
                  <a:txBody>
                    <a:bodyPr/>
                    <a:lstStyle/>
                    <a:p>
                      <a:r>
                        <a:rPr lang="en-US" sz="1200" dirty="0" smtClean="0"/>
                        <a:t>Student</a:t>
                      </a:r>
                      <a:r>
                        <a:rPr lang="en-US" sz="1200" baseline="0" dirty="0" smtClean="0"/>
                        <a:t> Affairs</a:t>
                      </a:r>
                      <a:endParaRPr lang="en-US" sz="1200" dirty="0"/>
                    </a:p>
                  </a:txBody>
                  <a:tcPr anchor="ctr"/>
                </a:tc>
                <a:tc>
                  <a:txBody>
                    <a:bodyPr/>
                    <a:lstStyle/>
                    <a:p>
                      <a:pPr algn="ctr"/>
                      <a:r>
                        <a:rPr lang="en-US" sz="1200" dirty="0" smtClean="0"/>
                        <a:t>n/a</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3.8</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3.89</a:t>
                      </a:r>
                      <a:endParaRPr lang="en-US" sz="1200" dirty="0"/>
                    </a:p>
                  </a:txBody>
                  <a:tcPr anchor="ctr"/>
                </a:tc>
                <a:tc>
                  <a:txBody>
                    <a:bodyPr/>
                    <a:lstStyle/>
                    <a:p>
                      <a:pPr algn="ctr"/>
                      <a:r>
                        <a:rPr lang="en-US" sz="1200" dirty="0" smtClean="0"/>
                        <a:t>3.88</a:t>
                      </a:r>
                      <a:endParaRPr lang="en-US" sz="1200" dirty="0"/>
                    </a:p>
                  </a:txBody>
                  <a:tcPr anchor="ctr"/>
                </a:tc>
                <a:tc>
                  <a:txBody>
                    <a:bodyPr/>
                    <a:lstStyle/>
                    <a:p>
                      <a:pPr algn="ctr"/>
                      <a:r>
                        <a:rPr lang="en-US" sz="1200" dirty="0" smtClean="0"/>
                        <a:t>3.87</a:t>
                      </a:r>
                      <a:endParaRPr lang="en-US" sz="1200" dirty="0"/>
                    </a:p>
                  </a:txBody>
                  <a:tcPr anchor="ctr"/>
                </a:tc>
              </a:tr>
              <a:tr h="418649">
                <a:tc>
                  <a:txBody>
                    <a:bodyPr/>
                    <a:lstStyle/>
                    <a:p>
                      <a:r>
                        <a:rPr lang="en-US" sz="1200" dirty="0" smtClean="0"/>
                        <a:t>Medical Translators</a:t>
                      </a:r>
                      <a:endParaRPr lang="en-US" sz="1200" dirty="0"/>
                    </a:p>
                  </a:txBody>
                  <a:tcPr anchor="ctr"/>
                </a:tc>
                <a:tc>
                  <a:txBody>
                    <a:bodyPr/>
                    <a:lstStyle/>
                    <a:p>
                      <a:pPr algn="ctr"/>
                      <a:r>
                        <a:rPr lang="en-US" sz="1200" dirty="0" smtClean="0"/>
                        <a:t>n/a</a:t>
                      </a: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r>
                        <a:rPr lang="en-US" sz="1200" dirty="0" smtClean="0"/>
                        <a:t>3.05</a:t>
                      </a: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r>
                        <a:rPr lang="en-US" sz="1200" dirty="0" smtClean="0"/>
                        <a:t>n/a</a:t>
                      </a:r>
                      <a:endParaRPr lang="en-US" sz="1200" dirty="0"/>
                    </a:p>
                  </a:txBody>
                  <a:tcPr anchor="ctr"/>
                </a:tc>
                <a:tc>
                  <a:txBody>
                    <a:bodyPr/>
                    <a:lstStyle/>
                    <a:p>
                      <a:pPr algn="ctr"/>
                      <a:r>
                        <a:rPr lang="en-US" sz="1200" dirty="0" smtClean="0"/>
                        <a:t>n/a</a:t>
                      </a:r>
                      <a:endParaRPr lang="en-US" sz="1200" dirty="0"/>
                    </a:p>
                  </a:txBody>
                  <a:tcPr anchor="ctr"/>
                </a:tc>
                <a:tc>
                  <a:txBody>
                    <a:bodyPr/>
                    <a:lstStyle/>
                    <a:p>
                      <a:pPr algn="ctr"/>
                      <a:r>
                        <a:rPr lang="en-US" sz="1200" dirty="0" smtClean="0"/>
                        <a:t>n/a</a:t>
                      </a:r>
                      <a:endParaRPr lang="en-US" sz="1200" dirty="0"/>
                    </a:p>
                  </a:txBody>
                  <a:tcPr anchor="ctr"/>
                </a:tc>
              </a:tr>
              <a:tr h="418649">
                <a:tc>
                  <a:txBody>
                    <a:bodyPr/>
                    <a:lstStyle/>
                    <a:p>
                      <a:r>
                        <a:rPr lang="en-US" sz="1200" dirty="0" err="1" smtClean="0"/>
                        <a:t>SubI</a:t>
                      </a:r>
                      <a:r>
                        <a:rPr lang="en-US" sz="1200" dirty="0" smtClean="0"/>
                        <a:t> Primer/Post Clerkship</a:t>
                      </a:r>
                      <a:r>
                        <a:rPr lang="en-US" sz="1200" baseline="0" dirty="0" smtClean="0"/>
                        <a:t> Skills</a:t>
                      </a:r>
                      <a:endParaRPr lang="en-US" sz="1200" dirty="0"/>
                    </a:p>
                  </a:txBody>
                  <a:tcPr anchor="ctr"/>
                </a:tc>
                <a:tc>
                  <a:txBody>
                    <a:bodyPr/>
                    <a:lstStyle/>
                    <a:p>
                      <a:pPr algn="ct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endParaRPr lang="en-US" sz="1200" dirty="0"/>
                    </a:p>
                  </a:txBody>
                  <a:tcPr anchor="ctr"/>
                </a:tc>
                <a:tc>
                  <a:txBody>
                    <a:bodyPr/>
                    <a:lstStyle/>
                    <a:p>
                      <a:pPr algn="ctr"/>
                      <a:r>
                        <a:rPr lang="en-US" sz="1200" dirty="0" smtClean="0"/>
                        <a:t>4.01</a:t>
                      </a:r>
                      <a:endParaRPr lang="en-US" sz="1200" dirty="0"/>
                    </a:p>
                  </a:txBody>
                  <a:tcPr anchor="ctr"/>
                </a:tc>
                <a:tc>
                  <a:txBody>
                    <a:bodyPr/>
                    <a:lstStyle/>
                    <a:p>
                      <a:pPr algn="ctr"/>
                      <a:r>
                        <a:rPr lang="en-US" sz="1200" dirty="0" smtClean="0"/>
                        <a:t>4.19</a:t>
                      </a:r>
                      <a:endParaRPr lang="en-US" sz="1200" dirty="0"/>
                    </a:p>
                  </a:txBody>
                  <a:tcPr anchor="ctr"/>
                </a:tc>
              </a:tr>
              <a:tr h="418649">
                <a:tc>
                  <a:txBody>
                    <a:bodyPr/>
                    <a:lstStyle/>
                    <a:p>
                      <a:r>
                        <a:rPr lang="en-US" sz="1200" dirty="0" smtClean="0"/>
                        <a:t>Health Equity</a:t>
                      </a:r>
                      <a:endParaRPr lang="en-US" sz="1200" dirty="0"/>
                    </a:p>
                  </a:txBody>
                  <a:tcPr anchor="ctr"/>
                </a:tc>
                <a:tc>
                  <a:txBody>
                    <a:bodyPr/>
                    <a:lstStyle/>
                    <a:p>
                      <a:pPr algn="ctr"/>
                      <a:endParaRPr lang="en-US" sz="1200" dirty="0"/>
                    </a:p>
                  </a:txBody>
                  <a:tcPr anchor="ctr">
                    <a:lnR w="12700" cap="flat" cmpd="sng" algn="ctr">
                      <a:solidFill>
                        <a:prstClr val="white"/>
                      </a:solidFill>
                      <a:prstDash val="solid"/>
                      <a:round/>
                      <a:headEnd type="none" w="med" len="med"/>
                      <a:tailEnd type="none" w="med" len="med"/>
                    </a:lnR>
                  </a:tcPr>
                </a:tc>
                <a:tc>
                  <a:txBody>
                    <a:bodyPr/>
                    <a:lstStyle/>
                    <a:p>
                      <a:pPr algn="ctr"/>
                      <a:endParaRPr lang="en-US" sz="1200" dirty="0"/>
                    </a:p>
                  </a:txBody>
                  <a:tcPr anchor="ctr">
                    <a:lnL w="12700" cap="flat" cmpd="sng" algn="ctr">
                      <a:solidFill>
                        <a:prstClr val="white"/>
                      </a:solidFill>
                      <a:prstDash val="solid"/>
                      <a:round/>
                      <a:headEnd type="none" w="med" len="med"/>
                      <a:tailEnd type="none" w="med" len="med"/>
                    </a:lnL>
                  </a:tcPr>
                </a:tc>
                <a:tc>
                  <a:txBody>
                    <a:bodyPr/>
                    <a:lstStyle/>
                    <a:p>
                      <a:pPr algn="ctr"/>
                      <a:endParaRPr lang="en-US" sz="1200" dirty="0"/>
                    </a:p>
                  </a:txBody>
                  <a:tcPr anchor="ctr"/>
                </a:tc>
                <a:tc>
                  <a:txBody>
                    <a:bodyPr/>
                    <a:lstStyle/>
                    <a:p>
                      <a:pPr algn="ctr"/>
                      <a:r>
                        <a:rPr lang="en-US" sz="1200" dirty="0" smtClean="0"/>
                        <a:t>3.81</a:t>
                      </a:r>
                      <a:endParaRPr lang="en-US" sz="1200" dirty="0"/>
                    </a:p>
                  </a:txBody>
                  <a:tcPr anchor="ctr"/>
                </a:tc>
                <a:tc>
                  <a:txBody>
                    <a:bodyPr/>
                    <a:lstStyle/>
                    <a:p>
                      <a:pPr algn="ctr"/>
                      <a:r>
                        <a:rPr lang="en-US" sz="1200" dirty="0" smtClean="0"/>
                        <a:t>n/a</a:t>
                      </a:r>
                      <a:endParaRPr lang="en-US" sz="1200" dirty="0"/>
                    </a:p>
                  </a:txBody>
                  <a:tcPr anchor="ctr"/>
                </a:tc>
              </a:tr>
            </a:tbl>
          </a:graphicData>
        </a:graphic>
      </p:graphicFrame>
    </p:spTree>
    <p:extLst>
      <p:ext uri="{BB962C8B-B14F-4D97-AF65-F5344CB8AC3E}">
        <p14:creationId xmlns:p14="http://schemas.microsoft.com/office/powerpoint/2010/main" val="305657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410400" y="994563"/>
            <a:ext cx="8323200" cy="6114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3600" u="sng"/>
              <a:t>ICE - Incoming Year 3</a:t>
            </a:r>
          </a:p>
          <a:p>
            <a:pPr marL="0" lvl="0" indent="0" rtl="0">
              <a:spcBef>
                <a:spcPts val="0"/>
              </a:spcBef>
              <a:buNone/>
            </a:pPr>
            <a:endParaRPr sz="1400"/>
          </a:p>
          <a:p>
            <a:pPr marL="0" lvl="0" indent="0" rtl="0">
              <a:spcBef>
                <a:spcPts val="0"/>
              </a:spcBef>
              <a:buNone/>
            </a:pPr>
            <a:endParaRPr sz="1800"/>
          </a:p>
          <a:p>
            <a:pPr marL="0" lvl="0" indent="0" rtl="0">
              <a:spcBef>
                <a:spcPts val="0"/>
              </a:spcBef>
              <a:buNone/>
            </a:pPr>
            <a:r>
              <a:rPr lang="en-US" sz="1800"/>
              <a:t>	</a:t>
            </a:r>
          </a:p>
        </p:txBody>
      </p:sp>
      <p:sp>
        <p:nvSpPr>
          <p:cNvPr id="60" name="Shape 60"/>
          <p:cNvSpPr txBox="1">
            <a:spLocks noGrp="1"/>
          </p:cNvSpPr>
          <p:nvPr>
            <p:ph type="title"/>
          </p:nvPr>
        </p:nvSpPr>
        <p:spPr>
          <a:xfrm>
            <a:off x="0" y="0"/>
            <a:ext cx="9144000" cy="925513"/>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0" i="0" u="none" strike="noStrike" cap="none">
                <a:solidFill>
                  <a:schemeClr val="lt1"/>
                </a:solidFill>
                <a:latin typeface="Calibri"/>
                <a:ea typeface="Calibri"/>
                <a:cs typeface="Calibri"/>
                <a:sym typeface="Calibri"/>
              </a:rPr>
              <a:t>Measures of Quality – Student Comments</a:t>
            </a:r>
          </a:p>
        </p:txBody>
      </p:sp>
      <p:sp>
        <p:nvSpPr>
          <p:cNvPr id="61" name="Shape 61"/>
          <p:cNvSpPr txBox="1"/>
          <p:nvPr/>
        </p:nvSpPr>
        <p:spPr>
          <a:xfrm>
            <a:off x="410400" y="1778550"/>
            <a:ext cx="8591400" cy="5420100"/>
          </a:xfrm>
          <a:prstGeom prst="rect">
            <a:avLst/>
          </a:prstGeom>
          <a:noFill/>
          <a:ln>
            <a:noFill/>
          </a:ln>
        </p:spPr>
        <p:txBody>
          <a:bodyPr lIns="91425" tIns="91425" rIns="91425" bIns="91425" anchor="t" anchorCtr="0">
            <a:noAutofit/>
          </a:bodyPr>
          <a:lstStyle/>
          <a:p>
            <a:pPr lvl="0">
              <a:spcBef>
                <a:spcPts val="0"/>
              </a:spcBef>
              <a:buNone/>
            </a:pPr>
            <a:r>
              <a:rPr lang="en-US" sz="1200" dirty="0"/>
              <a:t>Overview</a:t>
            </a:r>
          </a:p>
          <a:p>
            <a:pPr marL="457200" lvl="0" indent="-228600" rtl="0">
              <a:spcBef>
                <a:spcPts val="560"/>
              </a:spcBef>
              <a:buChar char="-"/>
            </a:pPr>
            <a:r>
              <a:rPr lang="en-US" sz="1200" dirty="0">
                <a:solidFill>
                  <a:schemeClr val="dk1"/>
                </a:solidFill>
              </a:rPr>
              <a:t>Students appreciate that orientation has been condensed down to just the essentials</a:t>
            </a:r>
          </a:p>
          <a:p>
            <a:pPr marL="914400" lvl="1" indent="-304800" rtl="0">
              <a:spcBef>
                <a:spcPts val="560"/>
              </a:spcBef>
              <a:buClr>
                <a:schemeClr val="dk1"/>
              </a:buClr>
              <a:buSzPct val="100000"/>
              <a:buChar char="-"/>
            </a:pPr>
            <a:r>
              <a:rPr lang="en-US" sz="1200" i="1" dirty="0">
                <a:solidFill>
                  <a:schemeClr val="dk1"/>
                </a:solidFill>
              </a:rPr>
              <a:t>“I really appreciated that our time was valued and every speaker/session was relevant and made good use of time”</a:t>
            </a:r>
          </a:p>
          <a:p>
            <a:pPr marL="457200" lvl="0" indent="-228600" rtl="0">
              <a:spcBef>
                <a:spcPts val="560"/>
              </a:spcBef>
              <a:buClr>
                <a:schemeClr val="dk1"/>
              </a:buClr>
              <a:buChar char="-"/>
            </a:pPr>
            <a:r>
              <a:rPr lang="en-US" sz="1200" dirty="0">
                <a:solidFill>
                  <a:schemeClr val="dk1"/>
                </a:solidFill>
              </a:rPr>
              <a:t>Students were particularly complimentary of Dr. Dick and Dr. Duncan’s sessions.</a:t>
            </a:r>
          </a:p>
          <a:p>
            <a:pPr marL="457200" lvl="0" indent="-228600" rtl="0">
              <a:spcBef>
                <a:spcPts val="560"/>
              </a:spcBef>
              <a:buClr>
                <a:schemeClr val="dk1"/>
              </a:buClr>
              <a:buChar char="-"/>
            </a:pPr>
            <a:r>
              <a:rPr lang="en-US" sz="1200" dirty="0">
                <a:solidFill>
                  <a:schemeClr val="dk1"/>
                </a:solidFill>
              </a:rPr>
              <a:t>Consider further condensing down to 2-days</a:t>
            </a:r>
          </a:p>
          <a:p>
            <a:pPr marL="457200" lvl="0" indent="-228600" rtl="0">
              <a:spcBef>
                <a:spcPts val="560"/>
              </a:spcBef>
              <a:buClr>
                <a:schemeClr val="dk1"/>
              </a:buClr>
              <a:buChar char="-"/>
            </a:pPr>
            <a:r>
              <a:rPr lang="en-US" sz="1200" dirty="0">
                <a:solidFill>
                  <a:schemeClr val="dk1"/>
                </a:solidFill>
              </a:rPr>
              <a:t>Some felt that the sessions were not applicable enough to the medical student experience, but rather practicing medicine after residency</a:t>
            </a:r>
          </a:p>
          <a:p>
            <a:pPr marL="457200" lvl="0" indent="-228600" rtl="0">
              <a:spcBef>
                <a:spcPts val="560"/>
              </a:spcBef>
              <a:buClr>
                <a:schemeClr val="dk1"/>
              </a:buClr>
              <a:buChar char="-"/>
            </a:pPr>
            <a:r>
              <a:rPr lang="en-US" sz="1200" dirty="0">
                <a:solidFill>
                  <a:schemeClr val="dk1"/>
                </a:solidFill>
              </a:rPr>
              <a:t>Many commented on the need for in-person </a:t>
            </a:r>
            <a:r>
              <a:rPr lang="en-US" sz="1200" dirty="0" err="1">
                <a:solidFill>
                  <a:schemeClr val="dk1"/>
                </a:solidFill>
              </a:rPr>
              <a:t>eDH</a:t>
            </a:r>
            <a:r>
              <a:rPr lang="en-US" sz="1200" dirty="0">
                <a:solidFill>
                  <a:schemeClr val="dk1"/>
                </a:solidFill>
              </a:rPr>
              <a:t> training as well as not requiring </a:t>
            </a:r>
            <a:r>
              <a:rPr lang="en-US" sz="1200" dirty="0" err="1">
                <a:solidFill>
                  <a:schemeClr val="dk1"/>
                </a:solidFill>
              </a:rPr>
              <a:t>eDH</a:t>
            </a:r>
            <a:r>
              <a:rPr lang="en-US" sz="1200" dirty="0">
                <a:solidFill>
                  <a:schemeClr val="dk1"/>
                </a:solidFill>
              </a:rPr>
              <a:t> training to be completed during STEP 1 study time</a:t>
            </a:r>
          </a:p>
          <a:p>
            <a:pPr marL="457200" lvl="0" indent="-228600" rtl="0">
              <a:spcBef>
                <a:spcPts val="560"/>
              </a:spcBef>
              <a:buClr>
                <a:schemeClr val="dk1"/>
              </a:buClr>
              <a:buChar char="-"/>
            </a:pPr>
            <a:r>
              <a:rPr lang="en-US" sz="1200" dirty="0">
                <a:solidFill>
                  <a:schemeClr val="dk1"/>
                </a:solidFill>
              </a:rPr>
              <a:t>Some wanted more ‘nuts and bolts’ training sessions such as including a hospital tour.</a:t>
            </a:r>
          </a:p>
          <a:p>
            <a:pPr lvl="0" rtl="0">
              <a:spcBef>
                <a:spcPts val="560"/>
              </a:spcBef>
              <a:buNone/>
            </a:pPr>
            <a:r>
              <a:rPr lang="en-US" sz="1200" dirty="0">
                <a:solidFill>
                  <a:schemeClr val="dk1"/>
                </a:solidFill>
              </a:rPr>
              <a:t>Risk Management</a:t>
            </a:r>
          </a:p>
          <a:p>
            <a:pPr marL="457200" lvl="0" indent="-228600" rtl="0">
              <a:spcBef>
                <a:spcPts val="560"/>
              </a:spcBef>
              <a:buClr>
                <a:schemeClr val="dk1"/>
              </a:buClr>
              <a:buChar char="-"/>
            </a:pPr>
            <a:r>
              <a:rPr lang="en-US" sz="1200" dirty="0">
                <a:solidFill>
                  <a:schemeClr val="dk1"/>
                </a:solidFill>
              </a:rPr>
              <a:t>A few students pointed out what they heard as “offensive” language during the session and mentioned that the speaker was unprofessional.</a:t>
            </a:r>
          </a:p>
          <a:p>
            <a:pPr lvl="0" rtl="0">
              <a:spcBef>
                <a:spcPts val="560"/>
              </a:spcBef>
              <a:buNone/>
            </a:pPr>
            <a:r>
              <a:rPr lang="en-US" sz="1200" dirty="0">
                <a:solidFill>
                  <a:schemeClr val="dk1"/>
                </a:solidFill>
              </a:rPr>
              <a:t>Lunch with 4th Years</a:t>
            </a:r>
          </a:p>
          <a:p>
            <a:pPr marL="457200" lvl="0" indent="-228600" rtl="0">
              <a:spcBef>
                <a:spcPts val="560"/>
              </a:spcBef>
              <a:buClr>
                <a:schemeClr val="dk1"/>
              </a:buClr>
              <a:buChar char="-"/>
            </a:pPr>
            <a:r>
              <a:rPr lang="en-US" sz="1200" dirty="0">
                <a:solidFill>
                  <a:schemeClr val="dk1"/>
                </a:solidFill>
              </a:rPr>
              <a:t>Many compliments on the usefulness of the panel</a:t>
            </a:r>
          </a:p>
          <a:p>
            <a:pPr marL="457200" lvl="0" indent="-228600" rtl="0">
              <a:spcBef>
                <a:spcPts val="560"/>
              </a:spcBef>
              <a:buClr>
                <a:schemeClr val="dk1"/>
              </a:buClr>
              <a:buChar char="-"/>
            </a:pPr>
            <a:r>
              <a:rPr lang="en-US" sz="1200" dirty="0">
                <a:solidFill>
                  <a:schemeClr val="dk1"/>
                </a:solidFill>
              </a:rPr>
              <a:t>Some suggested the panel go on for longer and faculty step out of the room sooner</a:t>
            </a:r>
          </a:p>
          <a:p>
            <a:pPr marL="457200" lvl="0" indent="-228600" rtl="0">
              <a:spcBef>
                <a:spcPts val="560"/>
              </a:spcBef>
              <a:buClr>
                <a:schemeClr val="dk1"/>
              </a:buClr>
              <a:buChar char="-"/>
            </a:pPr>
            <a:r>
              <a:rPr lang="en-US" sz="1200" dirty="0">
                <a:solidFill>
                  <a:schemeClr val="dk1"/>
                </a:solidFill>
              </a:rPr>
              <a:t>Suggested that a Q&amp;A document be compiled of the session for future reference</a:t>
            </a:r>
          </a:p>
        </p:txBody>
      </p:sp>
    </p:spTree>
    <p:extLst>
      <p:ext uri="{BB962C8B-B14F-4D97-AF65-F5344CB8AC3E}">
        <p14:creationId xmlns:p14="http://schemas.microsoft.com/office/powerpoint/2010/main" val="4245950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410400" y="994563"/>
            <a:ext cx="8323200" cy="6114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3600" u="sng"/>
              <a:t>ICE - Incoming Year 3</a:t>
            </a:r>
            <a:r>
              <a:rPr lang="en-US" sz="3600"/>
              <a:t> (cont.)</a:t>
            </a:r>
          </a:p>
          <a:p>
            <a:pPr marL="0" lvl="0" indent="0" rtl="0">
              <a:spcBef>
                <a:spcPts val="0"/>
              </a:spcBef>
              <a:buNone/>
            </a:pPr>
            <a:endParaRPr sz="1400"/>
          </a:p>
          <a:p>
            <a:pPr marL="0" lvl="0" indent="0" rtl="0">
              <a:spcBef>
                <a:spcPts val="0"/>
              </a:spcBef>
              <a:buNone/>
            </a:pPr>
            <a:endParaRPr sz="1800"/>
          </a:p>
          <a:p>
            <a:pPr marL="0" lvl="0" indent="0" rtl="0">
              <a:spcBef>
                <a:spcPts val="0"/>
              </a:spcBef>
              <a:buNone/>
            </a:pPr>
            <a:r>
              <a:rPr lang="en-US" sz="1800"/>
              <a:t>	</a:t>
            </a:r>
          </a:p>
        </p:txBody>
      </p:sp>
      <p:sp>
        <p:nvSpPr>
          <p:cNvPr id="68" name="Shape 68"/>
          <p:cNvSpPr txBox="1">
            <a:spLocks noGrp="1"/>
          </p:cNvSpPr>
          <p:nvPr>
            <p:ph type="title"/>
          </p:nvPr>
        </p:nvSpPr>
        <p:spPr>
          <a:xfrm>
            <a:off x="0" y="0"/>
            <a:ext cx="9144000" cy="9255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0" i="0" u="none" strike="noStrike" cap="none">
                <a:solidFill>
                  <a:schemeClr val="lt1"/>
                </a:solidFill>
                <a:latin typeface="Calibri"/>
                <a:ea typeface="Calibri"/>
                <a:cs typeface="Calibri"/>
                <a:sym typeface="Calibri"/>
              </a:rPr>
              <a:t>Measures of Quality – Student Comments</a:t>
            </a:r>
          </a:p>
        </p:txBody>
      </p:sp>
      <p:sp>
        <p:nvSpPr>
          <p:cNvPr id="69" name="Shape 69"/>
          <p:cNvSpPr txBox="1"/>
          <p:nvPr/>
        </p:nvSpPr>
        <p:spPr>
          <a:xfrm>
            <a:off x="410400" y="1605975"/>
            <a:ext cx="8457300" cy="5420100"/>
          </a:xfrm>
          <a:prstGeom prst="rect">
            <a:avLst/>
          </a:prstGeom>
          <a:noFill/>
          <a:ln>
            <a:noFill/>
          </a:ln>
        </p:spPr>
        <p:txBody>
          <a:bodyPr lIns="91425" tIns="91425" rIns="91425" bIns="91425" anchor="t" anchorCtr="0">
            <a:noAutofit/>
          </a:bodyPr>
          <a:lstStyle/>
          <a:p>
            <a:pPr lvl="0" rtl="0">
              <a:spcBef>
                <a:spcPts val="560"/>
              </a:spcBef>
              <a:buNone/>
            </a:pPr>
            <a:r>
              <a:rPr lang="en-US" sz="1400" dirty="0">
                <a:solidFill>
                  <a:schemeClr val="dk1"/>
                </a:solidFill>
                <a:latin typeface="Calibri"/>
                <a:ea typeface="Calibri"/>
                <a:cs typeface="Calibri"/>
                <a:sym typeface="Calibri"/>
              </a:rPr>
              <a:t>Environmental Safety</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Students understand the necessity for the session, but question the length.</a:t>
            </a:r>
          </a:p>
          <a:p>
            <a:pPr lvl="0" rtl="0">
              <a:spcBef>
                <a:spcPts val="560"/>
              </a:spcBef>
              <a:buNone/>
            </a:pPr>
            <a:r>
              <a:rPr lang="en-US" sz="1400" dirty="0">
                <a:solidFill>
                  <a:schemeClr val="dk1"/>
                </a:solidFill>
                <a:latin typeface="Calibri"/>
                <a:ea typeface="Calibri"/>
                <a:cs typeface="Calibri"/>
                <a:sym typeface="Calibri"/>
              </a:rPr>
              <a:t>Respiratory Fit</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Notify men the shave the day before.</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Consider methods to decrease down time during the session</a:t>
            </a:r>
          </a:p>
          <a:p>
            <a:pPr lvl="0" rtl="0">
              <a:spcBef>
                <a:spcPts val="560"/>
              </a:spcBef>
              <a:buNone/>
            </a:pPr>
            <a:r>
              <a:rPr lang="en-US" sz="1400" dirty="0">
                <a:solidFill>
                  <a:schemeClr val="dk1"/>
                </a:solidFill>
                <a:latin typeface="Calibri"/>
                <a:ea typeface="Calibri"/>
                <a:cs typeface="Calibri"/>
                <a:sym typeface="Calibri"/>
              </a:rPr>
              <a:t>Health Care Team</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Session was overall very well received</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Suggested inclusion of OR/scrub nurses in discussion</a:t>
            </a:r>
          </a:p>
          <a:p>
            <a:pPr lvl="0" rtl="0">
              <a:spcBef>
                <a:spcPts val="560"/>
              </a:spcBef>
              <a:buNone/>
            </a:pPr>
            <a:r>
              <a:rPr lang="en-US" sz="1400" dirty="0">
                <a:solidFill>
                  <a:schemeClr val="dk1"/>
                </a:solidFill>
                <a:latin typeface="Calibri"/>
                <a:ea typeface="Calibri"/>
                <a:cs typeface="Calibri"/>
                <a:sym typeface="Calibri"/>
              </a:rPr>
              <a:t>Medical Informatics</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Felt session was redundant after required online </a:t>
            </a:r>
            <a:r>
              <a:rPr lang="en-US" sz="1400" dirty="0" err="1">
                <a:solidFill>
                  <a:schemeClr val="dk1"/>
                </a:solidFill>
                <a:latin typeface="Calibri"/>
                <a:ea typeface="Calibri"/>
                <a:cs typeface="Calibri"/>
                <a:sym typeface="Calibri"/>
              </a:rPr>
              <a:t>eDH</a:t>
            </a:r>
            <a:r>
              <a:rPr lang="en-US" sz="1400" dirty="0">
                <a:solidFill>
                  <a:schemeClr val="dk1"/>
                </a:solidFill>
                <a:latin typeface="Calibri"/>
                <a:ea typeface="Calibri"/>
                <a:cs typeface="Calibri"/>
                <a:sym typeface="Calibri"/>
              </a:rPr>
              <a:t> training</a:t>
            </a:r>
          </a:p>
          <a:p>
            <a:pPr lvl="0" rtl="0">
              <a:spcBef>
                <a:spcPts val="560"/>
              </a:spcBef>
              <a:buNone/>
            </a:pPr>
            <a:r>
              <a:rPr lang="en-US" sz="1400" dirty="0">
                <a:solidFill>
                  <a:schemeClr val="dk1"/>
                </a:solidFill>
                <a:latin typeface="Calibri"/>
                <a:ea typeface="Calibri"/>
                <a:cs typeface="Calibri"/>
                <a:sym typeface="Calibri"/>
              </a:rPr>
              <a:t>Resiliency</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Very well received session</a:t>
            </a:r>
          </a:p>
          <a:p>
            <a:pPr marL="914400" lvl="1" indent="-228600" rtl="0">
              <a:spcBef>
                <a:spcPts val="560"/>
              </a:spcBef>
              <a:buClr>
                <a:schemeClr val="dk1"/>
              </a:buClr>
              <a:buFont typeface="Calibri"/>
              <a:buChar char="-"/>
            </a:pPr>
            <a:r>
              <a:rPr lang="en-US" sz="1400" i="1" dirty="0">
                <a:solidFill>
                  <a:schemeClr val="dk1"/>
                </a:solidFill>
                <a:latin typeface="Calibri"/>
                <a:ea typeface="Calibri"/>
                <a:cs typeface="Calibri"/>
                <a:sym typeface="Calibri"/>
              </a:rPr>
              <a:t>“CHANGED MY LIFE”</a:t>
            </a:r>
          </a:p>
          <a:p>
            <a:pPr lvl="0" rtl="0">
              <a:spcBef>
                <a:spcPts val="560"/>
              </a:spcBef>
              <a:buNone/>
            </a:pPr>
            <a:r>
              <a:rPr lang="en-US" sz="1400" dirty="0">
                <a:solidFill>
                  <a:schemeClr val="dk1"/>
                </a:solidFill>
                <a:latin typeface="Calibri"/>
                <a:ea typeface="Calibri"/>
                <a:cs typeface="Calibri"/>
                <a:sym typeface="Calibri"/>
              </a:rPr>
              <a:t>Medical Interpreters</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Multiple complaints throughout the evaluation on the utility, length and quality of the session.</a:t>
            </a:r>
          </a:p>
          <a:p>
            <a:pPr marL="457200" lvl="0" indent="-228600" rtl="0">
              <a:spcBef>
                <a:spcPts val="560"/>
              </a:spcBef>
              <a:buClr>
                <a:schemeClr val="dk1"/>
              </a:buClr>
              <a:buFont typeface="Calibri"/>
              <a:buChar char="-"/>
            </a:pPr>
            <a:r>
              <a:rPr lang="en-US" sz="1400" dirty="0">
                <a:solidFill>
                  <a:schemeClr val="dk1"/>
                </a:solidFill>
                <a:latin typeface="Calibri"/>
                <a:ea typeface="Calibri"/>
                <a:cs typeface="Calibri"/>
                <a:sym typeface="Calibri"/>
              </a:rPr>
              <a:t>Suggestion of making this an online session or incorporate training in using the interpreter services at DHMC</a:t>
            </a:r>
          </a:p>
        </p:txBody>
      </p:sp>
    </p:spTree>
    <p:extLst>
      <p:ext uri="{BB962C8B-B14F-4D97-AF65-F5344CB8AC3E}">
        <p14:creationId xmlns:p14="http://schemas.microsoft.com/office/powerpoint/2010/main" val="3369441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410400" y="994563"/>
            <a:ext cx="8323200" cy="6114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3600" u="sng"/>
              <a:t>ICE - Mid-Year</a:t>
            </a:r>
          </a:p>
          <a:p>
            <a:pPr marL="0" lvl="0" indent="0" rtl="0">
              <a:spcBef>
                <a:spcPts val="0"/>
              </a:spcBef>
              <a:buNone/>
            </a:pPr>
            <a:endParaRPr sz="1400"/>
          </a:p>
          <a:p>
            <a:pPr marL="0" lvl="0" indent="0" rtl="0">
              <a:spcBef>
                <a:spcPts val="0"/>
              </a:spcBef>
              <a:buNone/>
            </a:pPr>
            <a:endParaRPr sz="1800"/>
          </a:p>
          <a:p>
            <a:pPr marL="0" lvl="0" indent="0" rtl="0">
              <a:spcBef>
                <a:spcPts val="0"/>
              </a:spcBef>
              <a:buNone/>
            </a:pPr>
            <a:r>
              <a:rPr lang="en-US" sz="1800"/>
              <a:t>	</a:t>
            </a:r>
          </a:p>
        </p:txBody>
      </p:sp>
      <p:sp>
        <p:nvSpPr>
          <p:cNvPr id="76" name="Shape 76"/>
          <p:cNvSpPr txBox="1">
            <a:spLocks noGrp="1"/>
          </p:cNvSpPr>
          <p:nvPr>
            <p:ph type="title"/>
          </p:nvPr>
        </p:nvSpPr>
        <p:spPr>
          <a:xfrm>
            <a:off x="0" y="0"/>
            <a:ext cx="9144000" cy="9255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0" i="0" u="none" strike="noStrike" cap="none">
                <a:solidFill>
                  <a:schemeClr val="lt1"/>
                </a:solidFill>
                <a:latin typeface="Calibri"/>
                <a:ea typeface="Calibri"/>
                <a:cs typeface="Calibri"/>
                <a:sym typeface="Calibri"/>
              </a:rPr>
              <a:t>Measures of Quality – Student Comments</a:t>
            </a:r>
          </a:p>
        </p:txBody>
      </p:sp>
      <p:sp>
        <p:nvSpPr>
          <p:cNvPr id="77" name="Shape 77"/>
          <p:cNvSpPr txBox="1"/>
          <p:nvPr/>
        </p:nvSpPr>
        <p:spPr>
          <a:xfrm>
            <a:off x="410400" y="1605975"/>
            <a:ext cx="8457300" cy="5420100"/>
          </a:xfrm>
          <a:prstGeom prst="rect">
            <a:avLst/>
          </a:prstGeom>
          <a:noFill/>
          <a:ln>
            <a:noFill/>
          </a:ln>
        </p:spPr>
        <p:txBody>
          <a:bodyPr lIns="91425" tIns="91425" rIns="91425" bIns="91425" anchor="t" anchorCtr="0">
            <a:noAutofit/>
          </a:bodyPr>
          <a:lstStyle/>
          <a:p>
            <a:pPr lvl="0" rtl="0">
              <a:spcBef>
                <a:spcPts val="560"/>
              </a:spcBef>
              <a:buNone/>
            </a:pPr>
            <a:r>
              <a:rPr lang="en-US" sz="1100" dirty="0">
                <a:solidFill>
                  <a:schemeClr val="dk1"/>
                </a:solidFill>
                <a:latin typeface="Calibri"/>
                <a:ea typeface="Calibri"/>
                <a:cs typeface="Calibri"/>
                <a:sym typeface="Calibri"/>
              </a:rPr>
              <a:t>Overview</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Overall complimentary especially in regards to the condensed nature of the day</a:t>
            </a:r>
          </a:p>
          <a:p>
            <a:pPr lvl="0" rtl="0">
              <a:spcBef>
                <a:spcPts val="560"/>
              </a:spcBef>
              <a:buNone/>
            </a:pPr>
            <a:r>
              <a:rPr lang="en-US" sz="1100" dirty="0">
                <a:solidFill>
                  <a:schemeClr val="dk1"/>
                </a:solidFill>
                <a:latin typeface="Calibri"/>
                <a:ea typeface="Calibri"/>
                <a:cs typeface="Calibri"/>
                <a:sym typeface="Calibri"/>
              </a:rPr>
              <a:t>Residency Advising</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Students were very complimentary of </a:t>
            </a:r>
            <a:r>
              <a:rPr lang="en-US" sz="1100" dirty="0" err="1">
                <a:solidFill>
                  <a:schemeClr val="dk1"/>
                </a:solidFill>
                <a:latin typeface="Calibri"/>
                <a:ea typeface="Calibri"/>
                <a:cs typeface="Calibri"/>
                <a:sym typeface="Calibri"/>
              </a:rPr>
              <a:t>Dr</a:t>
            </a:r>
            <a:r>
              <a:rPr lang="en-US" sz="1100" dirty="0">
                <a:solidFill>
                  <a:schemeClr val="dk1"/>
                </a:solidFill>
                <a:latin typeface="Calibri"/>
                <a:ea typeface="Calibri"/>
                <a:cs typeface="Calibri"/>
                <a:sym typeface="Calibri"/>
              </a:rPr>
              <a:t> Harper</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Suggested creating a formal timeline for material</a:t>
            </a:r>
          </a:p>
          <a:p>
            <a:pPr lvl="0" rtl="0">
              <a:spcBef>
                <a:spcPts val="560"/>
              </a:spcBef>
              <a:buNone/>
            </a:pPr>
            <a:r>
              <a:rPr lang="en-US" sz="1100" dirty="0">
                <a:solidFill>
                  <a:schemeClr val="dk1"/>
                </a:solidFill>
                <a:latin typeface="Calibri"/>
                <a:ea typeface="Calibri"/>
                <a:cs typeface="Calibri"/>
                <a:sym typeface="Calibri"/>
              </a:rPr>
              <a:t>Responding to Emotion</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Session was very well received</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Students offered the idea of presenting this material in the earlier session or incorporating it into On-Doctoring</a:t>
            </a:r>
          </a:p>
          <a:p>
            <a:pPr lvl="0" rtl="0">
              <a:spcBef>
                <a:spcPts val="560"/>
              </a:spcBef>
              <a:buNone/>
            </a:pPr>
            <a:r>
              <a:rPr lang="en-US" sz="1100" dirty="0">
                <a:solidFill>
                  <a:schemeClr val="dk1"/>
                </a:solidFill>
                <a:latin typeface="Calibri"/>
                <a:ea typeface="Calibri"/>
                <a:cs typeface="Calibri"/>
                <a:sym typeface="Calibri"/>
              </a:rPr>
              <a:t>Student Affairs Update</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Students felt it was repetitive and could be covered in an email update</a:t>
            </a:r>
          </a:p>
          <a:p>
            <a:pPr lvl="0" rtl="0">
              <a:spcBef>
                <a:spcPts val="560"/>
              </a:spcBef>
              <a:buNone/>
            </a:pPr>
            <a:r>
              <a:rPr lang="en-US" sz="1100" dirty="0">
                <a:solidFill>
                  <a:schemeClr val="dk1"/>
                </a:solidFill>
                <a:latin typeface="Calibri"/>
                <a:ea typeface="Calibri"/>
                <a:cs typeface="Calibri"/>
                <a:sym typeface="Calibri"/>
              </a:rPr>
              <a:t>Medical Ethics</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Students were complimentary of the speakers, but felt the session was exactly the same as previous ethics sessions throughout year 1 and 2.</a:t>
            </a:r>
          </a:p>
          <a:p>
            <a:pPr lvl="0" rtl="0">
              <a:spcBef>
                <a:spcPts val="560"/>
              </a:spcBef>
              <a:buNone/>
            </a:pPr>
            <a:r>
              <a:rPr lang="en-US" sz="1100" dirty="0">
                <a:solidFill>
                  <a:schemeClr val="dk1"/>
                </a:solidFill>
                <a:latin typeface="Calibri"/>
                <a:ea typeface="Calibri"/>
                <a:cs typeface="Calibri"/>
                <a:sym typeface="Calibri"/>
              </a:rPr>
              <a:t>Pain Management</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Students enjoyed </a:t>
            </a:r>
            <a:r>
              <a:rPr lang="en-US" sz="1100" dirty="0" err="1">
                <a:solidFill>
                  <a:schemeClr val="dk1"/>
                </a:solidFill>
                <a:latin typeface="Calibri"/>
                <a:ea typeface="Calibri"/>
                <a:cs typeface="Calibri"/>
                <a:sym typeface="Calibri"/>
              </a:rPr>
              <a:t>Dr</a:t>
            </a:r>
            <a:r>
              <a:rPr lang="en-US" sz="1100" dirty="0">
                <a:solidFill>
                  <a:schemeClr val="dk1"/>
                </a:solidFill>
                <a:latin typeface="Calibri"/>
                <a:ea typeface="Calibri"/>
                <a:cs typeface="Calibri"/>
                <a:sym typeface="Calibri"/>
              </a:rPr>
              <a:t> Dent, but believed the session assumed a certain level of knowledge and found the presentation difficult to follow</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Suggested shortening session to 30 mins</a:t>
            </a:r>
          </a:p>
          <a:p>
            <a:pPr lvl="0" rtl="0">
              <a:spcBef>
                <a:spcPts val="560"/>
              </a:spcBef>
              <a:buNone/>
            </a:pPr>
            <a:r>
              <a:rPr lang="en-US" sz="1100" dirty="0">
                <a:solidFill>
                  <a:schemeClr val="dk1"/>
                </a:solidFill>
                <a:latin typeface="Calibri"/>
                <a:ea typeface="Calibri"/>
                <a:cs typeface="Calibri"/>
                <a:sym typeface="Calibri"/>
              </a:rPr>
              <a:t>OSCEs</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Very helpful as a training tool for STEP 2 CS</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Suggested adding oral presentation for purposes of getting constructive feedback for rotations</a:t>
            </a:r>
          </a:p>
          <a:p>
            <a:pPr marL="457200" lvl="0" indent="-304800" rtl="0">
              <a:spcBef>
                <a:spcPts val="560"/>
              </a:spcBef>
              <a:buClr>
                <a:schemeClr val="dk1"/>
              </a:buClr>
              <a:buSzPct val="100000"/>
              <a:buFont typeface="Calibri"/>
              <a:buChar char="-"/>
            </a:pPr>
            <a:r>
              <a:rPr lang="en-US" sz="1100" dirty="0">
                <a:solidFill>
                  <a:schemeClr val="dk1"/>
                </a:solidFill>
                <a:latin typeface="Calibri"/>
                <a:ea typeface="Calibri"/>
                <a:cs typeface="Calibri"/>
                <a:sym typeface="Calibri"/>
              </a:rPr>
              <a:t>Suggested allowing for OSCEs to be done before break.</a:t>
            </a:r>
          </a:p>
        </p:txBody>
      </p:sp>
    </p:spTree>
    <p:extLst>
      <p:ext uri="{BB962C8B-B14F-4D97-AF65-F5344CB8AC3E}">
        <p14:creationId xmlns:p14="http://schemas.microsoft.com/office/powerpoint/2010/main" val="3145505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410400" y="960025"/>
            <a:ext cx="8323200" cy="6114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3600" u="sng"/>
              <a:t>ICE - Outgoing</a:t>
            </a:r>
          </a:p>
          <a:p>
            <a:pPr marL="0" lvl="0" indent="0" rtl="0">
              <a:spcBef>
                <a:spcPts val="0"/>
              </a:spcBef>
              <a:buNone/>
            </a:pPr>
            <a:endParaRPr sz="1400"/>
          </a:p>
          <a:p>
            <a:pPr marL="0" lvl="0" indent="0" rtl="0">
              <a:spcBef>
                <a:spcPts val="0"/>
              </a:spcBef>
              <a:buNone/>
            </a:pPr>
            <a:endParaRPr sz="1800"/>
          </a:p>
          <a:p>
            <a:pPr marL="0" lvl="0" indent="0" rtl="0">
              <a:spcBef>
                <a:spcPts val="0"/>
              </a:spcBef>
              <a:buNone/>
            </a:pPr>
            <a:r>
              <a:rPr lang="en-US" sz="1800"/>
              <a:t>	</a:t>
            </a:r>
          </a:p>
        </p:txBody>
      </p:sp>
      <p:sp>
        <p:nvSpPr>
          <p:cNvPr id="84" name="Shape 84"/>
          <p:cNvSpPr txBox="1">
            <a:spLocks noGrp="1"/>
          </p:cNvSpPr>
          <p:nvPr>
            <p:ph type="title"/>
          </p:nvPr>
        </p:nvSpPr>
        <p:spPr>
          <a:xfrm>
            <a:off x="0" y="0"/>
            <a:ext cx="9144000" cy="9255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0" i="0" u="none" strike="noStrike" cap="none">
                <a:solidFill>
                  <a:schemeClr val="lt1"/>
                </a:solidFill>
                <a:latin typeface="Calibri"/>
                <a:ea typeface="Calibri"/>
                <a:cs typeface="Calibri"/>
                <a:sym typeface="Calibri"/>
              </a:rPr>
              <a:t>Measures of Quality – Student Comments</a:t>
            </a:r>
          </a:p>
        </p:txBody>
      </p:sp>
      <p:sp>
        <p:nvSpPr>
          <p:cNvPr id="85" name="Shape 85"/>
          <p:cNvSpPr txBox="1"/>
          <p:nvPr/>
        </p:nvSpPr>
        <p:spPr>
          <a:xfrm>
            <a:off x="410400" y="1571425"/>
            <a:ext cx="8457300" cy="5420100"/>
          </a:xfrm>
          <a:prstGeom prst="rect">
            <a:avLst/>
          </a:prstGeom>
          <a:noFill/>
          <a:ln>
            <a:noFill/>
          </a:ln>
        </p:spPr>
        <p:txBody>
          <a:bodyPr lIns="91425" tIns="91425" rIns="91425" bIns="91425" anchor="t" anchorCtr="0">
            <a:noAutofit/>
          </a:bodyPr>
          <a:lstStyle/>
          <a:p>
            <a:pPr lvl="0" rtl="0">
              <a:spcBef>
                <a:spcPts val="560"/>
              </a:spcBef>
              <a:buNone/>
            </a:pPr>
            <a:r>
              <a:rPr lang="en-US" sz="1200">
                <a:solidFill>
                  <a:schemeClr val="dk1"/>
                </a:solidFill>
                <a:latin typeface="Calibri"/>
                <a:ea typeface="Calibri"/>
                <a:cs typeface="Calibri"/>
                <a:sym typeface="Calibri"/>
              </a:rPr>
              <a:t>Overview</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Felt the sessions were fun and concise</a:t>
            </a:r>
          </a:p>
          <a:p>
            <a:pPr lvl="0" rtl="0">
              <a:spcBef>
                <a:spcPts val="560"/>
              </a:spcBef>
              <a:buNone/>
            </a:pPr>
            <a:r>
              <a:rPr lang="en-US" sz="1200">
                <a:solidFill>
                  <a:schemeClr val="dk1"/>
                </a:solidFill>
                <a:latin typeface="Calibri"/>
                <a:ea typeface="Calibri"/>
                <a:cs typeface="Calibri"/>
                <a:sym typeface="Calibri"/>
              </a:rPr>
              <a:t>Student Affairs Updates</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Student were happy to see the staff, but felt the session was redundant</a:t>
            </a:r>
          </a:p>
          <a:p>
            <a:pPr lvl="0" rtl="0">
              <a:spcBef>
                <a:spcPts val="560"/>
              </a:spcBef>
              <a:buNone/>
            </a:pPr>
            <a:r>
              <a:rPr lang="en-US" sz="1200">
                <a:solidFill>
                  <a:schemeClr val="dk1"/>
                </a:solidFill>
                <a:latin typeface="Calibri"/>
                <a:ea typeface="Calibri"/>
                <a:cs typeface="Calibri"/>
                <a:sym typeface="Calibri"/>
              </a:rPr>
              <a:t>Post Clerkship Skills</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Overall students found this to be a very helpful session</a:t>
            </a:r>
          </a:p>
          <a:p>
            <a:pPr lvl="0" rtl="0">
              <a:spcBef>
                <a:spcPts val="560"/>
              </a:spcBef>
              <a:buNone/>
            </a:pPr>
            <a:r>
              <a:rPr lang="en-US" sz="1200">
                <a:solidFill>
                  <a:schemeClr val="dk1"/>
                </a:solidFill>
                <a:latin typeface="Calibri"/>
                <a:ea typeface="Calibri"/>
                <a:cs typeface="Calibri"/>
                <a:sym typeface="Calibri"/>
              </a:rPr>
              <a:t>Intro/Step II CK/CS Tips</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Students would have like to have gotten some resources to reference (ie study schedules, materials used, student panel, etc.)</a:t>
            </a:r>
          </a:p>
          <a:p>
            <a:pPr lvl="0" rtl="0">
              <a:spcBef>
                <a:spcPts val="560"/>
              </a:spcBef>
              <a:buNone/>
            </a:pPr>
            <a:r>
              <a:rPr lang="en-US" sz="1200">
                <a:solidFill>
                  <a:schemeClr val="dk1"/>
                </a:solidFill>
                <a:latin typeface="Calibri"/>
                <a:ea typeface="Calibri"/>
                <a:cs typeface="Calibri"/>
                <a:sym typeface="Calibri"/>
              </a:rPr>
              <a:t>Applied Medical Ethics</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Students felt the two speakers were incongruent with their intentions for the session</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People enjoyed the small group discussion aspect</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Some expressed frustration about having to complete an assignment during another rotation and were critical of the format of the assignment in general</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Suggested breaking up into year 1 and 2 on-doctoring groups and removing or altering assignment</a:t>
            </a:r>
          </a:p>
          <a:p>
            <a:pPr lvl="0" rtl="0">
              <a:spcBef>
                <a:spcPts val="560"/>
              </a:spcBef>
              <a:buNone/>
            </a:pPr>
            <a:r>
              <a:rPr lang="en-US" sz="1200">
                <a:solidFill>
                  <a:schemeClr val="dk1"/>
                </a:solidFill>
                <a:latin typeface="Calibri"/>
                <a:ea typeface="Calibri"/>
                <a:cs typeface="Calibri"/>
                <a:sym typeface="Calibri"/>
              </a:rPr>
              <a:t>Residency Advising</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Some students found the session useful, but overwhelming and stressful</a:t>
            </a:r>
          </a:p>
          <a:p>
            <a:pPr lvl="0" rtl="0">
              <a:spcBef>
                <a:spcPts val="560"/>
              </a:spcBef>
              <a:buNone/>
            </a:pPr>
            <a:r>
              <a:rPr lang="en-US" sz="1200">
                <a:solidFill>
                  <a:schemeClr val="dk1"/>
                </a:solidFill>
                <a:latin typeface="Calibri"/>
                <a:ea typeface="Calibri"/>
                <a:cs typeface="Calibri"/>
                <a:sym typeface="Calibri"/>
              </a:rPr>
              <a:t>OSCE</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Consider consolidating OSCE/Palliative Care session into one time slot</a:t>
            </a:r>
          </a:p>
          <a:p>
            <a:pPr marL="457200" lvl="0" indent="-304800" rtl="0">
              <a:spcBef>
                <a:spcPts val="560"/>
              </a:spcBef>
              <a:buClr>
                <a:schemeClr val="dk1"/>
              </a:buClr>
              <a:buSzPct val="100000"/>
              <a:buFont typeface="Calibri"/>
              <a:buChar char="-"/>
            </a:pPr>
            <a:r>
              <a:rPr lang="en-US" sz="1200">
                <a:solidFill>
                  <a:schemeClr val="dk1"/>
                </a:solidFill>
                <a:latin typeface="Calibri"/>
                <a:ea typeface="Calibri"/>
                <a:cs typeface="Calibri"/>
                <a:sym typeface="Calibri"/>
              </a:rPr>
              <a:t>Suggested performing 2 OSCEs back to back for STEP 2 CS practice</a:t>
            </a:r>
          </a:p>
        </p:txBody>
      </p:sp>
    </p:spTree>
    <p:extLst>
      <p:ext uri="{BB962C8B-B14F-4D97-AF65-F5344CB8AC3E}">
        <p14:creationId xmlns:p14="http://schemas.microsoft.com/office/powerpoint/2010/main" val="3444908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457200" y="1168399"/>
            <a:ext cx="8229600" cy="509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2" name="Title 1"/>
          <p:cNvSpPr>
            <a:spLocks noGrp="1"/>
          </p:cNvSpPr>
          <p:nvPr>
            <p:ph type="title"/>
          </p:nvPr>
        </p:nvSpPr>
        <p:spPr>
          <a:xfrm>
            <a:off x="0" y="12700"/>
            <a:ext cx="9144000" cy="901700"/>
          </a:xfrm>
        </p:spPr>
        <p:txBody>
          <a:bodyPr/>
          <a:lstStyle/>
          <a:p>
            <a:pPr algn="ctr"/>
            <a:r>
              <a:rPr lang="en-US" i="1" smtClean="0">
                <a:solidFill>
                  <a:srgbClr val="FDF177"/>
                </a:solidFill>
              </a:rPr>
              <a:t>Summary regarding Measures of Quality</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Generally well-received course with positive student feedback.</a:t>
            </a:r>
          </a:p>
          <a:p>
            <a:r>
              <a:rPr lang="en-US" dirty="0" smtClean="0"/>
              <a:t>OSCEs felt to be good preparation for Step 2 CS and students do well</a:t>
            </a:r>
          </a:p>
        </p:txBody>
      </p:sp>
    </p:spTree>
    <p:extLst>
      <p:ext uri="{BB962C8B-B14F-4D97-AF65-F5344CB8AC3E}">
        <p14:creationId xmlns:p14="http://schemas.microsoft.com/office/powerpoint/2010/main" val="3037324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
        <p:nvSpPr>
          <p:cNvPr id="4" name="Text Placeholder 2"/>
          <p:cNvSpPr txBox="1">
            <a:spLocks/>
          </p:cNvSpPr>
          <p:nvPr/>
        </p:nvSpPr>
        <p:spPr bwMode="auto">
          <a:xfrm>
            <a:off x="609600" y="1244599"/>
            <a:ext cx="8229600" cy="512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5" name="Text Placeholder 4"/>
          <p:cNvSpPr>
            <a:spLocks noGrp="1"/>
          </p:cNvSpPr>
          <p:nvPr>
            <p:ph type="body" idx="1"/>
          </p:nvPr>
        </p:nvSpPr>
        <p:spPr/>
        <p:txBody>
          <a:bodyPr/>
          <a:lstStyle/>
          <a:p>
            <a:r>
              <a:rPr lang="en-US" sz="1800" dirty="0"/>
              <a:t>  </a:t>
            </a:r>
            <a:r>
              <a:rPr lang="en-US" dirty="0"/>
              <a:t>Pedagogy</a:t>
            </a:r>
          </a:p>
          <a:p>
            <a:pPr lvl="1"/>
            <a:r>
              <a:rPr lang="en-US" sz="1600" dirty="0"/>
              <a:t>More efficiently coordinate “Delivering Bad News” with Surgery clerkship and Palliative Care ICE session</a:t>
            </a:r>
          </a:p>
          <a:p>
            <a:pPr lvl="2"/>
            <a:r>
              <a:rPr lang="en-US" sz="1600" dirty="0" smtClean="0">
                <a:solidFill>
                  <a:srgbClr val="FF0000"/>
                </a:solidFill>
              </a:rPr>
              <a:t>Done</a:t>
            </a:r>
            <a:endParaRPr lang="en-US" sz="1600" dirty="0">
              <a:solidFill>
                <a:srgbClr val="FF0000"/>
              </a:solidFill>
            </a:endParaRPr>
          </a:p>
          <a:p>
            <a:pPr lvl="1"/>
            <a:r>
              <a:rPr lang="en-US" sz="1600" dirty="0"/>
              <a:t>Better manage SW participant at Health Care Team panel</a:t>
            </a:r>
          </a:p>
          <a:p>
            <a:pPr lvl="2"/>
            <a:r>
              <a:rPr lang="en-US" sz="1600" dirty="0" smtClean="0">
                <a:solidFill>
                  <a:srgbClr val="FF0000"/>
                </a:solidFill>
              </a:rPr>
              <a:t>Done</a:t>
            </a:r>
            <a:endParaRPr lang="en-US" sz="1600" dirty="0">
              <a:solidFill>
                <a:srgbClr val="FF0000"/>
              </a:solidFill>
            </a:endParaRPr>
          </a:p>
          <a:p>
            <a:pPr lvl="1"/>
            <a:r>
              <a:rPr lang="en-US" sz="1600" dirty="0"/>
              <a:t>Minimize Student Affairs session at Mid-year session</a:t>
            </a:r>
          </a:p>
          <a:p>
            <a:pPr lvl="2"/>
            <a:r>
              <a:rPr lang="en-US" sz="1600" dirty="0" smtClean="0">
                <a:solidFill>
                  <a:srgbClr val="FF0000"/>
                </a:solidFill>
              </a:rPr>
              <a:t>Done</a:t>
            </a:r>
            <a:endParaRPr lang="en-US" sz="1600" dirty="0">
              <a:solidFill>
                <a:srgbClr val="FF0000"/>
              </a:solidFill>
            </a:endParaRPr>
          </a:p>
          <a:p>
            <a:pPr lvl="1"/>
            <a:r>
              <a:rPr lang="en-US" sz="1600" dirty="0"/>
              <a:t>Increase near-peer involvement</a:t>
            </a:r>
          </a:p>
          <a:p>
            <a:pPr lvl="2"/>
            <a:r>
              <a:rPr lang="en-US" sz="1600" dirty="0">
                <a:solidFill>
                  <a:srgbClr val="FF0000"/>
                </a:solidFill>
              </a:rPr>
              <a:t>Will continue to expand as schedules permit</a:t>
            </a:r>
          </a:p>
          <a:p>
            <a:pPr lvl="1"/>
            <a:r>
              <a:rPr lang="en-US" sz="1600" dirty="0"/>
              <a:t>Condense end of year sessions</a:t>
            </a:r>
          </a:p>
          <a:p>
            <a:pPr lvl="2"/>
            <a:r>
              <a:rPr lang="en-US" sz="1600" dirty="0" smtClean="0">
                <a:solidFill>
                  <a:srgbClr val="FF0000"/>
                </a:solidFill>
              </a:rPr>
              <a:t>Done</a:t>
            </a:r>
            <a:endParaRPr lang="en-US" sz="1600" dirty="0">
              <a:solidFill>
                <a:srgbClr val="FF0000"/>
              </a:solidFill>
            </a:endParaRPr>
          </a:p>
          <a:p>
            <a:pPr lvl="1"/>
            <a:r>
              <a:rPr lang="en-US" sz="1600" dirty="0"/>
              <a:t>Rework Pain session</a:t>
            </a:r>
          </a:p>
          <a:p>
            <a:pPr lvl="2"/>
            <a:r>
              <a:rPr lang="en-US" sz="1600" dirty="0" smtClean="0">
                <a:solidFill>
                  <a:srgbClr val="FF0000"/>
                </a:solidFill>
              </a:rPr>
              <a:t>Continue to modify</a:t>
            </a:r>
            <a:endParaRPr lang="en-US" sz="1600" dirty="0">
              <a:solidFill>
                <a:srgbClr val="FF0000"/>
              </a:solidFill>
            </a:endParaRPr>
          </a:p>
          <a:p>
            <a:pPr lvl="1"/>
            <a:r>
              <a:rPr lang="en-US" sz="1600" dirty="0"/>
              <a:t>Decrease note writing time for final OSCE</a:t>
            </a:r>
          </a:p>
          <a:p>
            <a:pPr lvl="2"/>
            <a:r>
              <a:rPr lang="en-US" sz="1600" dirty="0">
                <a:solidFill>
                  <a:srgbClr val="FF0000"/>
                </a:solidFill>
              </a:rPr>
              <a:t>D</a:t>
            </a:r>
            <a:r>
              <a:rPr lang="en-US" sz="1600" dirty="0" smtClean="0">
                <a:solidFill>
                  <a:srgbClr val="FF0000"/>
                </a:solidFill>
              </a:rPr>
              <a:t>ecreased </a:t>
            </a:r>
            <a:r>
              <a:rPr lang="en-US" sz="1600" dirty="0">
                <a:solidFill>
                  <a:srgbClr val="FF0000"/>
                </a:solidFill>
              </a:rPr>
              <a:t>from 15 min to 10 min in final OSCE</a:t>
            </a:r>
          </a:p>
          <a:p>
            <a:endParaRPr lang="en-US" dirty="0"/>
          </a:p>
        </p:txBody>
      </p:sp>
    </p:spTree>
    <p:extLst>
      <p:ext uri="{BB962C8B-B14F-4D97-AF65-F5344CB8AC3E}">
        <p14:creationId xmlns:p14="http://schemas.microsoft.com/office/powerpoint/2010/main" val="23859322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Recommendations</a:t>
            </a:r>
            <a:endParaRPr lang="en-US" i="1" dirty="0">
              <a:solidFill>
                <a:srgbClr val="CCFFCC"/>
              </a:solidFill>
            </a:endParaRPr>
          </a:p>
        </p:txBody>
      </p:sp>
      <p:sp>
        <p:nvSpPr>
          <p:cNvPr id="5" name="Text Placeholder 4"/>
          <p:cNvSpPr>
            <a:spLocks noGrp="1"/>
          </p:cNvSpPr>
          <p:nvPr>
            <p:ph type="body" idx="1"/>
          </p:nvPr>
        </p:nvSpPr>
        <p:spPr/>
        <p:txBody>
          <a:bodyPr/>
          <a:lstStyle/>
          <a:p>
            <a:r>
              <a:rPr lang="en-US" dirty="0" smtClean="0"/>
              <a:t>Objectives</a:t>
            </a:r>
          </a:p>
          <a:p>
            <a:pPr lvl="1"/>
            <a:r>
              <a:rPr lang="en-US" sz="1800" dirty="0" smtClean="0"/>
              <a:t>Remove # 6 “Perform </a:t>
            </a:r>
            <a:r>
              <a:rPr lang="en-US" sz="1800" dirty="0"/>
              <a:t>common medical procedures in a simulation setting and explain their indications, complications, and limitations</a:t>
            </a:r>
            <a:r>
              <a:rPr lang="en-US" sz="1800" dirty="0" smtClean="0"/>
              <a:t>.” but discuss where these might better belong.</a:t>
            </a:r>
          </a:p>
          <a:p>
            <a:pPr lvl="1"/>
            <a:r>
              <a:rPr lang="en-US" sz="1800" dirty="0" smtClean="0"/>
              <a:t>Remove # 10 “</a:t>
            </a:r>
            <a:r>
              <a:rPr lang="en-US" sz="1800" dirty="0"/>
              <a:t>Meet professional responsibilities fully</a:t>
            </a:r>
            <a:r>
              <a:rPr lang="en-US" sz="1800" dirty="0" smtClean="0"/>
              <a:t>.” and alter # 11 to include “professional”: </a:t>
            </a:r>
            <a:r>
              <a:rPr lang="en-US" sz="1800" dirty="0"/>
              <a:t>Adhere to </a:t>
            </a:r>
            <a:r>
              <a:rPr lang="en-US" sz="1800" i="1" dirty="0"/>
              <a:t>professional standards including high ethical codes, accept responsibility for personal actions, and respect patient confidentiality. </a:t>
            </a:r>
            <a:endParaRPr lang="en-US" sz="1800" i="1" dirty="0" smtClean="0"/>
          </a:p>
          <a:p>
            <a:pPr lvl="1"/>
            <a:r>
              <a:rPr lang="en-US" sz="1800" dirty="0" smtClean="0"/>
              <a:t>Change #14 from “</a:t>
            </a:r>
            <a:r>
              <a:rPr lang="en-US" sz="1800" dirty="0"/>
              <a:t>Access medical library resources from remote </a:t>
            </a:r>
            <a:r>
              <a:rPr lang="en-US" sz="1800" dirty="0" smtClean="0"/>
              <a:t>sites” to </a:t>
            </a:r>
            <a:r>
              <a:rPr lang="en-US" sz="1800" dirty="0"/>
              <a:t> </a:t>
            </a:r>
            <a:r>
              <a:rPr lang="en-US" sz="1800" dirty="0" smtClean="0"/>
              <a:t>”Use information technology respectfully and responsibly.”</a:t>
            </a:r>
          </a:p>
          <a:p>
            <a:pPr lvl="1"/>
            <a:r>
              <a:rPr lang="en-US" sz="1800" dirty="0" smtClean="0"/>
              <a:t>Change #15 from “</a:t>
            </a:r>
            <a:r>
              <a:rPr lang="en-US" sz="1800" dirty="0"/>
              <a:t>Collaborate effectively with all members of the inter-professional </a:t>
            </a:r>
            <a:r>
              <a:rPr lang="en-US" sz="1800" dirty="0" smtClean="0"/>
              <a:t>team” to “Recognize the different roles and strengths of members of the inter-professional team.”</a:t>
            </a:r>
          </a:p>
          <a:p>
            <a:pPr lvl="1"/>
            <a:r>
              <a:rPr lang="en-US" sz="1800" dirty="0" smtClean="0">
                <a:solidFill>
                  <a:srgbClr val="000000"/>
                </a:solidFill>
              </a:rPr>
              <a:t>Add new Objective to cover the advising that occurs</a:t>
            </a:r>
          </a:p>
          <a:p>
            <a:pPr lvl="2"/>
            <a:r>
              <a:rPr lang="en-US" sz="1400" dirty="0" smtClean="0">
                <a:solidFill>
                  <a:srgbClr val="000000"/>
                </a:solidFill>
              </a:rPr>
              <a:t>“Explain how to optimize your clinical learning and residency preparation.”</a:t>
            </a:r>
            <a:endParaRPr lang="en-US" sz="1400" dirty="0">
              <a:solidFill>
                <a:srgbClr val="000000"/>
              </a:solidFill>
            </a:endParaRPr>
          </a:p>
          <a:p>
            <a:pPr lvl="1"/>
            <a:endParaRPr lang="en-US" sz="1800" dirty="0" smtClean="0"/>
          </a:p>
          <a:p>
            <a:pPr lvl="1"/>
            <a:endParaRPr lang="en-US" dirty="0"/>
          </a:p>
          <a:p>
            <a:pPr lvl="1"/>
            <a:endParaRPr lang="en-US" dirty="0" smtClean="0"/>
          </a:p>
          <a:p>
            <a:pPr lvl="1"/>
            <a:endParaRPr lang="en-US" dirty="0" smtClean="0"/>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1993923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Recommendations</a:t>
            </a:r>
            <a:endParaRPr lang="en-US" i="1" dirty="0">
              <a:solidFill>
                <a:srgbClr val="CCFFCC"/>
              </a:solidFill>
            </a:endParaRPr>
          </a:p>
        </p:txBody>
      </p:sp>
      <p:sp>
        <p:nvSpPr>
          <p:cNvPr id="4" name="Text Placeholder 3"/>
          <p:cNvSpPr>
            <a:spLocks noGrp="1"/>
          </p:cNvSpPr>
          <p:nvPr>
            <p:ph type="body" idx="1"/>
          </p:nvPr>
        </p:nvSpPr>
        <p:spPr/>
        <p:txBody>
          <a:bodyPr/>
          <a:lstStyle/>
          <a:p>
            <a:r>
              <a:rPr lang="en-US" sz="2000" dirty="0" smtClean="0"/>
              <a:t>Pedagogy</a:t>
            </a:r>
          </a:p>
          <a:p>
            <a:pPr lvl="1"/>
            <a:r>
              <a:rPr lang="en-US" sz="2000" dirty="0" smtClean="0"/>
              <a:t>Increase number of OSCEs</a:t>
            </a:r>
          </a:p>
          <a:p>
            <a:pPr lvl="1"/>
            <a:r>
              <a:rPr lang="en-US" sz="2000" dirty="0" smtClean="0"/>
              <a:t>Increase small group activities perhaps with reconvening On-Doctoring small groups/facilitators </a:t>
            </a:r>
          </a:p>
          <a:p>
            <a:pPr lvl="1"/>
            <a:r>
              <a:rPr lang="en-US" sz="2000" dirty="0" smtClean="0"/>
              <a:t>Rework </a:t>
            </a:r>
            <a:r>
              <a:rPr lang="en-US" sz="2000" dirty="0" err="1" smtClean="0"/>
              <a:t>eDH</a:t>
            </a:r>
            <a:r>
              <a:rPr lang="en-US" sz="2000" dirty="0" smtClean="0"/>
              <a:t> and Interpreter Training sessions</a:t>
            </a:r>
          </a:p>
          <a:p>
            <a:pPr lvl="1"/>
            <a:r>
              <a:rPr lang="en-US" sz="2000" dirty="0" smtClean="0"/>
              <a:t>Create more specialty specific timelines for residency advising session</a:t>
            </a:r>
          </a:p>
          <a:p>
            <a:pPr lvl="1"/>
            <a:r>
              <a:rPr lang="en-US" sz="2000" dirty="0" smtClean="0"/>
              <a:t>Alert students to pending ethics assignment earlier in the academic year</a:t>
            </a:r>
          </a:p>
          <a:p>
            <a:r>
              <a:rPr lang="en-US" sz="2000" dirty="0" smtClean="0"/>
              <a:t>Assessment</a:t>
            </a:r>
          </a:p>
          <a:p>
            <a:pPr lvl="1"/>
            <a:r>
              <a:rPr lang="en-US" sz="2000" dirty="0" smtClean="0"/>
              <a:t>Provider more detailed feedback on OSCE</a:t>
            </a:r>
          </a:p>
          <a:p>
            <a:pPr lvl="1"/>
            <a:r>
              <a:rPr lang="en-US" sz="2000" dirty="0" smtClean="0"/>
              <a:t>Reintroduce low stakes post session quizzes to highlight key points</a:t>
            </a:r>
          </a:p>
          <a:p>
            <a:pPr lvl="1"/>
            <a:endParaRPr lang="en-US" dirty="0" smtClean="0"/>
          </a:p>
          <a:p>
            <a:pPr lvl="1"/>
            <a:endParaRPr lang="en-US" dirty="0"/>
          </a:p>
        </p:txBody>
      </p:sp>
    </p:spTree>
    <p:extLst>
      <p:ext uri="{BB962C8B-B14F-4D97-AF65-F5344CB8AC3E}">
        <p14:creationId xmlns:p14="http://schemas.microsoft.com/office/powerpoint/2010/main" val="30461010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p:txBody>
          <a:bodyPr/>
          <a:lstStyle/>
          <a:p>
            <a:r>
              <a:rPr lang="en-US" sz="1800" dirty="0" smtClean="0"/>
              <a:t>Objectives</a:t>
            </a:r>
          </a:p>
          <a:p>
            <a:pPr lvl="1"/>
            <a:r>
              <a:rPr lang="en-US" sz="1800" dirty="0" smtClean="0"/>
              <a:t>Accept changes recommended by the subcommittee</a:t>
            </a:r>
          </a:p>
          <a:p>
            <a:pPr lvl="1"/>
            <a:r>
              <a:rPr lang="en-US" sz="1800" dirty="0" smtClean="0"/>
              <a:t>Discuss where procedural training best fits in the overall curriculum with the Clerkship Directors and MEC</a:t>
            </a:r>
          </a:p>
          <a:p>
            <a:r>
              <a:rPr lang="en-US" sz="1800" dirty="0" smtClean="0"/>
              <a:t>Pedagogy</a:t>
            </a:r>
          </a:p>
          <a:p>
            <a:pPr lvl="1"/>
            <a:r>
              <a:rPr lang="en-US" sz="1800" dirty="0" smtClean="0"/>
              <a:t>Plan and implement a “phone call” OSCE to increase # and mimic Step 2 CS</a:t>
            </a:r>
          </a:p>
          <a:p>
            <a:pPr lvl="1"/>
            <a:r>
              <a:rPr lang="en-US" sz="1800" dirty="0" smtClean="0"/>
              <a:t>Replace interpreter session with eLearning module</a:t>
            </a:r>
          </a:p>
          <a:p>
            <a:pPr lvl="1"/>
            <a:r>
              <a:rPr lang="en-US" sz="1800" dirty="0" smtClean="0"/>
              <a:t>Explore small group session with On-Doctoring groups</a:t>
            </a:r>
          </a:p>
          <a:p>
            <a:pPr lvl="1"/>
            <a:r>
              <a:rPr lang="en-US" sz="1800" dirty="0" smtClean="0"/>
              <a:t>Introduce implicit bias training (Harvard on-line modules) to cover cultural awareness</a:t>
            </a:r>
          </a:p>
          <a:p>
            <a:pPr lvl="1"/>
            <a:r>
              <a:rPr lang="en-US" sz="1800" dirty="0" smtClean="0"/>
              <a:t>Will create more specialty specific timelines for residency advising</a:t>
            </a:r>
          </a:p>
          <a:p>
            <a:pPr lvl="1"/>
            <a:r>
              <a:rPr lang="en-US" sz="1800" dirty="0" smtClean="0"/>
              <a:t>Re-emphasize ethics assignment earlier in year</a:t>
            </a:r>
          </a:p>
          <a:p>
            <a:r>
              <a:rPr lang="en-US" sz="1800" dirty="0" smtClean="0"/>
              <a:t>Assessment</a:t>
            </a:r>
          </a:p>
          <a:p>
            <a:pPr lvl="1"/>
            <a:r>
              <a:rPr lang="en-US" sz="1800" dirty="0"/>
              <a:t>Redesign feedback provided to students on OSCE performance</a:t>
            </a:r>
          </a:p>
          <a:p>
            <a:pPr lvl="1"/>
            <a:r>
              <a:rPr lang="en-US" sz="1800" dirty="0" smtClean="0"/>
              <a:t>Reintroduce post session quizzes (low stakes, key points)</a:t>
            </a:r>
          </a:p>
          <a:p>
            <a:pPr lvl="1"/>
            <a:endParaRPr lang="en-US" dirty="0" smtClean="0"/>
          </a:p>
          <a:p>
            <a:pPr lvl="1"/>
            <a:endParaRPr lang="en-US" dirty="0" smtClean="0"/>
          </a:p>
          <a:p>
            <a:pPr marL="400050" fontAlgn="b"/>
            <a:endParaRPr lang="en-US" sz="2200" dirty="0" smtClean="0">
              <a:solidFill>
                <a:srgbClr val="FF0000"/>
              </a:solidFill>
            </a:endParaRPr>
          </a:p>
          <a:p>
            <a:pPr marL="1200150" lvl="2" indent="-342900" fontAlgn="b"/>
            <a:endParaRPr lang="en-US" sz="1400" dirty="0"/>
          </a:p>
          <a:p>
            <a:pPr lvl="1"/>
            <a:endParaRPr lang="en-US" dirty="0" smtClean="0"/>
          </a:p>
          <a:p>
            <a:pPr lvl="1"/>
            <a:endParaRPr lang="en-US" dirty="0"/>
          </a:p>
        </p:txBody>
      </p:sp>
    </p:spTree>
    <p:extLst>
      <p:ext uri="{BB962C8B-B14F-4D97-AF65-F5344CB8AC3E}">
        <p14:creationId xmlns:p14="http://schemas.microsoft.com/office/powerpoint/2010/main" val="871181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p:txBody>
          <a:bodyPr/>
          <a:lstStyle/>
          <a:p>
            <a:r>
              <a:rPr lang="en-US" sz="1800" dirty="0" smtClean="0"/>
              <a:t>  </a:t>
            </a:r>
            <a:r>
              <a:rPr lang="en-US" dirty="0"/>
              <a:t>Assessment</a:t>
            </a:r>
          </a:p>
          <a:p>
            <a:pPr lvl="1"/>
            <a:r>
              <a:rPr lang="en-US" dirty="0"/>
              <a:t>Add more post-session quizzes to help students prioritize and consolidate </a:t>
            </a:r>
            <a:r>
              <a:rPr lang="en-US" dirty="0" smtClean="0"/>
              <a:t>learning</a:t>
            </a:r>
          </a:p>
          <a:p>
            <a:pPr lvl="2"/>
            <a:r>
              <a:rPr lang="en-US" dirty="0" smtClean="0">
                <a:solidFill>
                  <a:srgbClr val="FF0000"/>
                </a:solidFill>
              </a:rPr>
              <a:t>Trialed this, unpopular and not sure it added value, will reattempt</a:t>
            </a:r>
            <a:endParaRPr lang="en-US" dirty="0">
              <a:solidFill>
                <a:srgbClr val="FF0000"/>
              </a:solidFill>
            </a:endParaRPr>
          </a:p>
          <a:p>
            <a:endParaRPr lang="en-US" sz="1800" dirty="0" smtClean="0">
              <a:solidFill>
                <a:srgbClr val="FF0000"/>
              </a:solidFill>
            </a:endParaRPr>
          </a:p>
        </p:txBody>
      </p:sp>
    </p:spTree>
    <p:extLst>
      <p:ext uri="{BB962C8B-B14F-4D97-AF65-F5344CB8AC3E}">
        <p14:creationId xmlns:p14="http://schemas.microsoft.com/office/powerpoint/2010/main" val="838127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4" name="Text Placeholder 3"/>
          <p:cNvSpPr>
            <a:spLocks noGrp="1"/>
          </p:cNvSpPr>
          <p:nvPr>
            <p:ph type="body" idx="1"/>
          </p:nvPr>
        </p:nvSpPr>
        <p:spPr/>
        <p:txBody>
          <a:bodyPr/>
          <a:lstStyle/>
          <a:p>
            <a:r>
              <a:rPr lang="en-US" dirty="0" smtClean="0"/>
              <a:t>course objectives listed on this slide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71759568"/>
              </p:ext>
            </p:extLst>
          </p:nvPr>
        </p:nvGraphicFramePr>
        <p:xfrm>
          <a:off x="502724" y="911913"/>
          <a:ext cx="8106017" cy="5157133"/>
        </p:xfrm>
        <a:graphic>
          <a:graphicData uri="http://schemas.openxmlformats.org/drawingml/2006/table">
            <a:tbl>
              <a:tblPr>
                <a:tableStyleId>{5C22544A-7EE6-4342-B048-85BDC9FD1C3A}</a:tableStyleId>
              </a:tblPr>
              <a:tblGrid>
                <a:gridCol w="3689169"/>
                <a:gridCol w="2394575"/>
                <a:gridCol w="2022273"/>
              </a:tblGrid>
              <a:tr h="197586">
                <a:tc>
                  <a:txBody>
                    <a:bodyPr/>
                    <a:lstStyle/>
                    <a:p>
                      <a:pPr algn="l" fontAlgn="b"/>
                      <a:r>
                        <a:rPr lang="en-US" sz="1400" b="1" u="none" strike="noStrike" dirty="0">
                          <a:effectLst/>
                        </a:rPr>
                        <a:t>Course Objective</a:t>
                      </a:r>
                      <a:endParaRPr lang="en-US" sz="1400" b="1" i="0" u="none" strike="noStrike" dirty="0">
                        <a:solidFill>
                          <a:srgbClr val="000000"/>
                        </a:solidFill>
                        <a:effectLst/>
                        <a:latin typeface="Calibri"/>
                      </a:endParaRPr>
                    </a:p>
                  </a:txBody>
                  <a:tcPr marL="4844" marR="4844" marT="4844" marB="0" anchor="b"/>
                </a:tc>
                <a:tc>
                  <a:txBody>
                    <a:bodyPr/>
                    <a:lstStyle/>
                    <a:p>
                      <a:pPr algn="l" fontAlgn="b"/>
                      <a:r>
                        <a:rPr lang="en-US" sz="1400" b="1" u="none" strike="noStrike" dirty="0">
                          <a:effectLst/>
                        </a:rPr>
                        <a:t>Learning Activity</a:t>
                      </a:r>
                      <a:endParaRPr lang="en-US" sz="1400" b="1" i="0" u="none" strike="noStrike" dirty="0">
                        <a:solidFill>
                          <a:srgbClr val="000000"/>
                        </a:solidFill>
                        <a:effectLst/>
                        <a:latin typeface="Calibri"/>
                      </a:endParaRPr>
                    </a:p>
                  </a:txBody>
                  <a:tcPr marL="4844" marR="4844" marT="4844" marB="0" anchor="b"/>
                </a:tc>
                <a:tc>
                  <a:txBody>
                    <a:bodyPr/>
                    <a:lstStyle/>
                    <a:p>
                      <a:pPr algn="l" fontAlgn="b"/>
                      <a:r>
                        <a:rPr lang="en-US" sz="1400" b="1" u="none" strike="noStrike" dirty="0">
                          <a:effectLst/>
                        </a:rPr>
                        <a:t>Learning </a:t>
                      </a:r>
                      <a:r>
                        <a:rPr lang="en-US" sz="1400" b="1" u="none" strike="noStrike" dirty="0" smtClean="0">
                          <a:effectLst/>
                        </a:rPr>
                        <a:t>Assessment</a:t>
                      </a:r>
                      <a:endParaRPr lang="en-US" sz="1400" b="1" i="0" u="none" strike="noStrike" dirty="0">
                        <a:solidFill>
                          <a:srgbClr val="000000"/>
                        </a:solidFill>
                        <a:effectLst/>
                        <a:latin typeface="Calibri"/>
                      </a:endParaRPr>
                    </a:p>
                  </a:txBody>
                  <a:tcPr marL="4844" marR="4844" marT="4844" marB="0" anchor="b"/>
                </a:tc>
              </a:tr>
              <a:tr h="553239">
                <a:tc>
                  <a:txBody>
                    <a:bodyPr/>
                    <a:lstStyle/>
                    <a:p>
                      <a:pPr algn="l" fontAlgn="b"/>
                      <a:r>
                        <a:rPr lang="en-US" sz="1400" u="none" strike="noStrike">
                          <a:effectLst/>
                        </a:rPr>
                        <a:t>1. Apply current medical and clinical knowledge to diagnosis and treatment issues in patient care.</a:t>
                      </a:r>
                      <a:endParaRPr lang="en-US" sz="1400" b="0" i="0" u="none" strike="noStrike">
                        <a:solidFill>
                          <a:srgbClr val="000000"/>
                        </a:solidFill>
                        <a:effectLst/>
                        <a:latin typeface="Calibri"/>
                      </a:endParaRPr>
                    </a:p>
                  </a:txBody>
                  <a:tcPr marL="4844" marR="4844" marT="4844" marB="0" anchor="b"/>
                </a:tc>
                <a:tc>
                  <a:txBody>
                    <a:bodyPr/>
                    <a:lstStyle/>
                    <a:p>
                      <a:pPr algn="l" fontAlgn="b"/>
                      <a:r>
                        <a:rPr lang="en-US" sz="1400" u="none" strike="noStrike" dirty="0" smtClean="0">
                          <a:effectLst/>
                        </a:rPr>
                        <a:t>OSCE; Pain Session;</a:t>
                      </a:r>
                      <a:r>
                        <a:rPr lang="en-US" sz="1400" u="none" strike="noStrike" baseline="0" dirty="0" smtClean="0">
                          <a:effectLst/>
                        </a:rPr>
                        <a:t> Palliative Care</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r>
              <a:tr h="760705">
                <a:tc>
                  <a:txBody>
                    <a:bodyPr/>
                    <a:lstStyle/>
                    <a:p>
                      <a:pPr algn="l" fontAlgn="b"/>
                      <a:r>
                        <a:rPr lang="en-US" sz="1400" u="none" strike="noStrike" dirty="0">
                          <a:effectLst/>
                        </a:rPr>
                        <a:t>2. Apply current knowledge </a:t>
                      </a:r>
                      <a:r>
                        <a:rPr lang="en-US" sz="1400" u="none" strike="noStrike" dirty="0" smtClean="0">
                          <a:effectLst/>
                        </a:rPr>
                        <a:t>of </a:t>
                      </a:r>
                      <a:r>
                        <a:rPr lang="en-US" sz="1400" u="none" strike="noStrike" dirty="0">
                          <a:effectLst/>
                        </a:rPr>
                        <a:t>end-of-life and palliative care, pain management, medical ethics, and medical-legal issues to clinical problems.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b="0" i="0" u="none" strike="noStrike" dirty="0" smtClean="0">
                          <a:solidFill>
                            <a:srgbClr val="000000"/>
                          </a:solidFill>
                          <a:effectLst/>
                          <a:latin typeface="Calibri"/>
                        </a:rPr>
                        <a:t>Pain, Ethics, Palliative Care, HIPAA,</a:t>
                      </a:r>
                      <a:r>
                        <a:rPr lang="en-US" sz="1400" b="0" i="0" u="none" strike="noStrike" baseline="0" dirty="0" smtClean="0">
                          <a:solidFill>
                            <a:srgbClr val="000000"/>
                          </a:solidFill>
                          <a:effectLst/>
                          <a:latin typeface="Calibri"/>
                        </a:rPr>
                        <a:t> Risk</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b="0" i="0" u="none" strike="noStrike" dirty="0" smtClean="0">
                          <a:solidFill>
                            <a:srgbClr val="000000"/>
                          </a:solidFill>
                          <a:effectLst/>
                          <a:latin typeface="Calibri"/>
                        </a:rPr>
                        <a:t>Palliative SP, Attendance at session, Ethics write up</a:t>
                      </a:r>
                      <a:endParaRPr lang="en-US" sz="1400" b="0" i="0" u="none" strike="noStrike" dirty="0">
                        <a:solidFill>
                          <a:srgbClr val="000000"/>
                        </a:solidFill>
                        <a:effectLst/>
                        <a:latin typeface="Calibri"/>
                      </a:endParaRPr>
                    </a:p>
                  </a:txBody>
                  <a:tcPr marL="4844" marR="4844" marT="4844" marB="0" anchor="b"/>
                </a:tc>
              </a:tr>
              <a:tr h="661910">
                <a:tc>
                  <a:txBody>
                    <a:bodyPr/>
                    <a:lstStyle/>
                    <a:p>
                      <a:pPr algn="l" fontAlgn="b"/>
                      <a:r>
                        <a:rPr lang="en-US" sz="1400" u="none" strike="noStrike" dirty="0">
                          <a:effectLst/>
                        </a:rPr>
                        <a:t>3. Interview patients skillfully, utilizing a focused history.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r>
              <a:tr h="602635">
                <a:tc>
                  <a:txBody>
                    <a:bodyPr/>
                    <a:lstStyle/>
                    <a:p>
                      <a:pPr algn="l" fontAlgn="b"/>
                      <a:r>
                        <a:rPr lang="en-US" sz="1400" u="none" strike="noStrike" dirty="0">
                          <a:effectLst/>
                        </a:rPr>
                        <a:t>4. Examine patients skillfully and respectfully, with appropriate attention to student infection control and patient comfort and privacy.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r>
              <a:tr h="810099">
                <a:tc>
                  <a:txBody>
                    <a:bodyPr/>
                    <a:lstStyle/>
                    <a:p>
                      <a:pPr algn="l" fontAlgn="b"/>
                      <a:r>
                        <a:rPr lang="en-US" sz="1400" u="none" strike="noStrike" dirty="0">
                          <a:effectLst/>
                        </a:rPr>
                        <a:t>5. Define and prioritize the patient's problems accurately and generate an appropriate differential diagnosis.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r>
              <a:tr h="382880">
                <a:tc>
                  <a:txBody>
                    <a:bodyPr/>
                    <a:lstStyle/>
                    <a:p>
                      <a:pPr algn="l" fontAlgn="b"/>
                      <a:r>
                        <a:rPr lang="en-US" sz="1400" u="none" strike="noStrike" dirty="0">
                          <a:effectLst/>
                        </a:rPr>
                        <a:t>6. </a:t>
                      </a:r>
                      <a:r>
                        <a:rPr lang="en-US" sz="1400" u="none" strike="noStrike" dirty="0" smtClean="0">
                          <a:effectLst/>
                        </a:rPr>
                        <a:t>Perform</a:t>
                      </a:r>
                      <a:r>
                        <a:rPr lang="en-US" sz="1400" u="none" strike="noStrike" baseline="0" dirty="0" smtClean="0">
                          <a:effectLst/>
                        </a:rPr>
                        <a:t> common medical procedures in a simulation setting and explain their indications, complications, and limitations.</a:t>
                      </a:r>
                      <a:r>
                        <a:rPr lang="en-US" sz="1400" u="none" strike="noStrike" dirty="0">
                          <a:effectLst/>
                        </a:rPr>
                        <a:t>   </a:t>
                      </a:r>
                      <a:endParaRPr lang="en-US" sz="1400" b="0" i="0" u="none" strike="noStrike" dirty="0">
                        <a:solidFill>
                          <a:srgbClr val="000000"/>
                        </a:solidFill>
                        <a:effectLst/>
                        <a:latin typeface="Calibri"/>
                      </a:endParaRPr>
                    </a:p>
                  </a:txBody>
                  <a:tcPr marL="4844" marR="4844" marT="4844" marB="0" anchor="b"/>
                </a:tc>
                <a:tc>
                  <a:txBody>
                    <a:bodyPr/>
                    <a:lstStyle/>
                    <a:p>
                      <a:pPr algn="l" fontAlgn="b"/>
                      <a:endParaRPr lang="en-US" sz="1400" b="0" i="0" u="none" strike="noStrike" dirty="0">
                        <a:solidFill>
                          <a:srgbClr val="000000"/>
                        </a:solidFill>
                        <a:effectLst/>
                        <a:latin typeface="Calibri"/>
                      </a:endParaRPr>
                    </a:p>
                  </a:txBody>
                  <a:tcPr marL="4844" marR="4844" marT="4844" marB="0" anchor="b"/>
                </a:tc>
                <a:tc>
                  <a:txBody>
                    <a:bodyPr/>
                    <a:lstStyle/>
                    <a:p>
                      <a:pPr algn="l" fontAlgn="b"/>
                      <a:endParaRPr lang="en-US" sz="1400" b="0" i="0" u="none" strike="noStrike" dirty="0">
                        <a:solidFill>
                          <a:srgbClr val="000000"/>
                        </a:solidFill>
                        <a:effectLst/>
                        <a:latin typeface="Calibri"/>
                      </a:endParaRPr>
                    </a:p>
                  </a:txBody>
                  <a:tcPr marL="4844" marR="4844" marT="4844" marB="0" anchor="b"/>
                </a:tc>
              </a:tr>
              <a:tr h="233516">
                <a:tc>
                  <a:txBody>
                    <a:bodyPr/>
                    <a:lstStyle/>
                    <a:p>
                      <a:pPr algn="l" fontAlgn="b"/>
                      <a:r>
                        <a:rPr lang="en-US" sz="1400" b="0" i="0" u="none" strike="noStrike" dirty="0" smtClean="0">
                          <a:solidFill>
                            <a:srgbClr val="000000"/>
                          </a:solidFill>
                          <a:effectLst/>
                          <a:latin typeface="Calibri"/>
                        </a:rPr>
                        <a:t>7. Recognize and address cultural</a:t>
                      </a:r>
                      <a:r>
                        <a:rPr lang="en-US" sz="1400" b="0" i="0" u="none" strike="noStrike" baseline="0" dirty="0" smtClean="0">
                          <a:solidFill>
                            <a:srgbClr val="000000"/>
                          </a:solidFill>
                          <a:effectLst/>
                          <a:latin typeface="Calibri"/>
                        </a:rPr>
                        <a:t> biases in yourself and others.</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b="0" i="0" u="none" strike="noStrike" dirty="0" smtClean="0">
                          <a:solidFill>
                            <a:srgbClr val="FF0000"/>
                          </a:solidFill>
                          <a:effectLst/>
                          <a:latin typeface="Calibri"/>
                        </a:rPr>
                        <a:t>Needs activity</a:t>
                      </a:r>
                      <a:endParaRPr lang="en-US" sz="1400" b="0" i="0" u="none" strike="noStrike" dirty="0">
                        <a:solidFill>
                          <a:srgbClr val="FF0000"/>
                        </a:solidFill>
                        <a:effectLst/>
                        <a:latin typeface="Calibri"/>
                      </a:endParaRPr>
                    </a:p>
                  </a:txBody>
                  <a:tcPr marL="4844" marR="4844" marT="4844" marB="0" anchor="b"/>
                </a:tc>
                <a:tc>
                  <a:txBody>
                    <a:bodyPr/>
                    <a:lstStyle/>
                    <a:p>
                      <a:pPr algn="l" fontAlgn="b"/>
                      <a:r>
                        <a:rPr lang="en-US" sz="1400" b="0" i="0" u="none" strike="noStrike" dirty="0" smtClean="0">
                          <a:solidFill>
                            <a:srgbClr val="FF0000"/>
                          </a:solidFill>
                          <a:effectLst/>
                          <a:latin typeface="Calibri"/>
                        </a:rPr>
                        <a:t>Needs assessment</a:t>
                      </a:r>
                      <a:endParaRPr lang="en-US" sz="1400" b="0" i="0" u="none" strike="noStrike" dirty="0">
                        <a:solidFill>
                          <a:srgbClr val="FF0000"/>
                        </a:solidFill>
                        <a:effectLst/>
                        <a:latin typeface="Calibri"/>
                      </a:endParaRPr>
                    </a:p>
                  </a:txBody>
                  <a:tcPr marL="4844" marR="4844" marT="4844" marB="0" anchor="b"/>
                </a:tc>
              </a:tr>
              <a:tr h="233516">
                <a:tc>
                  <a:txBody>
                    <a:bodyPr/>
                    <a:lstStyle/>
                    <a:p>
                      <a:pPr algn="l" fontAlgn="b"/>
                      <a:r>
                        <a:rPr lang="en-US" sz="1400" u="none" strike="noStrike" dirty="0">
                          <a:effectLst/>
                        </a:rPr>
                        <a:t>8. Communicate effectively with patients and families.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smtClean="0">
                          <a:effectLst/>
                        </a:rPr>
                        <a:t>OSCE; Palliative</a:t>
                      </a:r>
                      <a:r>
                        <a:rPr lang="en-US" sz="1400" u="none" strike="noStrike" baseline="0" dirty="0" smtClean="0">
                          <a:effectLst/>
                        </a:rPr>
                        <a:t> Care</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r>
            </a:tbl>
          </a:graphicData>
        </a:graphic>
      </p:graphicFrame>
    </p:spTree>
    <p:extLst>
      <p:ext uri="{BB962C8B-B14F-4D97-AF65-F5344CB8AC3E}">
        <p14:creationId xmlns:p14="http://schemas.microsoft.com/office/powerpoint/2010/main" val="3164250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4" name="Text Placeholder 3"/>
          <p:cNvSpPr>
            <a:spLocks noGrp="1"/>
          </p:cNvSpPr>
          <p:nvPr>
            <p:ph type="body" idx="1"/>
          </p:nvPr>
        </p:nvSpPr>
        <p:spPr/>
        <p:txBody>
          <a:bodyPr/>
          <a:lstStyle/>
          <a:p>
            <a:r>
              <a:rPr lang="en-US" dirty="0" smtClean="0"/>
              <a:t>course objectives listed on this slide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80260087"/>
              </p:ext>
            </p:extLst>
          </p:nvPr>
        </p:nvGraphicFramePr>
        <p:xfrm>
          <a:off x="457200" y="1235075"/>
          <a:ext cx="8408020" cy="5005018"/>
        </p:xfrm>
        <a:graphic>
          <a:graphicData uri="http://schemas.openxmlformats.org/drawingml/2006/table">
            <a:tbl>
              <a:tblPr>
                <a:tableStyleId>{5C22544A-7EE6-4342-B048-85BDC9FD1C3A}</a:tableStyleId>
              </a:tblPr>
              <a:tblGrid>
                <a:gridCol w="3826615"/>
                <a:gridCol w="2483789"/>
                <a:gridCol w="2097616"/>
              </a:tblGrid>
              <a:tr h="717909">
                <a:tc>
                  <a:txBody>
                    <a:bodyPr/>
                    <a:lstStyle/>
                    <a:p>
                      <a:pPr algn="l" fontAlgn="b"/>
                      <a:r>
                        <a:rPr lang="en-US" sz="1400" u="none" strike="noStrike" dirty="0">
                          <a:effectLst/>
                        </a:rPr>
                        <a:t>9. Communicate effectively and collegially with physician colleagues and other members of the health-care team verbally, in writing and in the electronic medical record.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 </a:t>
                      </a:r>
                      <a:r>
                        <a:rPr lang="en-US" sz="1400" u="none" strike="noStrike" dirty="0" smtClean="0">
                          <a:effectLst/>
                        </a:rPr>
                        <a:t>EMR </a:t>
                      </a:r>
                      <a:r>
                        <a:rPr lang="en-US" sz="1400" u="none" strike="noStrike" dirty="0">
                          <a:effectLst/>
                        </a:rPr>
                        <a:t>session</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OSCE</a:t>
                      </a:r>
                      <a:endParaRPr lang="en-US" sz="1400" b="0" i="0" u="none" strike="noStrike" dirty="0">
                        <a:solidFill>
                          <a:srgbClr val="000000"/>
                        </a:solidFill>
                        <a:effectLst/>
                        <a:latin typeface="Calibri"/>
                      </a:endParaRPr>
                    </a:p>
                  </a:txBody>
                  <a:tcPr marL="4844" marR="4844" marT="4844" marB="0" anchor="b"/>
                </a:tc>
              </a:tr>
              <a:tr h="525039">
                <a:tc>
                  <a:txBody>
                    <a:bodyPr/>
                    <a:lstStyle/>
                    <a:p>
                      <a:pPr algn="l" fontAlgn="b"/>
                      <a:r>
                        <a:rPr lang="en-US" sz="1400" u="none" strike="noStrike" dirty="0">
                          <a:effectLst/>
                        </a:rPr>
                        <a:t>10. Meet professional responsibilities fully.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Professionalism Session</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smtClean="0">
                          <a:effectLst/>
                        </a:rPr>
                        <a:t>None specific - attendance at session</a:t>
                      </a:r>
                      <a:endParaRPr lang="en-US" sz="1400" b="0" i="0" u="none" strike="noStrike" dirty="0">
                        <a:solidFill>
                          <a:srgbClr val="000000"/>
                        </a:solidFill>
                        <a:effectLst/>
                        <a:latin typeface="+mn-lt"/>
                      </a:endParaRPr>
                    </a:p>
                  </a:txBody>
                  <a:tcPr marL="4844" marR="4844" marT="4844" marB="0" anchor="b"/>
                </a:tc>
              </a:tr>
              <a:tr h="857205">
                <a:tc>
                  <a:txBody>
                    <a:bodyPr/>
                    <a:lstStyle/>
                    <a:p>
                      <a:pPr algn="l" fontAlgn="b"/>
                      <a:r>
                        <a:rPr lang="en-US" sz="1400" u="none" strike="noStrike" dirty="0">
                          <a:effectLst/>
                        </a:rPr>
                        <a:t>11. Adhere to </a:t>
                      </a:r>
                      <a:r>
                        <a:rPr lang="en-US" sz="1400" i="1" u="none" strike="noStrike" dirty="0" smtClean="0">
                          <a:effectLst/>
                        </a:rPr>
                        <a:t>professional</a:t>
                      </a:r>
                      <a:r>
                        <a:rPr lang="en-US" sz="1400" i="1" u="none" strike="noStrike" baseline="0" dirty="0" smtClean="0">
                          <a:effectLst/>
                        </a:rPr>
                        <a:t> standards including </a:t>
                      </a:r>
                      <a:r>
                        <a:rPr lang="en-US" sz="1400" i="1" u="none" strike="noStrike" dirty="0" smtClean="0">
                          <a:effectLst/>
                        </a:rPr>
                        <a:t>high </a:t>
                      </a:r>
                      <a:r>
                        <a:rPr lang="en-US" sz="1400" i="1" u="none" strike="noStrike" dirty="0">
                          <a:effectLst/>
                        </a:rPr>
                        <a:t>ethical </a:t>
                      </a:r>
                      <a:r>
                        <a:rPr lang="en-US" sz="1400" i="1" u="none" strike="noStrike" dirty="0" smtClean="0">
                          <a:effectLst/>
                        </a:rPr>
                        <a:t>codes, </a:t>
                      </a:r>
                      <a:r>
                        <a:rPr lang="en-US" sz="1400" i="1" u="none" strike="noStrike" dirty="0">
                          <a:effectLst/>
                        </a:rPr>
                        <a:t>accept responsibility for personal actions, and respect patient confidentiality.    </a:t>
                      </a:r>
                      <a:endParaRPr lang="en-US" sz="1400" b="0" i="1"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Professionalism Session,  HIPAA </a:t>
                      </a:r>
                      <a:r>
                        <a:rPr lang="en-US" sz="1400" u="none" strike="noStrike" dirty="0" smtClean="0">
                          <a:effectLst/>
                        </a:rPr>
                        <a:t>Session, Risk Management</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smtClean="0">
                          <a:effectLst/>
                        </a:rPr>
                        <a:t>Ethics write</a:t>
                      </a:r>
                      <a:r>
                        <a:rPr lang="en-US" sz="1400" u="none" strike="noStrike" baseline="0" dirty="0" smtClean="0">
                          <a:effectLst/>
                        </a:rPr>
                        <a:t> up</a:t>
                      </a:r>
                      <a:endParaRPr lang="en-US" sz="1400" b="0" i="0" u="none" strike="noStrike" dirty="0">
                        <a:solidFill>
                          <a:srgbClr val="000000"/>
                        </a:solidFill>
                        <a:effectLst/>
                        <a:latin typeface="Calibri"/>
                      </a:endParaRPr>
                    </a:p>
                  </a:txBody>
                  <a:tcPr marL="4844" marR="4844" marT="4844" marB="0" anchor="b"/>
                </a:tc>
              </a:tr>
              <a:tr h="653619">
                <a:tc>
                  <a:txBody>
                    <a:bodyPr/>
                    <a:lstStyle/>
                    <a:p>
                      <a:pPr algn="l" fontAlgn="b"/>
                      <a:r>
                        <a:rPr lang="en-US" sz="1400" u="none" strike="noStrike" dirty="0">
                          <a:effectLst/>
                        </a:rPr>
                        <a:t>12. Demonstrate responsibility for one's own mental and physical health.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smtClean="0">
                          <a:effectLst/>
                        </a:rPr>
                        <a:t>Resilience </a:t>
                      </a:r>
                      <a:r>
                        <a:rPr lang="en-US" sz="1400" u="none" strike="noStrike" dirty="0">
                          <a:effectLst/>
                        </a:rPr>
                        <a:t>Session</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None specific - attendance at session</a:t>
                      </a:r>
                      <a:endParaRPr lang="en-US" sz="1400" b="0" i="0" u="none" strike="noStrike" dirty="0">
                        <a:solidFill>
                          <a:srgbClr val="000000"/>
                        </a:solidFill>
                        <a:effectLst/>
                        <a:latin typeface="Calibri"/>
                      </a:endParaRPr>
                    </a:p>
                  </a:txBody>
                  <a:tcPr marL="4844" marR="4844" marT="4844" marB="0" anchor="b"/>
                </a:tc>
              </a:tr>
              <a:tr h="771486">
                <a:tc>
                  <a:txBody>
                    <a:bodyPr/>
                    <a:lstStyle/>
                    <a:p>
                      <a:pPr algn="l" fontAlgn="b"/>
                      <a:r>
                        <a:rPr lang="en-US" sz="1400" u="none" strike="noStrike" dirty="0">
                          <a:effectLst/>
                        </a:rPr>
                        <a:t>13. Demonstrate responsibility for one's own medical education, and develop the habits of mindfulness and reflection.    </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b="0" i="0" u="none" strike="noStrike" dirty="0" smtClean="0">
                          <a:solidFill>
                            <a:srgbClr val="000000"/>
                          </a:solidFill>
                          <a:effectLst/>
                          <a:latin typeface="Calibri"/>
                        </a:rPr>
                        <a:t>Orientation, Resilience Session, Residency</a:t>
                      </a:r>
                      <a:r>
                        <a:rPr lang="en-US" sz="1400" b="0" i="0" u="none" strike="noStrike" baseline="0" dirty="0" smtClean="0">
                          <a:solidFill>
                            <a:srgbClr val="000000"/>
                          </a:solidFill>
                          <a:effectLst/>
                          <a:latin typeface="Calibri"/>
                        </a:rPr>
                        <a:t> Advising</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b="0" i="0" u="none" strike="noStrike" dirty="0" smtClean="0">
                          <a:solidFill>
                            <a:srgbClr val="000000"/>
                          </a:solidFill>
                          <a:effectLst/>
                          <a:latin typeface="Calibri"/>
                        </a:rPr>
                        <a:t>Ethics Write</a:t>
                      </a:r>
                      <a:r>
                        <a:rPr lang="en-US" sz="1400" b="0" i="0" u="none" strike="noStrike" baseline="0" dirty="0" smtClean="0">
                          <a:solidFill>
                            <a:srgbClr val="000000"/>
                          </a:solidFill>
                          <a:effectLst/>
                          <a:latin typeface="Calibri"/>
                        </a:rPr>
                        <a:t> Up</a:t>
                      </a:r>
                      <a:endParaRPr lang="en-US" sz="1400" b="0" i="0" u="none" strike="noStrike" dirty="0">
                        <a:solidFill>
                          <a:srgbClr val="000000"/>
                        </a:solidFill>
                        <a:effectLst/>
                        <a:latin typeface="Calibri"/>
                      </a:endParaRPr>
                    </a:p>
                  </a:txBody>
                  <a:tcPr marL="4844" marR="4844" marT="4844" marB="0" anchor="b"/>
                </a:tc>
              </a:tr>
              <a:tr h="610760">
                <a:tc>
                  <a:txBody>
                    <a:bodyPr/>
                    <a:lstStyle/>
                    <a:p>
                      <a:pPr algn="l" fontAlgn="b"/>
                      <a:r>
                        <a:rPr lang="en-US" sz="1400" u="none" strike="noStrike" dirty="0">
                          <a:solidFill>
                            <a:schemeClr val="tx1"/>
                          </a:solidFill>
                          <a:effectLst/>
                        </a:rPr>
                        <a:t>14. </a:t>
                      </a:r>
                      <a:r>
                        <a:rPr lang="en-US" sz="1400" u="none" strike="noStrike" dirty="0" smtClean="0">
                          <a:solidFill>
                            <a:schemeClr val="tx1"/>
                          </a:solidFill>
                          <a:effectLst/>
                        </a:rPr>
                        <a:t>Access </a:t>
                      </a:r>
                      <a:r>
                        <a:rPr lang="en-US" sz="1400" u="none" strike="noStrike" dirty="0">
                          <a:solidFill>
                            <a:schemeClr val="tx1"/>
                          </a:solidFill>
                          <a:effectLst/>
                        </a:rPr>
                        <a:t>medical library resources from remote sites.    </a:t>
                      </a:r>
                      <a:endParaRPr lang="en-US" sz="1400" b="0" i="0" u="none" strike="noStrike" dirty="0">
                        <a:solidFill>
                          <a:schemeClr val="tx1"/>
                        </a:solidFill>
                        <a:effectLst/>
                        <a:latin typeface="Calibri"/>
                      </a:endParaRPr>
                    </a:p>
                  </a:txBody>
                  <a:tcPr marL="4844" marR="4844" marT="4844" marB="0" anchor="b"/>
                </a:tc>
                <a:tc>
                  <a:txBody>
                    <a:bodyPr/>
                    <a:lstStyle/>
                    <a:p>
                      <a:pPr algn="l" fontAlgn="b"/>
                      <a:r>
                        <a:rPr lang="en-US" sz="1400" u="none" strike="noStrike" dirty="0">
                          <a:solidFill>
                            <a:schemeClr val="tx1"/>
                          </a:solidFill>
                          <a:effectLst/>
                        </a:rPr>
                        <a:t>Library Session</a:t>
                      </a:r>
                      <a:endParaRPr lang="en-US" sz="1400" b="0" i="0" u="none" strike="noStrike" dirty="0">
                        <a:solidFill>
                          <a:schemeClr val="tx1"/>
                        </a:solidFill>
                        <a:effectLst/>
                        <a:latin typeface="Calibri"/>
                      </a:endParaRPr>
                    </a:p>
                  </a:txBody>
                  <a:tcPr marL="4844" marR="4844" marT="4844" marB="0" anchor="b"/>
                </a:tc>
                <a:tc>
                  <a:txBody>
                    <a:bodyPr/>
                    <a:lstStyle/>
                    <a:p>
                      <a:pPr algn="l" fontAlgn="b"/>
                      <a:r>
                        <a:rPr lang="en-US" sz="1400" u="none" strike="noStrike" dirty="0">
                          <a:solidFill>
                            <a:schemeClr val="tx1"/>
                          </a:solidFill>
                          <a:effectLst/>
                        </a:rPr>
                        <a:t>None specific-attendance at session</a:t>
                      </a:r>
                      <a:endParaRPr lang="en-US" sz="1400" b="0" i="0" u="none" strike="noStrike" dirty="0">
                        <a:solidFill>
                          <a:schemeClr val="tx1"/>
                        </a:solidFill>
                        <a:effectLst/>
                        <a:latin typeface="Calibri"/>
                      </a:endParaRPr>
                    </a:p>
                  </a:txBody>
                  <a:tcPr marL="4844" marR="4844" marT="4844" marB="0" anchor="b"/>
                </a:tc>
              </a:tr>
              <a:tr h="728625">
                <a:tc>
                  <a:txBody>
                    <a:bodyPr/>
                    <a:lstStyle/>
                    <a:p>
                      <a:pPr algn="l" fontAlgn="b"/>
                      <a:r>
                        <a:rPr lang="en-US" sz="1400" u="none" strike="noStrike" dirty="0">
                          <a:effectLst/>
                        </a:rPr>
                        <a:t>15. </a:t>
                      </a:r>
                      <a:r>
                        <a:rPr lang="en-US" sz="1400" u="none" strike="noStrike" dirty="0" smtClean="0">
                          <a:effectLst/>
                        </a:rPr>
                        <a:t>Collaborate </a:t>
                      </a:r>
                      <a:r>
                        <a:rPr lang="en-US" sz="1400" u="none" strike="noStrike" dirty="0">
                          <a:effectLst/>
                        </a:rPr>
                        <a:t>effectively with all members of the inter-professional team.</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err="1" smtClean="0">
                          <a:effectLst/>
                        </a:rPr>
                        <a:t>Interprofessional</a:t>
                      </a:r>
                      <a:r>
                        <a:rPr lang="en-US" sz="1400" u="none" strike="noStrike" dirty="0" smtClean="0">
                          <a:effectLst/>
                        </a:rPr>
                        <a:t> </a:t>
                      </a:r>
                      <a:r>
                        <a:rPr lang="en-US" sz="1400" u="none" strike="noStrike" dirty="0">
                          <a:effectLst/>
                        </a:rPr>
                        <a:t>Session</a:t>
                      </a:r>
                      <a:endParaRPr lang="en-US" sz="1400" b="0" i="0" u="none" strike="noStrike" dirty="0">
                        <a:solidFill>
                          <a:srgbClr val="000000"/>
                        </a:solidFill>
                        <a:effectLst/>
                        <a:latin typeface="Calibri"/>
                      </a:endParaRPr>
                    </a:p>
                  </a:txBody>
                  <a:tcPr marL="4844" marR="4844" marT="4844" marB="0" anchor="b"/>
                </a:tc>
                <a:tc>
                  <a:txBody>
                    <a:bodyPr/>
                    <a:lstStyle/>
                    <a:p>
                      <a:pPr algn="l" fontAlgn="b"/>
                      <a:r>
                        <a:rPr lang="en-US" sz="1400" u="none" strike="noStrike" dirty="0">
                          <a:effectLst/>
                        </a:rPr>
                        <a:t>None specific-attendance at session</a:t>
                      </a:r>
                      <a:endParaRPr lang="en-US" sz="1400" b="0" i="0" u="none" strike="noStrike" dirty="0">
                        <a:solidFill>
                          <a:srgbClr val="000000"/>
                        </a:solidFill>
                        <a:effectLst/>
                        <a:latin typeface="Calibri"/>
                      </a:endParaRPr>
                    </a:p>
                  </a:txBody>
                  <a:tcPr marL="4844" marR="4844" marT="4844" marB="0" anchor="b"/>
                </a:tc>
              </a:tr>
            </a:tbl>
          </a:graphicData>
        </a:graphic>
      </p:graphicFrame>
    </p:spTree>
    <p:extLst>
      <p:ext uri="{BB962C8B-B14F-4D97-AF65-F5344CB8AC3E}">
        <p14:creationId xmlns:p14="http://schemas.microsoft.com/office/powerpoint/2010/main" val="1984299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Course director will work to map objectives once they are approved.</a:t>
            </a:r>
          </a:p>
        </p:txBody>
      </p:sp>
      <p:sp>
        <p:nvSpPr>
          <p:cNvPr id="2" name="Title 1"/>
          <p:cNvSpPr>
            <a:spLocks noGrp="1"/>
          </p:cNvSpPr>
          <p:nvPr>
            <p:ph type="title"/>
          </p:nvPr>
        </p:nvSpPr>
        <p:spPr/>
        <p:txBody>
          <a:bodyPr>
            <a:normAutofit/>
          </a:bodyPr>
          <a:lstStyle/>
          <a:p>
            <a:r>
              <a:rPr lang="en-US" sz="3200" dirty="0" smtClean="0">
                <a:solidFill>
                  <a:schemeClr val="bg1"/>
                </a:solidFill>
              </a:rPr>
              <a:t>Mapping of Course Objectives to Geisel Competencies</a:t>
            </a:r>
            <a:endParaRPr lang="en-US" sz="3200" dirty="0">
              <a:solidFill>
                <a:schemeClr val="bg1"/>
              </a:solidFill>
            </a:endParaRPr>
          </a:p>
        </p:txBody>
      </p:sp>
    </p:spTree>
    <p:extLst>
      <p:ext uri="{BB962C8B-B14F-4D97-AF65-F5344CB8AC3E}">
        <p14:creationId xmlns:p14="http://schemas.microsoft.com/office/powerpoint/2010/main" val="4128312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Course Objectives – Comments</a:t>
            </a:r>
            <a:endParaRPr lang="en-US" dirty="0">
              <a:solidFill>
                <a:schemeClr val="bg1"/>
              </a:solidFill>
            </a:endParaRPr>
          </a:p>
        </p:txBody>
      </p:sp>
      <p:sp>
        <p:nvSpPr>
          <p:cNvPr id="4" name="Text Placeholder 3"/>
          <p:cNvSpPr>
            <a:spLocks noGrp="1"/>
          </p:cNvSpPr>
          <p:nvPr>
            <p:ph type="body" idx="1"/>
          </p:nvPr>
        </p:nvSpPr>
        <p:spPr/>
        <p:txBody>
          <a:bodyPr/>
          <a:lstStyle/>
          <a:p>
            <a:r>
              <a:rPr lang="en-US" sz="2000" dirty="0"/>
              <a:t>Is the number of objectives appropriate? (typically 8-15 – not too broad, but not too detailed).  </a:t>
            </a:r>
            <a:endParaRPr lang="en-US" sz="2000" dirty="0" smtClean="0"/>
          </a:p>
          <a:p>
            <a:pPr lvl="1"/>
            <a:r>
              <a:rPr lang="en-US" sz="1600" dirty="0" smtClean="0"/>
              <a:t>OSCE exercise bring together many competencies, hence the larger number for such a short course</a:t>
            </a:r>
          </a:p>
          <a:p>
            <a:r>
              <a:rPr lang="en-US" sz="2000" dirty="0" smtClean="0"/>
              <a:t>Do </a:t>
            </a:r>
            <a:r>
              <a:rPr lang="en-US" sz="2000" dirty="0"/>
              <a:t>the course objectives encapsulate the main ideas of the course, i.e. when you read the objectives, do you have a good idea regarding what the course is about</a:t>
            </a:r>
            <a:r>
              <a:rPr lang="en-US" sz="2000" dirty="0" smtClean="0"/>
              <a:t>?</a:t>
            </a:r>
          </a:p>
          <a:p>
            <a:pPr lvl="1"/>
            <a:r>
              <a:rPr lang="en-US" sz="1600" dirty="0" smtClean="0"/>
              <a:t>Does not cover orientation materials or residency advising which uses a lot of the available time.</a:t>
            </a:r>
          </a:p>
          <a:p>
            <a:r>
              <a:rPr lang="en-US" sz="2000" dirty="0" smtClean="0"/>
              <a:t>Objectives </a:t>
            </a:r>
            <a:r>
              <a:rPr lang="en-US" sz="2000" dirty="0"/>
              <a:t>written clearly and appropriately high up Bloom’s </a:t>
            </a:r>
            <a:r>
              <a:rPr lang="en-US" sz="2000" dirty="0" smtClean="0"/>
              <a:t>taxonomy?</a:t>
            </a:r>
          </a:p>
          <a:p>
            <a:pPr lvl="1"/>
            <a:r>
              <a:rPr lang="en-US" sz="1600" dirty="0" smtClean="0"/>
              <a:t>Yes</a:t>
            </a:r>
            <a:endParaRPr lang="en-US" sz="1600" dirty="0"/>
          </a:p>
          <a:p>
            <a:pPr marL="0" indent="0">
              <a:buNone/>
            </a:pPr>
            <a:endParaRPr lang="en-US" dirty="0" smtClean="0"/>
          </a:p>
        </p:txBody>
      </p:sp>
    </p:spTree>
    <p:extLst>
      <p:ext uri="{BB962C8B-B14F-4D97-AF65-F5344CB8AC3E}">
        <p14:creationId xmlns:p14="http://schemas.microsoft.com/office/powerpoint/2010/main" val="3499732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Format of Course &amp; Session Objectives</a:t>
            </a:r>
            <a:endParaRPr lang="en-US" dirty="0"/>
          </a:p>
        </p:txBody>
      </p:sp>
      <p:sp>
        <p:nvSpPr>
          <p:cNvPr id="3" name="Text Placeholder 2"/>
          <p:cNvSpPr>
            <a:spLocks noGrp="1"/>
          </p:cNvSpPr>
          <p:nvPr>
            <p:ph type="body" idx="1"/>
          </p:nvPr>
        </p:nvSpPr>
        <p:spPr/>
        <p:txBody>
          <a:bodyPr/>
          <a:lstStyle/>
          <a:p>
            <a:r>
              <a:rPr lang="en-US" dirty="0" smtClean="0"/>
              <a:t>Course objectives are</a:t>
            </a:r>
            <a:r>
              <a:rPr lang="en-US" dirty="0" smtClean="0">
                <a:solidFill>
                  <a:srgbClr val="FF0000"/>
                </a:solidFill>
              </a:rPr>
              <a:t> </a:t>
            </a:r>
            <a:r>
              <a:rPr lang="en-US" dirty="0" smtClean="0"/>
              <a:t>provided in the syllabus </a:t>
            </a:r>
          </a:p>
          <a:p>
            <a:pPr lvl="1"/>
            <a:r>
              <a:rPr lang="en-US" dirty="0" smtClean="0"/>
              <a:t>Yes</a:t>
            </a:r>
          </a:p>
          <a:p>
            <a:r>
              <a:rPr lang="en-US" dirty="0" smtClean="0"/>
              <a:t>Course objectives are written in the correct format</a:t>
            </a:r>
          </a:p>
          <a:p>
            <a:pPr lvl="1"/>
            <a:r>
              <a:rPr lang="en-US" dirty="0" smtClean="0"/>
              <a:t>Yes </a:t>
            </a:r>
          </a:p>
          <a:p>
            <a:r>
              <a:rPr lang="en-US" dirty="0" smtClean="0"/>
              <a:t>Session objectives are</a:t>
            </a:r>
            <a:r>
              <a:rPr lang="en-US" dirty="0" smtClean="0">
                <a:solidFill>
                  <a:srgbClr val="FF0000"/>
                </a:solidFill>
              </a:rPr>
              <a:t> </a:t>
            </a:r>
            <a:r>
              <a:rPr lang="en-US" dirty="0" smtClean="0"/>
              <a:t>provided in the course materials </a:t>
            </a:r>
          </a:p>
          <a:p>
            <a:pPr lvl="1"/>
            <a:r>
              <a:rPr lang="en-US" dirty="0" smtClean="0"/>
              <a:t>Yes</a:t>
            </a:r>
          </a:p>
          <a:p>
            <a:r>
              <a:rPr lang="en-US" dirty="0" smtClean="0"/>
              <a:t>Session objectives are</a:t>
            </a:r>
            <a:r>
              <a:rPr lang="en-US" dirty="0" smtClean="0">
                <a:solidFill>
                  <a:srgbClr val="FF0000"/>
                </a:solidFill>
              </a:rPr>
              <a:t> </a:t>
            </a:r>
            <a:r>
              <a:rPr lang="en-US" dirty="0" smtClean="0"/>
              <a:t>written in the correct format</a:t>
            </a:r>
          </a:p>
          <a:p>
            <a:pPr lvl="1"/>
            <a:r>
              <a:rPr lang="en-US" dirty="0" smtClean="0"/>
              <a:t>Yes</a:t>
            </a:r>
          </a:p>
          <a:p>
            <a:pPr marL="0" indent="0">
              <a:buNone/>
            </a:pPr>
            <a:endParaRPr lang="en-US" sz="2400" dirty="0"/>
          </a:p>
        </p:txBody>
      </p:sp>
    </p:spTree>
    <p:extLst>
      <p:ext uri="{BB962C8B-B14F-4D97-AF65-F5344CB8AC3E}">
        <p14:creationId xmlns:p14="http://schemas.microsoft.com/office/powerpoint/2010/main" val="532115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GEISEL">
  <a:themeElements>
    <a:clrScheme name="Geisel Theme">
      <a:dk1>
        <a:sysClr val="windowText" lastClr="000000"/>
      </a:dk1>
      <a:lt1>
        <a:sysClr val="window" lastClr="FFFFFF"/>
      </a:lt1>
      <a:dk2>
        <a:srgbClr val="00462D"/>
      </a:dk2>
      <a:lt2>
        <a:srgbClr val="EEECE1"/>
      </a:lt2>
      <a:accent1>
        <a:srgbClr val="00542C"/>
      </a:accent1>
      <a:accent2>
        <a:srgbClr val="59A131"/>
      </a:accent2>
      <a:accent3>
        <a:srgbClr val="67574E"/>
      </a:accent3>
      <a:accent4>
        <a:srgbClr val="14181C"/>
      </a:accent4>
      <a:accent5>
        <a:srgbClr val="B3B3B3"/>
      </a:accent5>
      <a:accent6>
        <a:srgbClr val="FF8000"/>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GEISEL</Template>
  <TotalTime>19565</TotalTime>
  <Words>3453</Words>
  <Application>Microsoft Macintosh PowerPoint</Application>
  <PresentationFormat>On-screen Show (4:3)</PresentationFormat>
  <Paragraphs>590</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Garamond</vt:lpstr>
      <vt:lpstr>GEISEL</vt:lpstr>
      <vt:lpstr>Review of Year 3 ICE course</vt:lpstr>
      <vt:lpstr>Action Plan from Prior Review</vt:lpstr>
      <vt:lpstr>Action Plan from Prior Review</vt:lpstr>
      <vt:lpstr>Action Plan</vt:lpstr>
      <vt:lpstr>Course Objectives</vt:lpstr>
      <vt:lpstr>Course Objectives</vt:lpstr>
      <vt:lpstr>Mapping of Course Objectives to Geisel Competencies</vt:lpstr>
      <vt:lpstr>Course Objectives – Comments</vt:lpstr>
      <vt:lpstr>Format of Course &amp; Session Objectives</vt:lpstr>
      <vt:lpstr>Issues of Redundancy</vt:lpstr>
      <vt:lpstr>Look back for preparation on key concepts</vt:lpstr>
      <vt:lpstr>Health  and Values Goals</vt:lpstr>
      <vt:lpstr>Health and Values Content </vt:lpstr>
      <vt:lpstr>Summary regarding Objectives</vt:lpstr>
      <vt:lpstr>Course Learning Opportunities</vt:lpstr>
      <vt:lpstr>Course Learning Opportunities</vt:lpstr>
      <vt:lpstr>Summary regarding Pedagogy</vt:lpstr>
      <vt:lpstr>Assessment</vt:lpstr>
      <vt:lpstr>Assessment for Course Objectives</vt:lpstr>
      <vt:lpstr>Summary regarding Assessment</vt:lpstr>
      <vt:lpstr>Measures of Quality – Step II CS Geisel Pass rate vs National</vt:lpstr>
      <vt:lpstr>Measures of Quality – Course Evaluation</vt:lpstr>
      <vt:lpstr>Measures of Quality – Course Evaluation</vt:lpstr>
      <vt:lpstr>Measures of Quality – Course Evaluation</vt:lpstr>
      <vt:lpstr>Measures of Quality – Student Comments</vt:lpstr>
      <vt:lpstr>Measures of Quality – Student Comments</vt:lpstr>
      <vt:lpstr>Measures of Quality – Student Comments</vt:lpstr>
      <vt:lpstr>Measures of Quality – Student Comments</vt:lpstr>
      <vt:lpstr>Summary regarding Measures of Quality</vt:lpstr>
      <vt:lpstr>Recommendations</vt:lpstr>
      <vt:lpstr>Recommendations</vt:lpstr>
      <vt:lpstr>Action Plan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HAEI and HAEII  course objective #16</dc:title>
  <dc:creator>Virginia Lyons</dc:creator>
  <cp:lastModifiedBy>Heather P. Smith</cp:lastModifiedBy>
  <cp:revision>437</cp:revision>
  <dcterms:created xsi:type="dcterms:W3CDTF">2013-03-25T12:54:39Z</dcterms:created>
  <dcterms:modified xsi:type="dcterms:W3CDTF">2017-11-17T15:39:07Z</dcterms:modified>
</cp:coreProperties>
</file>