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93" r:id="rId2"/>
  </p:sldMasterIdLst>
  <p:notesMasterIdLst>
    <p:notesMasterId r:id="rId48"/>
  </p:notesMasterIdLst>
  <p:sldIdLst>
    <p:sldId id="339" r:id="rId3"/>
    <p:sldId id="356" r:id="rId4"/>
    <p:sldId id="294" r:id="rId5"/>
    <p:sldId id="336" r:id="rId6"/>
    <p:sldId id="366" r:id="rId7"/>
    <p:sldId id="337" r:id="rId8"/>
    <p:sldId id="362" r:id="rId9"/>
    <p:sldId id="340" r:id="rId10"/>
    <p:sldId id="296" r:id="rId11"/>
    <p:sldId id="383" r:id="rId12"/>
    <p:sldId id="384" r:id="rId13"/>
    <p:sldId id="375" r:id="rId14"/>
    <p:sldId id="374" r:id="rId15"/>
    <p:sldId id="364" r:id="rId16"/>
    <p:sldId id="385" r:id="rId17"/>
    <p:sldId id="386" r:id="rId18"/>
    <p:sldId id="279" r:id="rId19"/>
    <p:sldId id="371" r:id="rId20"/>
    <p:sldId id="373" r:id="rId21"/>
    <p:sldId id="372" r:id="rId22"/>
    <p:sldId id="302" r:id="rId23"/>
    <p:sldId id="275" r:id="rId24"/>
    <p:sldId id="318" r:id="rId25"/>
    <p:sldId id="370" r:id="rId26"/>
    <p:sldId id="369" r:id="rId27"/>
    <p:sldId id="368" r:id="rId28"/>
    <p:sldId id="277" r:id="rId29"/>
    <p:sldId id="347" r:id="rId30"/>
    <p:sldId id="358" r:id="rId31"/>
    <p:sldId id="359" r:id="rId32"/>
    <p:sldId id="311" r:id="rId33"/>
    <p:sldId id="352" r:id="rId34"/>
    <p:sldId id="355" r:id="rId35"/>
    <p:sldId id="376" r:id="rId36"/>
    <p:sldId id="377" r:id="rId37"/>
    <p:sldId id="378" r:id="rId38"/>
    <p:sldId id="379" r:id="rId39"/>
    <p:sldId id="380" r:id="rId40"/>
    <p:sldId id="381" r:id="rId41"/>
    <p:sldId id="382" r:id="rId42"/>
    <p:sldId id="289" r:id="rId43"/>
    <p:sldId id="292" r:id="rId44"/>
    <p:sldId id="323" r:id="rId45"/>
    <p:sldId id="343" r:id="rId46"/>
    <p:sldId id="34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1CD"/>
    <a:srgbClr val="E7E9E8"/>
    <a:srgbClr val="42D0FF"/>
    <a:srgbClr val="FDF177"/>
    <a:srgbClr val="E8F05D"/>
    <a:srgbClr val="E5E23E"/>
    <a:srgbClr val="FFC0E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50" autoAdjust="0"/>
    <p:restoredTop sz="82957" autoAdjust="0"/>
  </p:normalViewPr>
  <p:slideViewPr>
    <p:cSldViewPr snapToGrid="0" snapToObjects="1">
      <p:cViewPr varScale="1">
        <p:scale>
          <a:sx n="86" d="100"/>
          <a:sy n="86" d="100"/>
        </p:scale>
        <p:origin x="-10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notesMaster" Target="notesMasters/notes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B6DB6-DEFE-8848-AE2C-A54E788269D3}" type="datetimeFigureOut">
              <a:rPr lang="en-US" smtClean="0"/>
              <a:t>10/10/17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6DCB0-BAEB-BE4B-A454-D8AA10A0265F}" type="slidenum">
              <a:rPr lang="en-US" smtClean="0"/>
              <a:t>‹#›</a:t>
            </a:fld>
            <a:endParaRPr lang="en-US"/>
          </a:p>
        </p:txBody>
      </p:sp>
    </p:spTree>
    <p:extLst>
      <p:ext uri="{BB962C8B-B14F-4D97-AF65-F5344CB8AC3E}">
        <p14:creationId xmlns:p14="http://schemas.microsoft.com/office/powerpoint/2010/main" val="27883410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a:t>
            </a:fld>
            <a:endParaRPr lang="en-US"/>
          </a:p>
        </p:txBody>
      </p:sp>
    </p:spTree>
    <p:extLst>
      <p:ext uri="{BB962C8B-B14F-4D97-AF65-F5344CB8AC3E}">
        <p14:creationId xmlns:p14="http://schemas.microsoft.com/office/powerpoint/2010/main" val="1618506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DIRECTOR:</a:t>
            </a:r>
          </a:p>
          <a:p>
            <a:endParaRPr lang="en-US" dirty="0" smtClean="0"/>
          </a:p>
          <a:p>
            <a:r>
              <a:rPr lang="en-US" dirty="0" smtClean="0"/>
              <a:t>Choose some of the major topics in the course and search on </a:t>
            </a:r>
            <a:r>
              <a:rPr lang="en-US" dirty="0" err="1" smtClean="0"/>
              <a:t>Ilios</a:t>
            </a:r>
            <a:r>
              <a:rPr lang="en-US" dirty="0" smtClean="0"/>
              <a:t> to see if the topic is covered in other courses (use the “word search” function). Assess whether these key topics are appropriately included earlier</a:t>
            </a:r>
            <a:r>
              <a:rPr lang="en-US" baseline="0" dirty="0" smtClean="0"/>
              <a:t> in the curriculum</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679244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the essential diagnoses for this clerkship.  Each school is required by the LCME to develop its list and distribute amongst the clerkships as they see fit.  Each student must be provided the opportunity to manage with assistance one of each diagnoses.</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12</a:t>
            </a:fld>
            <a:endParaRPr lang="en-US"/>
          </a:p>
        </p:txBody>
      </p:sp>
    </p:spTree>
    <p:extLst>
      <p:ext uri="{BB962C8B-B14F-4D97-AF65-F5344CB8AC3E}">
        <p14:creationId xmlns:p14="http://schemas.microsoft.com/office/powerpoint/2010/main" val="1231126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the essential skills for this clerkship.  Each school is required by the LCME to develop its own list and distribute amongst the clerkships as they see fit.  Each student must be provided the opportunity to observe or perform with assistance one of each skill.  This is verified by signature of an attending or resident.</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13</a:t>
            </a:fld>
            <a:endParaRPr lang="en-US"/>
          </a:p>
        </p:txBody>
      </p:sp>
    </p:spTree>
    <p:extLst>
      <p:ext uri="{BB962C8B-B14F-4D97-AF65-F5344CB8AC3E}">
        <p14:creationId xmlns:p14="http://schemas.microsoft.com/office/powerpoint/2010/main" val="2627943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to help the review</a:t>
            </a:r>
            <a:r>
              <a:rPr lang="en-US" baseline="0" dirty="0" smtClean="0"/>
              <a:t> committee understand what is encompassed by the Health and Values curriculum. The evaluation of this content is on the next slide.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14</a:t>
            </a:fld>
            <a:endParaRPr lang="en-US"/>
          </a:p>
        </p:txBody>
      </p:sp>
    </p:spTree>
    <p:extLst>
      <p:ext uri="{BB962C8B-B14F-4D97-AF65-F5344CB8AC3E}">
        <p14:creationId xmlns:p14="http://schemas.microsoft.com/office/powerpoint/2010/main" val="1701476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DIRECTOR:</a:t>
            </a:r>
          </a:p>
          <a:p>
            <a:endParaRPr lang="en-US" dirty="0" smtClean="0"/>
          </a:p>
          <a:p>
            <a:r>
              <a:rPr lang="en-US" dirty="0" smtClean="0"/>
              <a:t>The questions above should be answered regarding the Health and Values</a:t>
            </a:r>
            <a:r>
              <a:rPr lang="en-US" baseline="0" dirty="0" smtClean="0"/>
              <a:t> content of the course.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15</a:t>
            </a:fld>
            <a:endParaRPr lang="en-US"/>
          </a:p>
        </p:txBody>
      </p:sp>
    </p:spTree>
    <p:extLst>
      <p:ext uri="{BB962C8B-B14F-4D97-AF65-F5344CB8AC3E}">
        <p14:creationId xmlns:p14="http://schemas.microsoft.com/office/powerpoint/2010/main" val="1643982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Link present content</a:t>
            </a:r>
            <a:r>
              <a:rPr lang="en-US" baseline="0" dirty="0" smtClean="0"/>
              <a:t> to corresponding nutrition objective; add all content here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062703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DEAN or COURSE REVIEW TEAM LEADER</a:t>
            </a:r>
          </a:p>
          <a:p>
            <a:endParaRPr lang="en-US" dirty="0" smtClean="0"/>
          </a:p>
          <a:p>
            <a:endParaRPr lang="en-US" dirty="0" smtClean="0"/>
          </a:p>
          <a:p>
            <a:r>
              <a:rPr lang="en-US" dirty="0" smtClean="0"/>
              <a:t>Summarize</a:t>
            </a:r>
            <a:r>
              <a:rPr lang="en-US" baseline="0" dirty="0" smtClean="0"/>
              <a:t> the findings regarding the objectives.</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17</a:t>
            </a:fld>
            <a:endParaRPr lang="en-US"/>
          </a:p>
        </p:txBody>
      </p:sp>
    </p:spTree>
    <p:extLst>
      <p:ext uri="{BB962C8B-B14F-4D97-AF65-F5344CB8AC3E}">
        <p14:creationId xmlns:p14="http://schemas.microsoft.com/office/powerpoint/2010/main" val="1836835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 if distribution of experienced was changed since last review.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18</a:t>
            </a:fld>
            <a:endParaRPr lang="en-US"/>
          </a:p>
        </p:txBody>
      </p:sp>
    </p:spTree>
    <p:extLst>
      <p:ext uri="{BB962C8B-B14F-4D97-AF65-F5344CB8AC3E}">
        <p14:creationId xmlns:p14="http://schemas.microsoft.com/office/powerpoint/2010/main" val="2895491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slide can be used to comment about the course learning opportunities. Do they need to reduce the number of lectures? Is there a particular type of pedagogy that is well-received in the course that could be utilized more? Is there anything particularly unique that others would love to hear about? Do they have self-directed learning activities in their course? </a:t>
            </a:r>
          </a:p>
        </p:txBody>
      </p:sp>
      <p:sp>
        <p:nvSpPr>
          <p:cNvPr id="4" name="Slide Number Placeholder 3"/>
          <p:cNvSpPr>
            <a:spLocks noGrp="1"/>
          </p:cNvSpPr>
          <p:nvPr>
            <p:ph type="sldNum" sz="quarter" idx="10"/>
          </p:nvPr>
        </p:nvSpPr>
        <p:spPr/>
        <p:txBody>
          <a:bodyPr/>
          <a:lstStyle/>
          <a:p>
            <a:fld id="{B606DCB0-BAEB-BE4B-A454-D8AA10A0265F}" type="slidenum">
              <a:rPr lang="en-US" smtClean="0"/>
              <a:t>20</a:t>
            </a:fld>
            <a:endParaRPr lang="en-US"/>
          </a:p>
        </p:txBody>
      </p:sp>
    </p:spTree>
    <p:extLst>
      <p:ext uri="{BB962C8B-B14F-4D97-AF65-F5344CB8AC3E}">
        <p14:creationId xmlns:p14="http://schemas.microsoft.com/office/powerpoint/2010/main" val="2376387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DEAN or COURSE REVIEW TEAM LEADER</a:t>
            </a:r>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21</a:t>
            </a:fld>
            <a:endParaRPr lang="en-US"/>
          </a:p>
        </p:txBody>
      </p:sp>
    </p:spTree>
    <p:extLst>
      <p:ext uri="{BB962C8B-B14F-4D97-AF65-F5344CB8AC3E}">
        <p14:creationId xmlns:p14="http://schemas.microsoft.com/office/powerpoint/2010/main" val="1836835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 ED MANAGER:</a:t>
            </a:r>
          </a:p>
          <a:p>
            <a:endParaRPr lang="en-US" dirty="0" smtClean="0"/>
          </a:p>
          <a:p>
            <a:r>
              <a:rPr lang="en-US" dirty="0" smtClean="0"/>
              <a:t>Fill in template as indicated. The title should say something like “Review of Surgery Clerkship”. </a:t>
            </a:r>
            <a:endParaRPr lang="en-US" baseline="0"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3</a:t>
            </a:fld>
            <a:endParaRPr lang="en-US"/>
          </a:p>
        </p:txBody>
      </p:sp>
    </p:spTree>
    <p:extLst>
      <p:ext uri="{BB962C8B-B14F-4D97-AF65-F5344CB8AC3E}">
        <p14:creationId xmlns:p14="http://schemas.microsoft.com/office/powerpoint/2010/main" val="2956787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COORDINATOR</a:t>
            </a:r>
          </a:p>
          <a:p>
            <a:endParaRPr lang="en-US" dirty="0" smtClean="0"/>
          </a:p>
          <a:p>
            <a:r>
              <a:rPr lang="en-US" dirty="0" smtClean="0"/>
              <a:t>This slides summarizes the methods</a:t>
            </a:r>
            <a:r>
              <a:rPr lang="en-US" baseline="0" dirty="0" smtClean="0"/>
              <a:t> used to assess the students. This</a:t>
            </a:r>
            <a:r>
              <a:rPr lang="en-US" dirty="0" smtClean="0"/>
              <a:t> information is often found in the syllabus on Canvas, however the course director can also clarify during</a:t>
            </a:r>
            <a:r>
              <a:rPr lang="en-US" baseline="0" dirty="0" smtClean="0"/>
              <a:t> the subcommittee meeting.</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22</a:t>
            </a:fld>
            <a:endParaRPr lang="en-US"/>
          </a:p>
        </p:txBody>
      </p:sp>
    </p:spTree>
    <p:extLst>
      <p:ext uri="{BB962C8B-B14F-4D97-AF65-F5344CB8AC3E}">
        <p14:creationId xmlns:p14="http://schemas.microsoft.com/office/powerpoint/2010/main" val="757058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MANAGER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slide should comment about</a:t>
            </a:r>
            <a:r>
              <a:rPr lang="en-US" baseline="0" dirty="0" smtClean="0"/>
              <a:t> whether the course is assessing all of its course objectives. In other words, if one course objective is “Practice team skills and demonstrate the ability to work productively with others.”, is the course doing something to assess that? </a:t>
            </a:r>
            <a:r>
              <a:rPr lang="en-US" dirty="0" smtClean="0"/>
              <a:t>Are the students given feedback </a:t>
            </a:r>
            <a:r>
              <a:rPr lang="en-US" baseline="0" dirty="0" smtClean="0"/>
              <a:t>either formally or informally regarding that particular objective?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23</a:t>
            </a:fld>
            <a:endParaRPr lang="en-US"/>
          </a:p>
        </p:txBody>
      </p:sp>
    </p:spTree>
    <p:extLst>
      <p:ext uri="{BB962C8B-B14F-4D97-AF65-F5344CB8AC3E}">
        <p14:creationId xmlns:p14="http://schemas.microsoft.com/office/powerpoint/2010/main" val="16793567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MANAGER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slide should comment about</a:t>
            </a:r>
            <a:r>
              <a:rPr lang="en-US" baseline="0" dirty="0" smtClean="0"/>
              <a:t> whether the course is assessing all of its course objectives. In other words, if one course objective is “Practice team skills and demonstrate the ability to work productively with others.”, is the course doing something to assess that? </a:t>
            </a:r>
            <a:r>
              <a:rPr lang="en-US" dirty="0" smtClean="0"/>
              <a:t>Are the students given feedback </a:t>
            </a:r>
            <a:r>
              <a:rPr lang="en-US" baseline="0" dirty="0" smtClean="0"/>
              <a:t>either formally or informally regarding that particular objective?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24</a:t>
            </a:fld>
            <a:endParaRPr lang="en-US"/>
          </a:p>
        </p:txBody>
      </p:sp>
    </p:spTree>
    <p:extLst>
      <p:ext uri="{BB962C8B-B14F-4D97-AF65-F5344CB8AC3E}">
        <p14:creationId xmlns:p14="http://schemas.microsoft.com/office/powerpoint/2010/main" val="3013488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MANAGER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slide should comment about</a:t>
            </a:r>
            <a:r>
              <a:rPr lang="en-US" baseline="0" dirty="0" smtClean="0"/>
              <a:t> whether the course is assessing all of its course objectives. In other words, if one course objective is “Practice team skills and demonstrate the ability to work productively with others.”, is the course doing something to assess that? </a:t>
            </a:r>
            <a:r>
              <a:rPr lang="en-US" dirty="0" smtClean="0"/>
              <a:t>Are the students given feedback </a:t>
            </a:r>
            <a:r>
              <a:rPr lang="en-US" baseline="0" dirty="0" smtClean="0"/>
              <a:t>either formally or informally regarding that particular objective?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25</a:t>
            </a:fld>
            <a:endParaRPr lang="en-US"/>
          </a:p>
        </p:txBody>
      </p:sp>
    </p:spTree>
    <p:extLst>
      <p:ext uri="{BB962C8B-B14F-4D97-AF65-F5344CB8AC3E}">
        <p14:creationId xmlns:p14="http://schemas.microsoft.com/office/powerpoint/2010/main" val="975951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MANAGER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slide should comment about</a:t>
            </a:r>
            <a:r>
              <a:rPr lang="en-US" baseline="0" dirty="0" smtClean="0"/>
              <a:t> whether the course is assessing all of its course objectives. In other words, if one course objective is “Practice team skills and demonstrate the ability to work productively with others.”, is the course doing something to assess that? </a:t>
            </a:r>
            <a:r>
              <a:rPr lang="en-US" dirty="0" smtClean="0"/>
              <a:t>Are the students given feedback </a:t>
            </a:r>
            <a:r>
              <a:rPr lang="en-US" baseline="0" dirty="0" smtClean="0"/>
              <a:t>either formally or informally regarding that particular objective?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26</a:t>
            </a:fld>
            <a:endParaRPr lang="en-US"/>
          </a:p>
        </p:txBody>
      </p:sp>
    </p:spTree>
    <p:extLst>
      <p:ext uri="{BB962C8B-B14F-4D97-AF65-F5344CB8AC3E}">
        <p14:creationId xmlns:p14="http://schemas.microsoft.com/office/powerpoint/2010/main" val="24731856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DEAN or COURSE REVIEW TEAM LEADER</a:t>
            </a:r>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27</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 ED MANAGER</a:t>
            </a:r>
          </a:p>
          <a:p>
            <a:endParaRPr lang="en-US" dirty="0" smtClean="0"/>
          </a:p>
          <a:p>
            <a:r>
              <a:rPr lang="en-US" dirty="0" smtClean="0"/>
              <a:t>This table shows data from the graduation questionnaire for basic sciences</a:t>
            </a:r>
            <a:r>
              <a:rPr lang="en-US" baseline="0" dirty="0" smtClean="0"/>
              <a:t> (both Y1 and Y2 combined).  If the topic of the course you are reviewing is listed, you can highlight it in red, otherwise no highlight is necessary. </a:t>
            </a:r>
          </a:p>
        </p:txBody>
      </p:sp>
      <p:sp>
        <p:nvSpPr>
          <p:cNvPr id="4" name="Slide Number Placeholder 3"/>
          <p:cNvSpPr>
            <a:spLocks noGrp="1"/>
          </p:cNvSpPr>
          <p:nvPr>
            <p:ph type="sldNum" sz="quarter" idx="10"/>
          </p:nvPr>
        </p:nvSpPr>
        <p:spPr/>
        <p:txBody>
          <a:bodyPr/>
          <a:lstStyle/>
          <a:p>
            <a:fld id="{B606DCB0-BAEB-BE4B-A454-D8AA10A0265F}" type="slidenum">
              <a:rPr lang="en-US" smtClean="0"/>
              <a:t>28</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CLIN ED MANAGER</a:t>
            </a:r>
          </a:p>
        </p:txBody>
      </p:sp>
      <p:sp>
        <p:nvSpPr>
          <p:cNvPr id="4" name="Slide Number Placeholder 3"/>
          <p:cNvSpPr>
            <a:spLocks noGrp="1"/>
          </p:cNvSpPr>
          <p:nvPr>
            <p:ph type="sldNum" sz="quarter" idx="10"/>
          </p:nvPr>
        </p:nvSpPr>
        <p:spPr/>
        <p:txBody>
          <a:bodyPr/>
          <a:lstStyle/>
          <a:p>
            <a:fld id="{B606DCB0-BAEB-BE4B-A454-D8AA10A0265F}" type="slidenum">
              <a:rPr lang="en-US" smtClean="0"/>
              <a:t>29</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CLIN ED MANAGER</a:t>
            </a:r>
          </a:p>
        </p:txBody>
      </p:sp>
      <p:sp>
        <p:nvSpPr>
          <p:cNvPr id="4" name="Slide Number Placeholder 3"/>
          <p:cNvSpPr>
            <a:spLocks noGrp="1"/>
          </p:cNvSpPr>
          <p:nvPr>
            <p:ph type="sldNum" sz="quarter" idx="10"/>
          </p:nvPr>
        </p:nvSpPr>
        <p:spPr/>
        <p:txBody>
          <a:bodyPr/>
          <a:lstStyle/>
          <a:p>
            <a:fld id="{B606DCB0-BAEB-BE4B-A454-D8AA10A0265F}" type="slidenum">
              <a:rPr lang="en-US" smtClean="0"/>
              <a:t>30</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CLIN ED MANAGER</a:t>
            </a:r>
          </a:p>
        </p:txBody>
      </p:sp>
      <p:sp>
        <p:nvSpPr>
          <p:cNvPr id="4" name="Slide Number Placeholder 3"/>
          <p:cNvSpPr>
            <a:spLocks noGrp="1"/>
          </p:cNvSpPr>
          <p:nvPr>
            <p:ph type="sldNum" sz="quarter" idx="10"/>
          </p:nvPr>
        </p:nvSpPr>
        <p:spPr/>
        <p:txBody>
          <a:bodyPr/>
          <a:lstStyle/>
          <a:p>
            <a:fld id="{B606DCB0-BAEB-BE4B-A454-D8AA10A0265F}" type="slidenum">
              <a:rPr lang="en-US" smtClean="0"/>
              <a:t>31</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 ED MANAGER:</a:t>
            </a:r>
          </a:p>
          <a:p>
            <a:endParaRPr lang="en-US" dirty="0" smtClean="0"/>
          </a:p>
          <a:p>
            <a:r>
              <a:rPr lang="en-US" dirty="0" smtClean="0"/>
              <a:t>Summarize the action plan from the prior review if available.  Slides from prior reviews can be found in the minutes of the MEC on the Geisel website (http://</a:t>
            </a:r>
            <a:r>
              <a:rPr lang="en-US" dirty="0" err="1" smtClean="0"/>
              <a:t>geiselmed.dartmouth.edu</a:t>
            </a:r>
            <a:r>
              <a:rPr lang="en-US" dirty="0" smtClean="0"/>
              <a:t>/admin/</a:t>
            </a:r>
            <a:r>
              <a:rPr lang="en-US" dirty="0" err="1" smtClean="0"/>
              <a:t>med_ed</a:t>
            </a:r>
            <a:r>
              <a:rPr lang="en-US" dirty="0" smtClean="0"/>
              <a:t>/). Did the course follow through</a:t>
            </a:r>
            <a:r>
              <a:rPr lang="en-US" baseline="0" dirty="0" smtClean="0"/>
              <a:t> on what they said they would do? Are there any issues that need to be revisited?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a:t>
            </a:fld>
            <a:endParaRPr lang="en-US"/>
          </a:p>
        </p:txBody>
      </p:sp>
    </p:spTree>
    <p:extLst>
      <p:ext uri="{BB962C8B-B14F-4D97-AF65-F5344CB8AC3E}">
        <p14:creationId xmlns:p14="http://schemas.microsoft.com/office/powerpoint/2010/main" val="31299665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 ED MANAGER</a:t>
            </a:r>
          </a:p>
          <a:p>
            <a:endParaRPr lang="en-US" dirty="0" smtClean="0"/>
          </a:p>
          <a:p>
            <a:r>
              <a:rPr lang="en-US" dirty="0" smtClean="0"/>
              <a:t>Use this table for reviews of </a:t>
            </a:r>
            <a:r>
              <a:rPr lang="en-US" b="1" dirty="0" smtClean="0"/>
              <a:t>clerkship ---</a:t>
            </a:r>
            <a:r>
              <a:rPr lang="en-US" b="1" baseline="0" dirty="0" smtClean="0"/>
              <a:t> need to update to present time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32</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MANAGER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table should be filled out for the course you are reviewing. </a:t>
            </a:r>
            <a:r>
              <a:rPr lang="en-US" baseline="0" dirty="0" smtClean="0"/>
              <a:t>If a particular question is not available in the report, you can insert N/A in that box.</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b="1" baseline="0" dirty="0" smtClean="0"/>
              <a:t>need to update to present time</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latin typeface="Calibri"/>
              </a:rPr>
              <a:pPr/>
              <a:t>33</a:t>
            </a:fld>
            <a:endParaRPr lang="en-US">
              <a:solidFill>
                <a:prstClr val="black"/>
              </a:solidFill>
              <a:latin typeface="Calibri"/>
            </a:endParaRPr>
          </a:p>
        </p:txBody>
      </p:sp>
    </p:spTree>
    <p:extLst>
      <p:ext uri="{BB962C8B-B14F-4D97-AF65-F5344CB8AC3E}">
        <p14:creationId xmlns:p14="http://schemas.microsoft.com/office/powerpoint/2010/main" val="29823154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STUDENT</a:t>
            </a:r>
            <a:r>
              <a:rPr lang="en-US" baseline="0" dirty="0" smtClean="0"/>
              <a:t> MEC REP </a:t>
            </a:r>
            <a:r>
              <a:rPr lang="en-US" dirty="0" smtClean="0"/>
              <a:t>should summarize the strengths</a:t>
            </a:r>
            <a:r>
              <a:rPr lang="en-US" baseline="0" dirty="0" smtClean="0"/>
              <a:t> of the course and include some sample comments (add additional slides as needed)</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3242091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STUDENT</a:t>
            </a:r>
            <a:r>
              <a:rPr lang="en-US" baseline="0" dirty="0" smtClean="0"/>
              <a:t> MEC REP </a:t>
            </a:r>
            <a:r>
              <a:rPr lang="en-US" dirty="0" smtClean="0"/>
              <a:t>should summarize the strengths</a:t>
            </a:r>
            <a:r>
              <a:rPr lang="en-US" baseline="0" dirty="0" smtClean="0"/>
              <a:t> of the course and include some sample comments (add additional slides as needed)</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33579370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STUDENT</a:t>
            </a:r>
            <a:r>
              <a:rPr lang="en-US" baseline="0" dirty="0" smtClean="0"/>
              <a:t> MEC REP </a:t>
            </a:r>
            <a:r>
              <a:rPr lang="en-US" dirty="0" smtClean="0"/>
              <a:t>should summarize the areas for improvement</a:t>
            </a:r>
            <a:r>
              <a:rPr lang="en-US" baseline="0" dirty="0" smtClean="0"/>
              <a:t> and include some sample comments (add additional slides as needed)</a:t>
            </a:r>
            <a:endParaRPr lang="en-US" dirty="0" smtClean="0"/>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35346536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STUDENT</a:t>
            </a:r>
            <a:r>
              <a:rPr lang="en-US" baseline="0" dirty="0" smtClean="0"/>
              <a:t> MEC REP </a:t>
            </a:r>
            <a:r>
              <a:rPr lang="en-US" dirty="0" smtClean="0"/>
              <a:t>should summarize the areas for improvement</a:t>
            </a:r>
            <a:r>
              <a:rPr lang="en-US" baseline="0" dirty="0" smtClean="0"/>
              <a:t> and include some sample comments (add additional slides as needed)</a:t>
            </a:r>
            <a:endParaRPr lang="en-US" dirty="0" smtClean="0"/>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39051182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STUDENT</a:t>
            </a:r>
            <a:r>
              <a:rPr lang="en-US" baseline="0" dirty="0" smtClean="0"/>
              <a:t> MEC REP </a:t>
            </a:r>
            <a:r>
              <a:rPr lang="en-US" dirty="0" smtClean="0"/>
              <a:t>should summarize the areas for improvement</a:t>
            </a:r>
            <a:r>
              <a:rPr lang="en-US" baseline="0" dirty="0" smtClean="0"/>
              <a:t> and include some sample comments (add additional slides as needed)</a:t>
            </a:r>
            <a:endParaRPr lang="en-US" dirty="0" smtClean="0"/>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4723903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STUDENT</a:t>
            </a:r>
            <a:r>
              <a:rPr lang="en-US" baseline="0" dirty="0" smtClean="0"/>
              <a:t> MEC REP </a:t>
            </a:r>
            <a:r>
              <a:rPr lang="en-US" dirty="0" smtClean="0"/>
              <a:t>should summarize the areas for improvement</a:t>
            </a:r>
            <a:r>
              <a:rPr lang="en-US" baseline="0" dirty="0" smtClean="0"/>
              <a:t> and include some sample comments (add additional slides as needed)</a:t>
            </a:r>
            <a:endParaRPr lang="en-US" dirty="0" smtClean="0"/>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40181756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STUDENT</a:t>
            </a:r>
            <a:r>
              <a:rPr lang="en-US" baseline="0" dirty="0" smtClean="0"/>
              <a:t> MEC REP </a:t>
            </a:r>
            <a:r>
              <a:rPr lang="en-US" dirty="0" smtClean="0"/>
              <a:t>should summarize the areas for improvement</a:t>
            </a:r>
            <a:r>
              <a:rPr lang="en-US" baseline="0" dirty="0" smtClean="0"/>
              <a:t> and include some sample comments (add additional slides as needed)</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amount of time and effort that the Clerkship Directors and Coordinators place in the clerkship is astoundingly apparent – from the orientation sessions with standardized patient interviews on shared decision-making to the interactive video sessions where students can share their unique experiences. </a:t>
            </a:r>
            <a:endParaRPr lang="en-US" dirty="0" smtClean="0"/>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10035752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DEAN or COURSE REVIEW TEAM LEADER</a:t>
            </a:r>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41</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 ED MANAGER:</a:t>
            </a:r>
          </a:p>
          <a:p>
            <a:endParaRPr lang="en-US" dirty="0" smtClean="0"/>
          </a:p>
          <a:p>
            <a:r>
              <a:rPr lang="en-US" dirty="0" smtClean="0"/>
              <a:t>Summarize the action plan from the prior review if available.  Slides from prior reviews can be found in the minutes of the MEC on the Geisel website (http://</a:t>
            </a:r>
            <a:r>
              <a:rPr lang="en-US" dirty="0" err="1" smtClean="0"/>
              <a:t>geiselmed.dartmouth.edu</a:t>
            </a:r>
            <a:r>
              <a:rPr lang="en-US" dirty="0" smtClean="0"/>
              <a:t>/admin/</a:t>
            </a:r>
            <a:r>
              <a:rPr lang="en-US" dirty="0" err="1" smtClean="0"/>
              <a:t>med_ed</a:t>
            </a:r>
            <a:r>
              <a:rPr lang="en-US" dirty="0" smtClean="0"/>
              <a:t>/). Did the course follow through</a:t>
            </a:r>
            <a:r>
              <a:rPr lang="en-US" baseline="0" dirty="0" smtClean="0"/>
              <a:t> on what they said they would do? Are there any issues that need to be revisited?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5</a:t>
            </a:fld>
            <a:endParaRPr lang="en-US"/>
          </a:p>
        </p:txBody>
      </p:sp>
    </p:spTree>
    <p:extLst>
      <p:ext uri="{BB962C8B-B14F-4D97-AF65-F5344CB8AC3E}">
        <p14:creationId xmlns:p14="http://schemas.microsoft.com/office/powerpoint/2010/main" val="31299665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DEAN or COURSE REVIEW TEAM LEADER</a:t>
            </a:r>
          </a:p>
          <a:p>
            <a:endParaRPr lang="en-US" dirty="0" smtClean="0"/>
          </a:p>
          <a:p>
            <a:r>
              <a:rPr lang="en-US" dirty="0" smtClean="0"/>
              <a:t>Summarize the recommendations of the subcommittee to the course. Try to condense</a:t>
            </a:r>
            <a:r>
              <a:rPr lang="en-US" baseline="0" dirty="0" smtClean="0"/>
              <a:t> it into two slides, however it can be longer if there are major issues.</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42</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DEAN or COURSE REVIEW TEAM LEADER</a:t>
            </a:r>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43</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DIRECTOR</a:t>
            </a:r>
          </a:p>
          <a:p>
            <a:endParaRPr lang="en-US" dirty="0" smtClean="0"/>
          </a:p>
          <a:p>
            <a:r>
              <a:rPr lang="en-US" dirty="0" smtClean="0"/>
              <a:t>The slides</a:t>
            </a:r>
            <a:r>
              <a:rPr lang="en-US" baseline="0" dirty="0" smtClean="0"/>
              <a:t> from the course director should be added here, outlining their plans for the next iteration of the course.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44</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DIRECTOR</a:t>
            </a:r>
          </a:p>
          <a:p>
            <a:endParaRPr lang="en-US" smtClean="0"/>
          </a:p>
          <a:p>
            <a:r>
              <a:rPr lang="en-US" smtClean="0"/>
              <a:t>The </a:t>
            </a:r>
            <a:r>
              <a:rPr lang="en-US" dirty="0" smtClean="0"/>
              <a:t>slides</a:t>
            </a:r>
            <a:r>
              <a:rPr lang="en-US" baseline="0" dirty="0" smtClean="0"/>
              <a:t> from the course director should be added here, outlining their plans for the next iteration of the course.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45</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COORDINATOR</a:t>
            </a:r>
          </a:p>
          <a:p>
            <a:endParaRPr lang="en-US" dirty="0" smtClean="0"/>
          </a:p>
          <a:p>
            <a:r>
              <a:rPr lang="en-US" dirty="0" smtClean="0"/>
              <a:t>Include</a:t>
            </a:r>
            <a:r>
              <a:rPr lang="en-US" baseline="0" dirty="0" smtClean="0"/>
              <a:t> a copy of the course objectives in this portion of the review. </a:t>
            </a:r>
            <a:r>
              <a:rPr lang="en-US" dirty="0" smtClean="0"/>
              <a:t>These are often found in the syllabus, but they are also</a:t>
            </a:r>
            <a:r>
              <a:rPr lang="en-US" baseline="0" dirty="0" smtClean="0"/>
              <a:t> listed on</a:t>
            </a:r>
            <a:r>
              <a:rPr lang="en-US" dirty="0" smtClean="0"/>
              <a:t> </a:t>
            </a:r>
            <a:r>
              <a:rPr lang="en-US" dirty="0" err="1" smtClean="0"/>
              <a:t>Ilios</a:t>
            </a:r>
            <a:r>
              <a:rPr lang="en-US" dirty="0" smtClean="0"/>
              <a:t> (https://</a:t>
            </a:r>
            <a:r>
              <a:rPr lang="en-US" dirty="0" err="1" smtClean="0"/>
              <a:t>ilios.dartmouth.edu</a:t>
            </a:r>
            <a:r>
              <a:rPr lang="en-US" dirty="0" smtClean="0"/>
              <a: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6</a:t>
            </a:fld>
            <a:endParaRPr lang="en-US"/>
          </a:p>
        </p:txBody>
      </p:sp>
    </p:spTree>
    <p:extLst>
      <p:ext uri="{BB962C8B-B14F-4D97-AF65-F5344CB8AC3E}">
        <p14:creationId xmlns:p14="http://schemas.microsoft.com/office/powerpoint/2010/main" val="473908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CLERKSHIP DIRECTOR: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course director has the knowledge to do this better than anyone else.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make sure the mapping is appropriate and suggest any changes. </a:t>
            </a:r>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7</a:t>
            </a:fld>
            <a:endParaRPr lang="en-US"/>
          </a:p>
        </p:txBody>
      </p:sp>
    </p:spTree>
    <p:extLst>
      <p:ext uri="{BB962C8B-B14F-4D97-AF65-F5344CB8AC3E}">
        <p14:creationId xmlns:p14="http://schemas.microsoft.com/office/powerpoint/2010/main" val="1320243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a:t>
            </a:r>
            <a:r>
              <a:rPr lang="en-US" baseline="0" dirty="0" smtClean="0"/>
              <a:t> ED DEAN or COURSE REVIEW TEAM LEADER</a:t>
            </a:r>
          </a:p>
          <a:p>
            <a:endParaRPr lang="en-US" dirty="0" smtClean="0"/>
          </a:p>
          <a:p>
            <a:r>
              <a:rPr lang="en-US" dirty="0" smtClean="0"/>
              <a:t>Use this slide(s) to answer the following questions and make any additional</a:t>
            </a:r>
            <a:r>
              <a:rPr lang="en-US" baseline="0" dirty="0" smtClean="0"/>
              <a:t> </a:t>
            </a:r>
            <a:r>
              <a:rPr lang="en-US" dirty="0" smtClean="0"/>
              <a:t>comments</a:t>
            </a:r>
            <a:r>
              <a:rPr lang="en-US" baseline="0" dirty="0" smtClean="0"/>
              <a:t> as necessary:</a:t>
            </a:r>
            <a:r>
              <a:rPr lang="en-US" dirty="0" smtClean="0"/>
              <a:t> Is</a:t>
            </a:r>
            <a:r>
              <a:rPr lang="en-US" baseline="0" dirty="0" smtClean="0"/>
              <a:t> the number of objectives appropriate? (typically 8-15 – not too broad, but not too detailed).  Do the course objectives encapsulate the main ideas of the course, i.e. when you read the objectives, do you have a good idea regarding what the course is about? Do the course objectives correlate well with what is available in the NBME subject exam content brochure (</a:t>
            </a:r>
            <a:r>
              <a:rPr lang="en-US" dirty="0" smtClean="0"/>
              <a:t>http://www.nbme.org/pdf/SubjectExams/SE_ContentOutlineandSampleItems.pdf)?</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Present this at the Course Review team</a:t>
            </a:r>
            <a:r>
              <a:rPr lang="en-US" baseline="0" dirty="0" smtClean="0"/>
              <a:t> meeting and add in any additional updates/comments from the discussion</a:t>
            </a:r>
            <a:endParaRPr lang="en-US"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8</a:t>
            </a:fld>
            <a:endParaRPr lang="en-US"/>
          </a:p>
        </p:txBody>
      </p:sp>
    </p:spTree>
    <p:extLst>
      <p:ext uri="{BB962C8B-B14F-4D97-AF65-F5344CB8AC3E}">
        <p14:creationId xmlns:p14="http://schemas.microsoft.com/office/powerpoint/2010/main" val="1285763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DEAN or COURSE REVIEW TEAM LEADER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i="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i="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i="0" dirty="0" smtClean="0"/>
              <a:t>Evaluate</a:t>
            </a:r>
            <a:r>
              <a:rPr lang="en-US" i="0" baseline="0" dirty="0" smtClean="0"/>
              <a:t> each statement by looking at the materials on Canvas and then choose the appropriate word highlighted in red. </a:t>
            </a:r>
            <a:r>
              <a:rPr lang="en-US" i="0" dirty="0" smtClean="0"/>
              <a:t>“Correct</a:t>
            </a:r>
            <a:r>
              <a:rPr lang="en-US" i="0" baseline="0" dirty="0" smtClean="0"/>
              <a:t> format” for objectives means that they start with measureable verbs such as “describe”, “explain”, “list”, etc. (i.e. something the student can actually do). The verbs “learn” and “understand” are not measureable verbs. An internet search for “Blooms Taxonomy” will produce a list of measurable verbs. </a:t>
            </a:r>
            <a:r>
              <a:rPr lang="en-US" i="0" dirty="0" smtClean="0"/>
              <a:t>It is not necessary to list actual objectives that don’t meet our standards, but they should be identified in some way for the course director so they know what needs to be fixed.</a:t>
            </a:r>
            <a:endParaRPr lang="en-US"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9</a:t>
            </a:fld>
            <a:endParaRPr lang="en-US"/>
          </a:p>
        </p:txBody>
      </p:sp>
    </p:spTree>
    <p:extLst>
      <p:ext uri="{BB962C8B-B14F-4D97-AF65-F5344CB8AC3E}">
        <p14:creationId xmlns:p14="http://schemas.microsoft.com/office/powerpoint/2010/main" val="1679356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DIRECTOR:</a:t>
            </a:r>
          </a:p>
          <a:p>
            <a:endParaRPr lang="en-US" dirty="0" smtClean="0"/>
          </a:p>
          <a:p>
            <a:r>
              <a:rPr lang="en-US" dirty="0" smtClean="0"/>
              <a:t>Choose some of the major topics in the course and search on </a:t>
            </a:r>
            <a:r>
              <a:rPr lang="en-US" dirty="0" err="1" smtClean="0"/>
              <a:t>Ilios</a:t>
            </a:r>
            <a:r>
              <a:rPr lang="en-US" dirty="0" smtClean="0"/>
              <a:t> to see if the topic is covered in other courses (use the “word search” function). Assess whether the redundancy</a:t>
            </a:r>
            <a:r>
              <a:rPr lang="en-US" baseline="0" dirty="0" smtClean="0"/>
              <a:t> is appropriate or not (i.e. if a topic is introduced in Y2 and then discussed in more depth in Y3, it is appropriate, planned redundancy; however, if a topic shows up multiple times in different courses in the same year, it may be unplanned). The course director can suggest appropriate key words for the main themes in their course.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10</a:t>
            </a:fld>
            <a:endParaRPr lang="en-US"/>
          </a:p>
        </p:txBody>
      </p:sp>
    </p:spTree>
    <p:extLst>
      <p:ext uri="{BB962C8B-B14F-4D97-AF65-F5344CB8AC3E}">
        <p14:creationId xmlns:p14="http://schemas.microsoft.com/office/powerpoint/2010/main" val="528856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72224" y="12700"/>
            <a:ext cx="8804934" cy="901700"/>
          </a:xfrm>
        </p:spPr>
        <p:txBody>
          <a:bodyPr/>
          <a:lstStyle>
            <a:lvl1pPr algn="ctr">
              <a:defRPr sz="4200">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092199"/>
            <a:ext cx="8229600" cy="5122333"/>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3_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35804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68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3_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01227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229600" cy="5151121"/>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18413699"/>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229600" cy="5151121"/>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12982023"/>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6"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26877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457200" y="1283545"/>
            <a:ext cx="8229600" cy="5151121"/>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61625214"/>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6" name="Title 3"/>
          <p:cNvSpPr>
            <a:spLocks noGrp="1"/>
          </p:cNvSpPr>
          <p:nvPr>
            <p:ph type="title" hasCustomPrompt="1"/>
          </p:nvPr>
        </p:nvSpPr>
        <p:spPr>
          <a:xfrm>
            <a:off x="0" y="0"/>
            <a:ext cx="9144000" cy="1482436"/>
          </a:xfrm>
          <a:solidFill>
            <a:schemeClr val="tx2"/>
          </a:solidFill>
        </p:spPr>
        <p:txBody>
          <a:bodyPr/>
          <a:lstStyle/>
          <a:p>
            <a:r>
              <a:rPr lang="en-US" dirty="0" smtClean="0"/>
              <a:t>Click to edit Master title style</a:t>
            </a:r>
            <a:br>
              <a:rPr lang="en-US" dirty="0" smtClean="0"/>
            </a:br>
            <a:r>
              <a:rPr lang="en-US" dirty="0" smtClean="0"/>
              <a:t>two lines</a:t>
            </a:r>
            <a:endParaRPr lang="en-US" dirty="0"/>
          </a:p>
        </p:txBody>
      </p:sp>
      <p:sp>
        <p:nvSpPr>
          <p:cNvPr id="3" name="Rectangle 2"/>
          <p:cNvSpPr/>
          <p:nvPr userDrawn="1"/>
        </p:nvSpPr>
        <p:spPr>
          <a:xfrm>
            <a:off x="0" y="6319520"/>
            <a:ext cx="9144000" cy="538479"/>
          </a:xfrm>
          <a:prstGeom prst="rect">
            <a:avLst/>
          </a:prstGeom>
          <a:solidFill>
            <a:schemeClr val="tx2"/>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pic>
        <p:nvPicPr>
          <p:cNvPr id="5" name="Picture 3" descr="Geisel_small-knocked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55600" y="6398025"/>
            <a:ext cx="3098800" cy="43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034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sp>
        <p:nvSpPr>
          <p:cNvPr id="6" name="Title 3"/>
          <p:cNvSpPr>
            <a:spLocks noGrp="1"/>
          </p:cNvSpPr>
          <p:nvPr>
            <p:ph type="title" hasCustomPrompt="1"/>
          </p:nvPr>
        </p:nvSpPr>
        <p:spPr>
          <a:xfrm>
            <a:off x="0" y="0"/>
            <a:ext cx="9144000" cy="1482436"/>
          </a:xfrm>
          <a:solidFill>
            <a:schemeClr val="tx2"/>
          </a:solidFill>
        </p:spPr>
        <p:txBody>
          <a:bodyPr/>
          <a:lstStyle/>
          <a:p>
            <a:r>
              <a:rPr lang="en-US" dirty="0" smtClean="0"/>
              <a:t>Click to edit Master title style</a:t>
            </a:r>
            <a:br>
              <a:rPr lang="en-US" dirty="0" smtClean="0"/>
            </a:br>
            <a:r>
              <a:rPr lang="en-US" dirty="0" smtClean="0"/>
              <a:t>two lines</a:t>
            </a:r>
            <a:endParaRPr lang="en-US" dirty="0"/>
          </a:p>
        </p:txBody>
      </p:sp>
    </p:spTree>
    <p:extLst>
      <p:ext uri="{BB962C8B-B14F-4D97-AF65-F5344CB8AC3E}">
        <p14:creationId xmlns:p14="http://schemas.microsoft.com/office/powerpoint/2010/main" val="20391487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theme" Target="../theme/theme2.xml"/><Relationship Id="rId8" Type="http://schemas.openxmlformats.org/officeDocument/2006/relationships/image" Target="../media/image1.png"/><Relationship Id="rId1" Type="http://schemas.openxmlformats.org/officeDocument/2006/relationships/slideLayout" Target="../slideLayouts/slideLayout5.xml"/><Relationship Id="rId2"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908050"/>
          </a:xfrm>
          <a:prstGeom prst="rect">
            <a:avLst/>
          </a:prstGeom>
          <a:solidFill>
            <a:srgbClr val="00462D"/>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lt1"/>
              </a:solidFill>
            </a:endParaRPr>
          </a:p>
        </p:txBody>
      </p:sp>
      <p:sp>
        <p:nvSpPr>
          <p:cNvPr id="1027" name="Title Placeholder 1"/>
          <p:cNvSpPr>
            <a:spLocks noGrp="1"/>
          </p:cNvSpPr>
          <p:nvPr>
            <p:ph type="title"/>
          </p:nvPr>
        </p:nvSpPr>
        <p:spPr bwMode="auto">
          <a:xfrm>
            <a:off x="172224" y="0"/>
            <a:ext cx="8804934"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1235075"/>
            <a:ext cx="8229600" cy="454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Rectangle 7"/>
          <p:cNvSpPr/>
          <p:nvPr/>
        </p:nvSpPr>
        <p:spPr>
          <a:xfrm>
            <a:off x="0" y="6398024"/>
            <a:ext cx="9144000" cy="459975"/>
          </a:xfrm>
          <a:prstGeom prst="rect">
            <a:avLst/>
          </a:prstGeom>
          <a:solidFill>
            <a:schemeClr val="tx2"/>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030" name="Picture 3" descr="Geisel_small-knocked2.png"/>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355600" y="6398025"/>
            <a:ext cx="3098800" cy="43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90" r:id="rId2"/>
    <p:sldLayoutId id="2147483691" r:id="rId3"/>
    <p:sldLayoutId id="2147483692" r:id="rId4"/>
  </p:sldLayoutIdLst>
  <p:txStyles>
    <p:titleStyle>
      <a:lvl1pPr algn="ctr" defTabSz="457200" rtl="0" eaLnBrk="1" fontAlgn="base" hangingPunct="1">
        <a:spcBef>
          <a:spcPct val="0"/>
        </a:spcBef>
        <a:spcAft>
          <a:spcPct val="0"/>
        </a:spcAft>
        <a:defRPr sz="40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908050"/>
          </a:xfrm>
          <a:prstGeom prst="rect">
            <a:avLst/>
          </a:prstGeom>
          <a:solidFill>
            <a:srgbClr val="00462D"/>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27" name="Title Placeholder 1"/>
          <p:cNvSpPr>
            <a:spLocks noGrp="1"/>
          </p:cNvSpPr>
          <p:nvPr>
            <p:ph type="title"/>
          </p:nvPr>
        </p:nvSpPr>
        <p:spPr bwMode="auto">
          <a:xfrm>
            <a:off x="172224" y="0"/>
            <a:ext cx="8804934"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1235075"/>
            <a:ext cx="8229600" cy="454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Rectangle 7"/>
          <p:cNvSpPr/>
          <p:nvPr/>
        </p:nvSpPr>
        <p:spPr>
          <a:xfrm>
            <a:off x="0" y="6319520"/>
            <a:ext cx="9144000" cy="538479"/>
          </a:xfrm>
          <a:prstGeom prst="rect">
            <a:avLst/>
          </a:prstGeom>
          <a:solidFill>
            <a:schemeClr val="tx2"/>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pic>
        <p:nvPicPr>
          <p:cNvPr id="9" name="Picture 3" descr="Geisel_small-knocked2.png"/>
          <p:cNvPicPr>
            <a:picLocks noChangeAspect="1"/>
          </p:cNvPicPr>
          <p:nvPr userDrawn="1"/>
        </p:nvPicPr>
        <p:blipFill>
          <a:blip r:embed="rId8" cstate="email">
            <a:extLst>
              <a:ext uri="{28A0092B-C50C-407E-A947-70E740481C1C}">
                <a14:useLocalDpi xmlns:a14="http://schemas.microsoft.com/office/drawing/2010/main" val="0"/>
              </a:ext>
            </a:extLst>
          </a:blip>
          <a:srcRect/>
          <a:stretch>
            <a:fillRect/>
          </a:stretch>
        </p:blipFill>
        <p:spPr bwMode="auto">
          <a:xfrm>
            <a:off x="355600" y="6398025"/>
            <a:ext cx="3098800" cy="43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517580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700" r:id="rId6"/>
  </p:sldLayoutIdLst>
  <p:txStyles>
    <p:titleStyle>
      <a:lvl1pPr algn="ctr" defTabSz="457200" rtl="0" eaLnBrk="1" fontAlgn="base" hangingPunct="1">
        <a:spcBef>
          <a:spcPct val="0"/>
        </a:spcBef>
        <a:spcAft>
          <a:spcPct val="0"/>
        </a:spcAft>
        <a:defRPr sz="40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1391" y="301332"/>
            <a:ext cx="8283967" cy="2154436"/>
          </a:xfrm>
          <a:prstGeom prst="rect">
            <a:avLst/>
          </a:prstGeom>
          <a:noFill/>
        </p:spPr>
        <p:txBody>
          <a:bodyPr wrap="square" rtlCol="0">
            <a:spAutoFit/>
          </a:bodyPr>
          <a:lstStyle/>
          <a:p>
            <a:r>
              <a:rPr lang="en-US" dirty="0" smtClean="0"/>
              <a:t>The following slides contain a template that illustrates the general format used for an On-Doctoring,  Y3, or Y4 clerkship review. In the “notes” section of some slides there are further instructions to clarify what is needed for a particular section of the review.</a:t>
            </a:r>
          </a:p>
          <a:p>
            <a:endParaRPr lang="en-US" dirty="0"/>
          </a:p>
          <a:p>
            <a:r>
              <a:rPr lang="en-US" dirty="0" smtClean="0"/>
              <a:t>The components of the review are:</a:t>
            </a:r>
          </a:p>
          <a:p>
            <a:endParaRPr lang="en-US" sz="2200" dirty="0" smtClean="0"/>
          </a:p>
          <a:p>
            <a:endParaRPr lang="en-US" sz="2200" dirty="0" smtClean="0"/>
          </a:p>
        </p:txBody>
      </p:sp>
      <p:graphicFrame>
        <p:nvGraphicFramePr>
          <p:cNvPr id="2" name="Table 1"/>
          <p:cNvGraphicFramePr>
            <a:graphicFrameLocks noGrp="1"/>
          </p:cNvGraphicFramePr>
          <p:nvPr>
            <p:extLst>
              <p:ext uri="{D42A27DB-BD31-4B8C-83A1-F6EECF244321}">
                <p14:modId xmlns:p14="http://schemas.microsoft.com/office/powerpoint/2010/main" val="2654813116"/>
              </p:ext>
            </p:extLst>
          </p:nvPr>
        </p:nvGraphicFramePr>
        <p:xfrm>
          <a:off x="100897" y="1801648"/>
          <a:ext cx="8964275" cy="5120640"/>
        </p:xfrm>
        <a:graphic>
          <a:graphicData uri="http://schemas.openxmlformats.org/drawingml/2006/table">
            <a:tbl>
              <a:tblPr firstRow="1" bandRow="1">
                <a:tableStyleId>{5C22544A-7EE6-4342-B048-85BDC9FD1C3A}</a:tableStyleId>
              </a:tblPr>
              <a:tblGrid>
                <a:gridCol w="6033203"/>
                <a:gridCol w="2931072"/>
              </a:tblGrid>
              <a:tr h="370840">
                <a:tc>
                  <a:txBody>
                    <a:bodyPr/>
                    <a:lstStyle/>
                    <a:p>
                      <a:r>
                        <a:rPr lang="en-US" sz="1600" dirty="0" smtClean="0"/>
                        <a:t>Task</a:t>
                      </a:r>
                      <a:endParaRPr lang="en-US" sz="1600" dirty="0"/>
                    </a:p>
                  </a:txBody>
                  <a:tcPr/>
                </a:tc>
                <a:tc>
                  <a:txBody>
                    <a:bodyPr/>
                    <a:lstStyle/>
                    <a:p>
                      <a:r>
                        <a:rPr lang="en-US" sz="1600" dirty="0" smtClean="0"/>
                        <a:t>Who Completes</a:t>
                      </a:r>
                      <a:endParaRPr lang="en-US" sz="1600" dirty="0"/>
                    </a:p>
                  </a:txBody>
                  <a:tcPr/>
                </a:tc>
              </a:tr>
              <a:tr h="370840">
                <a:tc>
                  <a:txBody>
                    <a:bodyPr/>
                    <a:lstStyle/>
                    <a:p>
                      <a:r>
                        <a:rPr lang="en-US" sz="1600" dirty="0" smtClean="0"/>
                        <a:t>Revisit prior action plan and investigate progress</a:t>
                      </a:r>
                      <a:endParaRPr lang="en-US" sz="1600" dirty="0"/>
                    </a:p>
                  </a:txBody>
                  <a:tcPr/>
                </a:tc>
                <a:tc>
                  <a:txBody>
                    <a:bodyPr/>
                    <a:lstStyle/>
                    <a:p>
                      <a:r>
                        <a:rPr lang="en-US" sz="1600" dirty="0" err="1" smtClean="0">
                          <a:solidFill>
                            <a:srgbClr val="FF0000"/>
                          </a:solidFill>
                        </a:rPr>
                        <a:t>Clin</a:t>
                      </a:r>
                      <a:r>
                        <a:rPr lang="en-US" sz="1600" baseline="0" dirty="0" smtClean="0">
                          <a:solidFill>
                            <a:srgbClr val="FF0000"/>
                          </a:solidFill>
                        </a:rPr>
                        <a:t> Ed </a:t>
                      </a:r>
                      <a:r>
                        <a:rPr lang="en-US" sz="1600" dirty="0" smtClean="0">
                          <a:solidFill>
                            <a:srgbClr val="FF0000"/>
                          </a:solidFill>
                        </a:rPr>
                        <a:t>Manager </a:t>
                      </a:r>
                      <a:r>
                        <a:rPr lang="en-US" sz="1600" dirty="0" smtClean="0"/>
                        <a:t>and </a:t>
                      </a:r>
                      <a:r>
                        <a:rPr lang="en-US" sz="1600" dirty="0" smtClean="0">
                          <a:solidFill>
                            <a:srgbClr val="0070C0"/>
                          </a:solidFill>
                        </a:rPr>
                        <a:t>Clerkship Director</a:t>
                      </a:r>
                      <a:endParaRPr lang="en-US" sz="1600" dirty="0">
                        <a:solidFill>
                          <a:srgbClr val="0070C0"/>
                        </a:solidFill>
                      </a:endParaRPr>
                    </a:p>
                  </a:txBody>
                  <a:tcPr/>
                </a:tc>
              </a:tr>
              <a:tr h="370840">
                <a:tc>
                  <a:txBody>
                    <a:bodyPr/>
                    <a:lstStyle/>
                    <a:p>
                      <a:r>
                        <a:rPr lang="en-US" sz="1600" dirty="0" smtClean="0"/>
                        <a:t>List course objectives and course content  including essential skills and diagnoses</a:t>
                      </a:r>
                      <a:endParaRPr lang="en-US" sz="1600" dirty="0"/>
                    </a:p>
                  </a:txBody>
                  <a:tcPr/>
                </a:tc>
                <a:tc>
                  <a:txBody>
                    <a:bodyPr/>
                    <a:lstStyle/>
                    <a:p>
                      <a:r>
                        <a:rPr lang="en-US" sz="1600" dirty="0" smtClean="0">
                          <a:solidFill>
                            <a:srgbClr val="00B050"/>
                          </a:solidFill>
                        </a:rPr>
                        <a:t>Clerkship Coordinator and</a:t>
                      </a:r>
                      <a:r>
                        <a:rPr lang="en-US" sz="1600" baseline="0" dirty="0" smtClean="0">
                          <a:solidFill>
                            <a:srgbClr val="00B050"/>
                          </a:solidFill>
                        </a:rPr>
                        <a:t> </a:t>
                      </a:r>
                      <a:r>
                        <a:rPr lang="en-US" sz="1600" baseline="0" dirty="0" err="1" smtClean="0">
                          <a:solidFill>
                            <a:srgbClr val="FF0000"/>
                          </a:solidFill>
                        </a:rPr>
                        <a:t>Clin</a:t>
                      </a:r>
                      <a:r>
                        <a:rPr lang="en-US" sz="1600" baseline="0" dirty="0" smtClean="0">
                          <a:solidFill>
                            <a:srgbClr val="FF0000"/>
                          </a:solidFill>
                        </a:rPr>
                        <a:t> Ed Manager (session objectives)</a:t>
                      </a:r>
                      <a:endParaRPr lang="en-US" sz="1600" dirty="0">
                        <a:solidFill>
                          <a:srgbClr val="FF0000"/>
                        </a:solidFill>
                      </a:endParaRPr>
                    </a:p>
                  </a:txBody>
                  <a:tcPr/>
                </a:tc>
              </a:tr>
              <a:tr h="370840">
                <a:tc>
                  <a:txBody>
                    <a:bodyPr/>
                    <a:lstStyle/>
                    <a:p>
                      <a:r>
                        <a:rPr lang="en-US" sz="1600" dirty="0" smtClean="0"/>
                        <a:t>Examine mapping of course objectives </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rgbClr val="0070C0"/>
                          </a:solidFill>
                        </a:rPr>
                        <a:t>Clerkship Director</a:t>
                      </a:r>
                    </a:p>
                  </a:txBody>
                  <a:tcPr/>
                </a:tc>
              </a:tr>
              <a:tr h="370840">
                <a:tc>
                  <a:txBody>
                    <a:bodyPr/>
                    <a:lstStyle/>
                    <a:p>
                      <a:r>
                        <a:rPr lang="en-US" sz="1600" dirty="0" smtClean="0"/>
                        <a:t>Evaluate planned/unplanned redundancy </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rgbClr val="0070C0"/>
                          </a:solidFill>
                        </a:rPr>
                        <a:t>Clerkship Director</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Look back</a:t>
                      </a:r>
                      <a:r>
                        <a:rPr lang="en-US" sz="1600" baseline="0" dirty="0" smtClean="0"/>
                        <a:t> f</a:t>
                      </a:r>
                      <a:r>
                        <a:rPr lang="en-US" sz="1600" dirty="0" smtClean="0"/>
                        <a:t>or key concepts that need preparation</a:t>
                      </a:r>
                      <a:r>
                        <a:rPr lang="en-US" sz="1600" baseline="0" dirty="0" smtClean="0"/>
                        <a:t> and material in prior coursework </a:t>
                      </a:r>
                      <a:endParaRPr lang="en-US" sz="16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rgbClr val="0070C0"/>
                          </a:solidFill>
                        </a:rPr>
                        <a:t>Clerkship Director</a:t>
                      </a:r>
                    </a:p>
                  </a:txBody>
                  <a:tcPr/>
                </a:tc>
              </a:tr>
              <a:tr h="370840">
                <a:tc>
                  <a:txBody>
                    <a:bodyPr/>
                    <a:lstStyle/>
                    <a:p>
                      <a:r>
                        <a:rPr lang="en-US" sz="1600" dirty="0" smtClean="0"/>
                        <a:t>Look for Health and Values and other VIG</a:t>
                      </a:r>
                      <a:r>
                        <a:rPr lang="en-US" sz="1600" baseline="0" dirty="0" smtClean="0"/>
                        <a:t> content</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rgbClr val="0070C0"/>
                          </a:solidFill>
                        </a:rPr>
                        <a:t>Clerkship Director</a:t>
                      </a:r>
                    </a:p>
                  </a:txBody>
                  <a:tcPr/>
                </a:tc>
              </a:tr>
              <a:tr h="370840">
                <a:tc>
                  <a:txBody>
                    <a:bodyPr/>
                    <a:lstStyle/>
                    <a:p>
                      <a:r>
                        <a:rPr lang="en-US" sz="1600" dirty="0" smtClean="0"/>
                        <a:t>List Grading Criteria </a:t>
                      </a:r>
                      <a:endParaRPr lang="en-US" sz="1600" dirty="0"/>
                    </a:p>
                  </a:txBody>
                  <a:tcPr/>
                </a:tc>
                <a:tc>
                  <a:txBody>
                    <a:bodyPr/>
                    <a:lstStyle/>
                    <a:p>
                      <a:r>
                        <a:rPr lang="en-US" sz="1600" dirty="0" smtClean="0">
                          <a:solidFill>
                            <a:srgbClr val="00B050"/>
                          </a:solidFill>
                        </a:rPr>
                        <a:t>Clerkship Coordinator</a:t>
                      </a:r>
                      <a:endParaRPr lang="en-US" sz="1600" dirty="0">
                        <a:solidFill>
                          <a:srgbClr val="00B050"/>
                        </a:solidFill>
                      </a:endParaRPr>
                    </a:p>
                  </a:txBody>
                  <a:tcPr/>
                </a:tc>
              </a:tr>
              <a:tr h="370840">
                <a:tc>
                  <a:txBody>
                    <a:bodyPr/>
                    <a:lstStyle/>
                    <a:p>
                      <a:r>
                        <a:rPr lang="en-US" sz="1600" dirty="0" smtClean="0"/>
                        <a:t>List how each course objective is assessed/evaluated </a:t>
                      </a:r>
                      <a:endParaRPr lang="en-US" sz="1600" dirty="0"/>
                    </a:p>
                  </a:txBody>
                  <a:tcPr/>
                </a:tc>
                <a:tc>
                  <a:txBody>
                    <a:bodyPr/>
                    <a:lstStyle/>
                    <a:p>
                      <a:r>
                        <a:rPr lang="en-US" sz="1600" dirty="0" smtClean="0">
                          <a:solidFill>
                            <a:srgbClr val="00B050"/>
                          </a:solidFill>
                        </a:rPr>
                        <a:t>Clerkship Coordinator</a:t>
                      </a:r>
                      <a:endParaRPr lang="en-US" sz="1600" dirty="0">
                        <a:solidFill>
                          <a:srgbClr val="00B050"/>
                        </a:solidFill>
                      </a:endParaRPr>
                    </a:p>
                  </a:txBody>
                  <a:tcPr/>
                </a:tc>
              </a:tr>
              <a:tr h="370840">
                <a:tc>
                  <a:txBody>
                    <a:bodyPr/>
                    <a:lstStyle/>
                    <a:p>
                      <a:r>
                        <a:rPr lang="en-US" sz="1600" dirty="0" smtClean="0"/>
                        <a:t>Review measures of quality – Grad Questionnaire, USMLE scores, Course </a:t>
                      </a:r>
                      <a:r>
                        <a:rPr lang="en-US" sz="1600" dirty="0" err="1" smtClean="0"/>
                        <a:t>Eval</a:t>
                      </a:r>
                      <a:r>
                        <a:rPr lang="en-US" sz="1600" dirty="0" smtClean="0"/>
                        <a:t> numbers </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err="1" smtClean="0">
                          <a:solidFill>
                            <a:srgbClr val="FF0000"/>
                          </a:solidFill>
                        </a:rPr>
                        <a:t>Clin</a:t>
                      </a:r>
                      <a:r>
                        <a:rPr lang="en-US" sz="1600" baseline="0" dirty="0" smtClean="0">
                          <a:solidFill>
                            <a:srgbClr val="FF0000"/>
                          </a:solidFill>
                        </a:rPr>
                        <a:t> Ed</a:t>
                      </a:r>
                      <a:r>
                        <a:rPr lang="en-US" sz="1600" dirty="0" smtClean="0">
                          <a:solidFill>
                            <a:srgbClr val="FF0000"/>
                          </a:solidFill>
                        </a:rPr>
                        <a:t> Manager</a:t>
                      </a:r>
                    </a:p>
                  </a:txBody>
                  <a:tcPr/>
                </a:tc>
              </a:tr>
              <a:tr h="370840">
                <a:tc>
                  <a:txBody>
                    <a:bodyPr/>
                    <a:lstStyle/>
                    <a:p>
                      <a:pPr marL="0" indent="0">
                        <a:buNone/>
                      </a:pPr>
                      <a:r>
                        <a:rPr lang="en-US" sz="1600" dirty="0" smtClean="0"/>
                        <a:t>Review measures of quality---Student Evaluation Comments (Student MEC Representatives)</a:t>
                      </a:r>
                    </a:p>
                  </a:txBody>
                  <a:tcPr/>
                </a:tc>
                <a:tc>
                  <a:txBody>
                    <a:bodyPr/>
                    <a:lstStyle/>
                    <a:p>
                      <a:r>
                        <a:rPr lang="en-US" sz="1600" dirty="0" smtClean="0">
                          <a:solidFill>
                            <a:srgbClr val="7030A0"/>
                          </a:solidFill>
                        </a:rPr>
                        <a:t>Student MEC Representative</a:t>
                      </a:r>
                      <a:endParaRPr lang="en-US" sz="1600" dirty="0">
                        <a:solidFill>
                          <a:srgbClr val="7030A0"/>
                        </a:solidFill>
                      </a:endParaRPr>
                    </a:p>
                  </a:txBody>
                  <a:tcPr/>
                </a:tc>
              </a:tr>
            </a:tbl>
          </a:graphicData>
        </a:graphic>
      </p:graphicFrame>
    </p:spTree>
    <p:extLst>
      <p:ext uri="{BB962C8B-B14F-4D97-AF65-F5344CB8AC3E}">
        <p14:creationId xmlns:p14="http://schemas.microsoft.com/office/powerpoint/2010/main" val="5166116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Issues of Redundancy</a:t>
            </a:r>
            <a:endParaRPr lang="en-US" dirty="0"/>
          </a:p>
        </p:txBody>
      </p:sp>
      <p:sp>
        <p:nvSpPr>
          <p:cNvPr id="2" name="Text Placeholder 1"/>
          <p:cNvSpPr>
            <a:spLocks noGrp="1"/>
          </p:cNvSpPr>
          <p:nvPr>
            <p:ph type="body" idx="1"/>
          </p:nvPr>
        </p:nvSpPr>
        <p:spPr/>
        <p:txBody>
          <a:bodyPr/>
          <a:lstStyle/>
          <a:p>
            <a:pPr>
              <a:buFont typeface="Wingdings" charset="2"/>
              <a:buChar char="u"/>
            </a:pPr>
            <a:r>
              <a:rPr lang="en-US" sz="1600" dirty="0" smtClean="0"/>
              <a:t>HTN </a:t>
            </a:r>
            <a:r>
              <a:rPr lang="en-US" sz="1600" dirty="0"/>
              <a:t>- </a:t>
            </a:r>
            <a:r>
              <a:rPr lang="en-US" sz="1600" dirty="0" smtClean="0"/>
              <a:t>Y2 </a:t>
            </a:r>
            <a:r>
              <a:rPr lang="en-US" sz="1600" dirty="0"/>
              <a:t>Cardiology, Pharmacology and </a:t>
            </a:r>
            <a:r>
              <a:rPr lang="en-US" sz="1600" dirty="0" smtClean="0"/>
              <a:t>PBL</a:t>
            </a:r>
          </a:p>
          <a:p>
            <a:r>
              <a:rPr lang="en-US" sz="1600" dirty="0" smtClean="0"/>
              <a:t>	Our </a:t>
            </a:r>
            <a:r>
              <a:rPr lang="en-US" sz="1600" dirty="0"/>
              <a:t>material reviews/covers basic primary care </a:t>
            </a:r>
            <a:r>
              <a:rPr lang="en-US" sz="1600" dirty="0" err="1" smtClean="0"/>
              <a:t>mgmt</a:t>
            </a:r>
            <a:r>
              <a:rPr lang="en-US" sz="1600" dirty="0" smtClean="0"/>
              <a:t> </a:t>
            </a:r>
            <a:r>
              <a:rPr lang="en-US" sz="1600" dirty="0"/>
              <a:t>of HTN </a:t>
            </a:r>
            <a:r>
              <a:rPr lang="en-US" sz="1600" dirty="0" smtClean="0"/>
              <a:t>in context </a:t>
            </a:r>
            <a:r>
              <a:rPr lang="en-US" sz="1600" dirty="0"/>
              <a:t>of 		managing patients</a:t>
            </a:r>
          </a:p>
          <a:p>
            <a:pPr>
              <a:buFont typeface="Wingdings" charset="2"/>
              <a:buChar char="u"/>
            </a:pPr>
            <a:r>
              <a:rPr lang="en-US" sz="1600" dirty="0"/>
              <a:t>DM - </a:t>
            </a:r>
            <a:r>
              <a:rPr lang="en-US" sz="1600" dirty="0" smtClean="0"/>
              <a:t>Y1 </a:t>
            </a:r>
            <a:r>
              <a:rPr lang="en-US" sz="1600" dirty="0"/>
              <a:t>Metabolism and Renal and </a:t>
            </a:r>
            <a:r>
              <a:rPr lang="en-US" sz="1600" dirty="0" smtClean="0"/>
              <a:t>Endo </a:t>
            </a:r>
            <a:r>
              <a:rPr lang="en-US" sz="1600" dirty="0" err="1" smtClean="0"/>
              <a:t>Phys</a:t>
            </a:r>
            <a:r>
              <a:rPr lang="en-US" sz="1600" dirty="0"/>
              <a:t> &amp;</a:t>
            </a:r>
            <a:r>
              <a:rPr lang="en-US" sz="1600" dirty="0" smtClean="0"/>
              <a:t> Y2 Endo </a:t>
            </a:r>
            <a:r>
              <a:rPr lang="en-US" sz="1600" dirty="0"/>
              <a:t>and </a:t>
            </a:r>
            <a:r>
              <a:rPr lang="en-US" sz="1600" dirty="0" smtClean="0"/>
              <a:t>Pharm &amp; Y4 </a:t>
            </a:r>
            <a:r>
              <a:rPr lang="en-US" sz="1600" dirty="0"/>
              <a:t>Clinical Pharm </a:t>
            </a:r>
          </a:p>
          <a:p>
            <a:r>
              <a:rPr lang="en-US" sz="1600" dirty="0" smtClean="0"/>
              <a:t>Our </a:t>
            </a:r>
            <a:r>
              <a:rPr lang="en-US" sz="1600" dirty="0"/>
              <a:t>material covers practical aspect of diabetes management in </a:t>
            </a:r>
            <a:r>
              <a:rPr lang="en-US" sz="1600" dirty="0" smtClean="0"/>
              <a:t>the context </a:t>
            </a:r>
            <a:r>
              <a:rPr lang="en-US" sz="1600" dirty="0"/>
              <a:t>of caring for patients in a clinical setting. We are not sure </a:t>
            </a:r>
            <a:r>
              <a:rPr lang="en-US" sz="1600" dirty="0" smtClean="0"/>
              <a:t>if there </a:t>
            </a:r>
            <a:r>
              <a:rPr lang="en-US" sz="1600" dirty="0"/>
              <a:t>is redundancy with the year 4 course since that happens after we </a:t>
            </a:r>
            <a:r>
              <a:rPr lang="en-US" sz="1600" dirty="0" smtClean="0"/>
              <a:t>are with </a:t>
            </a:r>
            <a:r>
              <a:rPr lang="en-US" sz="1600" dirty="0"/>
              <a:t>them.</a:t>
            </a:r>
          </a:p>
          <a:p>
            <a:pPr>
              <a:buFont typeface="Wingdings" charset="2"/>
              <a:buChar char="u"/>
            </a:pPr>
            <a:r>
              <a:rPr lang="en-US" sz="1600" dirty="0" smtClean="0"/>
              <a:t>Sleep </a:t>
            </a:r>
            <a:r>
              <a:rPr lang="en-US" sz="1600" dirty="0"/>
              <a:t>- </a:t>
            </a:r>
            <a:r>
              <a:rPr lang="en-US" sz="1600" dirty="0" smtClean="0"/>
              <a:t>Y1 </a:t>
            </a:r>
            <a:r>
              <a:rPr lang="en-US" sz="1600" dirty="0"/>
              <a:t>Neuroscience and </a:t>
            </a:r>
            <a:r>
              <a:rPr lang="en-US" sz="1600" dirty="0" smtClean="0"/>
              <a:t>Y2 </a:t>
            </a:r>
            <a:r>
              <a:rPr lang="en-US" sz="1600" dirty="0"/>
              <a:t>Psych and Respiration</a:t>
            </a:r>
          </a:p>
          <a:p>
            <a:r>
              <a:rPr lang="en-US" sz="1600" dirty="0" smtClean="0"/>
              <a:t>We </a:t>
            </a:r>
            <a:r>
              <a:rPr lang="en-US" sz="1600" dirty="0"/>
              <a:t>have not heard any complaint of redundancy so again this is </a:t>
            </a:r>
            <a:r>
              <a:rPr lang="en-US" sz="1600" dirty="0" smtClean="0"/>
              <a:t>likely learning </a:t>
            </a:r>
            <a:r>
              <a:rPr lang="en-US" sz="1600" dirty="0"/>
              <a:t>the material in a clinical setting.</a:t>
            </a:r>
          </a:p>
          <a:p>
            <a:pPr>
              <a:buFont typeface="Wingdings" charset="2"/>
              <a:buChar char="u"/>
            </a:pPr>
            <a:r>
              <a:rPr lang="en-US" sz="1600" dirty="0" smtClean="0"/>
              <a:t>Pop </a:t>
            </a:r>
            <a:r>
              <a:rPr lang="en-US" sz="1600" dirty="0"/>
              <a:t>Health - </a:t>
            </a:r>
            <a:r>
              <a:rPr lang="en-US" sz="1600" dirty="0" smtClean="0"/>
              <a:t>Y1 </a:t>
            </a:r>
            <a:r>
              <a:rPr lang="en-US" sz="1600" dirty="0"/>
              <a:t>&amp; 2 Patients and Populations</a:t>
            </a:r>
          </a:p>
          <a:p>
            <a:r>
              <a:rPr lang="en-US" sz="1600" dirty="0" smtClean="0"/>
              <a:t>We </a:t>
            </a:r>
            <a:r>
              <a:rPr lang="en-US" sz="1600" dirty="0"/>
              <a:t>met with Brenda </a:t>
            </a:r>
            <a:r>
              <a:rPr lang="en-US" sz="1600" dirty="0" err="1"/>
              <a:t>Sirovich</a:t>
            </a:r>
            <a:r>
              <a:rPr lang="en-US" sz="1600" dirty="0"/>
              <a:t> to avoid repetition and to try to build </a:t>
            </a:r>
            <a:r>
              <a:rPr lang="en-US" sz="1600" dirty="0" smtClean="0"/>
              <a:t>on material </a:t>
            </a:r>
            <a:r>
              <a:rPr lang="en-US" sz="1600" dirty="0"/>
              <a:t>covered in that course</a:t>
            </a:r>
          </a:p>
          <a:p>
            <a:pPr>
              <a:buFont typeface="Wingdings" charset="2"/>
              <a:buChar char="u"/>
            </a:pPr>
            <a:r>
              <a:rPr lang="en-US" sz="1600" dirty="0" smtClean="0"/>
              <a:t>Hyperlipidemia </a:t>
            </a:r>
            <a:r>
              <a:rPr lang="en-US" sz="1600" dirty="0"/>
              <a:t>- Year 2 Pharm and Endo</a:t>
            </a:r>
          </a:p>
          <a:p>
            <a:r>
              <a:rPr lang="en-US" sz="1600" dirty="0" smtClean="0"/>
              <a:t>Our </a:t>
            </a:r>
            <a:r>
              <a:rPr lang="en-US" sz="1600" dirty="0"/>
              <a:t>course addresses this in a clinical setting and in SDM, building </a:t>
            </a:r>
            <a:r>
              <a:rPr lang="en-US" sz="1600" dirty="0" smtClean="0"/>
              <a:t>on material </a:t>
            </a:r>
            <a:r>
              <a:rPr lang="en-US" sz="1600" dirty="0"/>
              <a:t>learned in </a:t>
            </a:r>
            <a:r>
              <a:rPr lang="en-US" sz="1600" dirty="0" smtClean="0"/>
              <a:t>Y2</a:t>
            </a:r>
            <a:endParaRPr lang="en-US" sz="1600" dirty="0"/>
          </a:p>
          <a:p>
            <a:pPr>
              <a:buFont typeface="Wingdings" charset="2"/>
              <a:buChar char="u"/>
            </a:pPr>
            <a:r>
              <a:rPr lang="en-US" sz="1600" dirty="0" smtClean="0"/>
              <a:t>SDM </a:t>
            </a:r>
            <a:r>
              <a:rPr lang="en-US" sz="1600" dirty="0"/>
              <a:t>- </a:t>
            </a:r>
            <a:r>
              <a:rPr lang="en-US" sz="1600" dirty="0" smtClean="0"/>
              <a:t>Y1 </a:t>
            </a:r>
            <a:r>
              <a:rPr lang="en-US" sz="1600" dirty="0"/>
              <a:t>&amp; 2 On Doc</a:t>
            </a:r>
          </a:p>
          <a:p>
            <a:r>
              <a:rPr lang="en-US" sz="1600" dirty="0" smtClean="0"/>
              <a:t>We </a:t>
            </a:r>
            <a:r>
              <a:rPr lang="en-US" sz="1600" dirty="0"/>
              <a:t>acknowledge that the material has been covered and have the </a:t>
            </a:r>
            <a:r>
              <a:rPr lang="en-US" sz="1600" dirty="0" smtClean="0"/>
              <a:t>students use </a:t>
            </a:r>
            <a:r>
              <a:rPr lang="en-US" sz="1600" dirty="0"/>
              <a:t>it in a hands on way - practical application</a:t>
            </a:r>
          </a:p>
        </p:txBody>
      </p:sp>
    </p:spTree>
    <p:extLst>
      <p:ext uri="{BB962C8B-B14F-4D97-AF65-F5344CB8AC3E}">
        <p14:creationId xmlns:p14="http://schemas.microsoft.com/office/powerpoint/2010/main" val="2277758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Students are generally well prepared</a:t>
            </a:r>
          </a:p>
          <a:p>
            <a:r>
              <a:rPr lang="en-US" dirty="0"/>
              <a:t>V</a:t>
            </a:r>
            <a:r>
              <a:rPr lang="en-US" dirty="0" smtClean="0"/>
              <a:t>ariability on preparation for write-ups which we feel may reflect variability in On Doc Facilitator feedback on write-ups in Years 1 &amp; 2</a:t>
            </a:r>
          </a:p>
          <a:p>
            <a:r>
              <a:rPr lang="en-US" dirty="0" smtClean="0"/>
              <a:t>Variability on preparation for oral presentations which seems to be due to variability in preceptors for On Doc – specifically some are experienced with offering an assessment and plan and some are not</a:t>
            </a:r>
          </a:p>
        </p:txBody>
      </p:sp>
      <p:sp>
        <p:nvSpPr>
          <p:cNvPr id="2" name="Title 1"/>
          <p:cNvSpPr>
            <a:spLocks noGrp="1"/>
          </p:cNvSpPr>
          <p:nvPr>
            <p:ph type="title"/>
          </p:nvPr>
        </p:nvSpPr>
        <p:spPr/>
        <p:txBody>
          <a:bodyPr/>
          <a:lstStyle/>
          <a:p>
            <a:r>
              <a:rPr lang="en-US" dirty="0" smtClean="0"/>
              <a:t>Look back for preparation on key concepts</a:t>
            </a:r>
            <a:endParaRPr lang="en-US" dirty="0"/>
          </a:p>
        </p:txBody>
      </p:sp>
    </p:spTree>
    <p:extLst>
      <p:ext uri="{BB962C8B-B14F-4D97-AF65-F5344CB8AC3E}">
        <p14:creationId xmlns:p14="http://schemas.microsoft.com/office/powerpoint/2010/main" val="3122060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Essential Diagnoses</a:t>
            </a:r>
            <a:endParaRPr lang="en-US" dirty="0"/>
          </a:p>
        </p:txBody>
      </p:sp>
      <p:sp>
        <p:nvSpPr>
          <p:cNvPr id="2" name="Text Placeholder 1"/>
          <p:cNvSpPr>
            <a:spLocks noGrp="1"/>
          </p:cNvSpPr>
          <p:nvPr>
            <p:ph type="body" idx="1"/>
          </p:nvPr>
        </p:nvSpPr>
        <p:spPr>
          <a:xfrm>
            <a:off x="457200" y="5185317"/>
            <a:ext cx="7842250" cy="1029215"/>
          </a:xfrm>
        </p:spPr>
        <p:txBody>
          <a:bodyPr/>
          <a:lstStyle/>
          <a:p>
            <a:r>
              <a:rPr lang="en-US" sz="1400" dirty="0" smtClean="0"/>
              <a:t>Would you add or subtract any? </a:t>
            </a:r>
            <a:r>
              <a:rPr lang="en-US" sz="1400" dirty="0" smtClean="0">
                <a:solidFill>
                  <a:srgbClr val="FF0000"/>
                </a:solidFill>
              </a:rPr>
              <a:t>Perhaps delete Kidney Urinary or at least be specific – UTI?</a:t>
            </a:r>
          </a:p>
          <a:p>
            <a:r>
              <a:rPr lang="en-US" sz="1400" dirty="0" smtClean="0"/>
              <a:t>Are there major issues of redundancy with other clerkships? YES</a:t>
            </a:r>
          </a:p>
          <a:p>
            <a:r>
              <a:rPr lang="en-US" sz="1400" dirty="0" smtClean="0"/>
              <a:t>Are these appropriate for this clerkship? YES</a:t>
            </a:r>
          </a:p>
        </p:txBody>
      </p:sp>
      <p:graphicFrame>
        <p:nvGraphicFramePr>
          <p:cNvPr id="5" name="Table 4"/>
          <p:cNvGraphicFramePr>
            <a:graphicFrameLocks noGrp="1"/>
          </p:cNvGraphicFramePr>
          <p:nvPr>
            <p:extLst>
              <p:ext uri="{D42A27DB-BD31-4B8C-83A1-F6EECF244321}">
                <p14:modId xmlns:p14="http://schemas.microsoft.com/office/powerpoint/2010/main" val="1938032351"/>
              </p:ext>
            </p:extLst>
          </p:nvPr>
        </p:nvGraphicFramePr>
        <p:xfrm>
          <a:off x="844550" y="1282384"/>
          <a:ext cx="7454900" cy="3733004"/>
        </p:xfrm>
        <a:graphic>
          <a:graphicData uri="http://schemas.openxmlformats.org/drawingml/2006/table">
            <a:tbl>
              <a:tblPr>
                <a:tableStyleId>{5C22544A-7EE6-4342-B048-85BDC9FD1C3A}</a:tableStyleId>
              </a:tblPr>
              <a:tblGrid>
                <a:gridCol w="714071"/>
                <a:gridCol w="2094608"/>
                <a:gridCol w="2031135"/>
                <a:gridCol w="2615086"/>
              </a:tblGrid>
              <a:tr h="221244">
                <a:tc>
                  <a:txBody>
                    <a:bodyPr/>
                    <a:lstStyle/>
                    <a:p>
                      <a:pPr algn="l" fontAlgn="b"/>
                      <a:r>
                        <a:rPr lang="en-US" sz="1100" b="0" i="0" u="none" strike="noStrike" dirty="0" smtClean="0">
                          <a:solidFill>
                            <a:schemeClr val="tx1"/>
                          </a:solidFill>
                          <a:effectLst/>
                          <a:latin typeface="Calibri"/>
                        </a:rPr>
                        <a:t>CFM</a:t>
                      </a:r>
                      <a:endParaRPr lang="en-US" sz="1100" b="0" i="0" u="none" strike="noStrike" dirty="0">
                        <a:solidFill>
                          <a:schemeClr val="tx1"/>
                        </a:solidFill>
                        <a:effectLst/>
                        <a:latin typeface="Calibri"/>
                      </a:endParaRPr>
                    </a:p>
                  </a:txBody>
                  <a:tcPr marL="9525" marR="9525" marT="9525" marB="0" anchor="b"/>
                </a:tc>
                <a:tc>
                  <a:txBody>
                    <a:bodyPr/>
                    <a:lstStyle/>
                    <a:p>
                      <a:pPr algn="l" fontAlgn="b"/>
                      <a:r>
                        <a:rPr lang="en-US" sz="1000" b="0" i="0" u="none" strike="noStrike" dirty="0" smtClean="0">
                          <a:solidFill>
                            <a:srgbClr val="000000"/>
                          </a:solidFill>
                          <a:effectLst/>
                          <a:latin typeface="Calibri"/>
                        </a:rPr>
                        <a:t>Anxiety</a:t>
                      </a:r>
                      <a:endParaRPr lang="en-US" sz="1000" b="0" i="0" u="none" strike="noStrike" dirty="0">
                        <a:solidFill>
                          <a:srgbClr val="000000"/>
                        </a:solidFill>
                        <a:effectLst/>
                        <a:latin typeface="Calibri"/>
                      </a:endParaRPr>
                    </a:p>
                  </a:txBody>
                  <a:tcPr marL="9525" marR="9525" marT="9525" marB="0" anchor="b"/>
                </a:tc>
                <a:tc>
                  <a:txBody>
                    <a:bodyPr/>
                    <a:lstStyle/>
                    <a:p>
                      <a:pPr algn="l" fontAlgn="b"/>
                      <a:r>
                        <a:rPr lang="en-US" sz="1100" b="0" i="0" u="none" strike="noStrike" dirty="0" smtClean="0">
                          <a:solidFill>
                            <a:srgbClr val="000000"/>
                          </a:solidFill>
                          <a:effectLst/>
                          <a:latin typeface="Calibri"/>
                        </a:rPr>
                        <a:t>Yes (Psych)</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b="0" i="0" u="none" strike="noStrike" dirty="0" smtClean="0">
                          <a:solidFill>
                            <a:srgbClr val="000000"/>
                          </a:solidFill>
                          <a:effectLst/>
                          <a:latin typeface="Calibri"/>
                        </a:rPr>
                        <a:t>Manage with</a:t>
                      </a:r>
                      <a:r>
                        <a:rPr lang="en-US" sz="1100" b="0" i="0" u="none" strike="noStrike" baseline="0" dirty="0" smtClean="0">
                          <a:solidFill>
                            <a:srgbClr val="000000"/>
                          </a:solidFill>
                          <a:effectLst/>
                          <a:latin typeface="Calibri"/>
                        </a:rPr>
                        <a:t> Assistance</a:t>
                      </a:r>
                      <a:endParaRPr lang="en-US" sz="1100" b="0" i="0" u="none" strike="noStrike" dirty="0">
                        <a:solidFill>
                          <a:srgbClr val="000000"/>
                        </a:solidFill>
                        <a:effectLst/>
                        <a:latin typeface="Calibri"/>
                      </a:endParaRPr>
                    </a:p>
                  </a:txBody>
                  <a:tcPr marL="9525" marR="9525" marT="9525" marB="0" anchor="b"/>
                </a:tc>
              </a:tr>
              <a:tr h="221244">
                <a:tc>
                  <a:txBody>
                    <a:bodyPr/>
                    <a:lstStyle/>
                    <a:p>
                      <a:pPr algn="l" fontAlgn="b"/>
                      <a:r>
                        <a:rPr lang="en-US" sz="1100" u="none" strike="noStrike" dirty="0">
                          <a:effectLst/>
                        </a:rPr>
                        <a:t>CFM </a:t>
                      </a:r>
                      <a:endParaRPr lang="en-US" sz="1100" b="0" i="0" u="none" strike="noStrike" dirty="0">
                        <a:solidFill>
                          <a:srgbClr val="FF0000"/>
                        </a:solidFill>
                        <a:effectLst/>
                        <a:latin typeface="Calibri"/>
                      </a:endParaRPr>
                    </a:p>
                  </a:txBody>
                  <a:tcPr marL="9525" marR="9525" marT="9525" marB="0" anchor="b"/>
                </a:tc>
                <a:tc>
                  <a:txBody>
                    <a:bodyPr/>
                    <a:lstStyle/>
                    <a:p>
                      <a:pPr algn="l" fontAlgn="b"/>
                      <a:r>
                        <a:rPr lang="en-US" sz="1000" u="none" strike="noStrike" dirty="0">
                          <a:effectLst/>
                        </a:rPr>
                        <a:t>Health maintenance patients &gt;18 </a:t>
                      </a:r>
                      <a:r>
                        <a:rPr lang="en-US" sz="1000" u="none" strike="noStrike" dirty="0" err="1">
                          <a:effectLst/>
                        </a:rPr>
                        <a:t>yo</a:t>
                      </a:r>
                      <a:endParaRPr lang="en-US" sz="10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Manage with Assistance</a:t>
                      </a:r>
                      <a:endParaRPr lang="en-US" sz="1100" b="0" i="0" u="none" strike="noStrike">
                        <a:solidFill>
                          <a:srgbClr val="000000"/>
                        </a:solidFill>
                        <a:effectLst/>
                        <a:latin typeface="Calibri"/>
                      </a:endParaRPr>
                    </a:p>
                  </a:txBody>
                  <a:tcPr marL="9525" marR="9525" marT="9525" marB="0" anchor="b"/>
                </a:tc>
              </a:tr>
              <a:tr h="221244">
                <a:tc>
                  <a:txBody>
                    <a:bodyPr/>
                    <a:lstStyle/>
                    <a:p>
                      <a:pPr algn="l" fontAlgn="b"/>
                      <a:r>
                        <a:rPr lang="en-US" sz="1100" u="none" strike="noStrike">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en-US" sz="1000" u="none" strike="noStrike">
                          <a:effectLst/>
                        </a:rPr>
                        <a:t>Chronic pain</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 (GAM)</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Manage with Assistance</a:t>
                      </a:r>
                      <a:endParaRPr lang="en-US" sz="1100" b="0" i="0" u="none" strike="noStrike">
                        <a:solidFill>
                          <a:srgbClr val="000000"/>
                        </a:solidFill>
                        <a:effectLst/>
                        <a:latin typeface="Calibri"/>
                      </a:endParaRPr>
                    </a:p>
                  </a:txBody>
                  <a:tcPr marL="9525" marR="9525" marT="9525" marB="0" anchor="b"/>
                </a:tc>
              </a:tr>
              <a:tr h="195959">
                <a:tc>
                  <a:txBody>
                    <a:bodyPr/>
                    <a:lstStyle/>
                    <a:p>
                      <a:pPr algn="l" fontAlgn="b"/>
                      <a:r>
                        <a:rPr lang="en-US" sz="1100" u="none" strike="noStrike">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en-US" sz="1000" u="none" strike="noStrike">
                          <a:effectLst/>
                        </a:rPr>
                        <a:t>Obesity</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 (GAM)</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Manage with Assistance</a:t>
                      </a:r>
                      <a:endParaRPr lang="en-US" sz="1100" b="0" i="0" u="none" strike="noStrike">
                        <a:solidFill>
                          <a:srgbClr val="000000"/>
                        </a:solidFill>
                        <a:effectLst/>
                        <a:latin typeface="Calibri"/>
                      </a:endParaRPr>
                    </a:p>
                  </a:txBody>
                  <a:tcPr marL="9525" marR="9525" marT="9525" marB="0" anchor="b"/>
                </a:tc>
              </a:tr>
              <a:tr h="210709">
                <a:tc>
                  <a:txBody>
                    <a:bodyPr/>
                    <a:lstStyle/>
                    <a:p>
                      <a:pPr algn="l" fontAlgn="b"/>
                      <a:r>
                        <a:rPr lang="en-US" sz="1100" u="none" strike="noStrike">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en-US" sz="1000" u="none" strike="noStrike">
                          <a:effectLst/>
                        </a:rPr>
                        <a:t>Hypertension</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 (GAM)</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Manage with Assistance</a:t>
                      </a:r>
                      <a:endParaRPr lang="en-US" sz="1100" b="0" i="0" u="none" strike="noStrike">
                        <a:solidFill>
                          <a:srgbClr val="000000"/>
                        </a:solidFill>
                        <a:effectLst/>
                        <a:latin typeface="Calibri"/>
                      </a:endParaRPr>
                    </a:p>
                  </a:txBody>
                  <a:tcPr marL="9525" marR="9525" marT="9525" marB="0" anchor="b"/>
                </a:tc>
              </a:tr>
              <a:tr h="210709">
                <a:tc>
                  <a:txBody>
                    <a:bodyPr/>
                    <a:lstStyle/>
                    <a:p>
                      <a:pPr algn="l" fontAlgn="b"/>
                      <a:r>
                        <a:rPr lang="en-US" sz="1100" u="none" strike="noStrike">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en-US" sz="1000" u="none" strike="noStrike">
                          <a:effectLst/>
                        </a:rPr>
                        <a:t>Back pain</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Manage with Assistance</a:t>
                      </a:r>
                      <a:endParaRPr lang="en-US" sz="1100" b="0" i="0" u="none" strike="noStrike">
                        <a:solidFill>
                          <a:srgbClr val="000000"/>
                        </a:solidFill>
                        <a:effectLst/>
                        <a:latin typeface="Calibri"/>
                      </a:endParaRPr>
                    </a:p>
                  </a:txBody>
                  <a:tcPr marL="9525" marR="9525" marT="9525" marB="0" anchor="b"/>
                </a:tc>
              </a:tr>
              <a:tr h="210709">
                <a:tc>
                  <a:txBody>
                    <a:bodyPr/>
                    <a:lstStyle/>
                    <a:p>
                      <a:pPr algn="l" fontAlgn="b"/>
                      <a:r>
                        <a:rPr lang="en-US" sz="1100" u="none" strike="noStrike">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en-US" sz="1000" u="none" strike="noStrike">
                          <a:effectLst/>
                        </a:rPr>
                        <a:t>Joint pain, unspecified</a:t>
                      </a:r>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Manage with Assistance</a:t>
                      </a:r>
                      <a:endParaRPr lang="en-US" sz="1100" b="0" i="0" u="none" strike="noStrike">
                        <a:solidFill>
                          <a:srgbClr val="000000"/>
                        </a:solidFill>
                        <a:effectLst/>
                        <a:latin typeface="Calibri"/>
                      </a:endParaRPr>
                    </a:p>
                  </a:txBody>
                  <a:tcPr marL="9525" marR="9525" marT="9525" marB="0" anchor="b"/>
                </a:tc>
              </a:tr>
              <a:tr h="210709">
                <a:tc>
                  <a:txBody>
                    <a:bodyPr/>
                    <a:lstStyle/>
                    <a:p>
                      <a:pPr algn="l" fontAlgn="b"/>
                      <a:r>
                        <a:rPr lang="en-US" sz="1100" u="none" strike="noStrike">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en-US" sz="1000" u="none" strike="noStrike" dirty="0">
                          <a:effectLst/>
                        </a:rPr>
                        <a:t>Dermatologic </a:t>
                      </a:r>
                      <a:r>
                        <a:rPr lang="en-US" sz="1000" u="none" strike="noStrike" dirty="0" smtClean="0">
                          <a:effectLst/>
                        </a:rPr>
                        <a:t>conditions </a:t>
                      </a:r>
                      <a:endParaRPr lang="en-US" sz="10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Yes </a:t>
                      </a:r>
                      <a:r>
                        <a:rPr lang="en-US" sz="1100" u="none" strike="noStrike" dirty="0" smtClean="0">
                          <a:effectLst/>
                        </a:rPr>
                        <a:t>(PEDS)</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Manage with Assistance</a:t>
                      </a:r>
                      <a:endParaRPr lang="en-US" sz="1100" b="0" i="0" u="none" strike="noStrike">
                        <a:solidFill>
                          <a:srgbClr val="000000"/>
                        </a:solidFill>
                        <a:effectLst/>
                        <a:latin typeface="Calibri"/>
                      </a:endParaRPr>
                    </a:p>
                  </a:txBody>
                  <a:tcPr marL="9525" marR="9525" marT="9525" marB="0" anchor="b"/>
                </a:tc>
              </a:tr>
              <a:tr h="210709">
                <a:tc>
                  <a:txBody>
                    <a:bodyPr/>
                    <a:lstStyle/>
                    <a:p>
                      <a:pPr algn="l" fontAlgn="b"/>
                      <a:r>
                        <a:rPr lang="en-US" sz="1100" u="none" strike="noStrike">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da-DK" sz="1000" u="none" strike="noStrike">
                          <a:effectLst/>
                        </a:rPr>
                        <a:t>DM Type I or II</a:t>
                      </a:r>
                      <a:endParaRPr lang="da-DK" sz="10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 (</a:t>
                      </a:r>
                      <a:r>
                        <a:rPr lang="en-US" sz="1100" u="none" strike="noStrike" dirty="0" smtClean="0">
                          <a:effectLst/>
                        </a:rPr>
                        <a:t>GAM, MED)</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Manage with Assistance</a:t>
                      </a:r>
                      <a:endParaRPr lang="en-US" sz="1100" b="0" i="0" u="none" strike="noStrike">
                        <a:solidFill>
                          <a:srgbClr val="000000"/>
                        </a:solidFill>
                        <a:effectLst/>
                        <a:latin typeface="Calibri"/>
                      </a:endParaRPr>
                    </a:p>
                  </a:txBody>
                  <a:tcPr marL="9525" marR="9525" marT="9525" marB="0" anchor="b"/>
                </a:tc>
              </a:tr>
              <a:tr h="210709">
                <a:tc>
                  <a:txBody>
                    <a:bodyPr/>
                    <a:lstStyle/>
                    <a:p>
                      <a:pPr algn="l" fontAlgn="b"/>
                      <a:r>
                        <a:rPr lang="en-US" sz="1100" u="none" strike="noStrike">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en-US" sz="1000" u="none" strike="noStrike">
                          <a:effectLst/>
                        </a:rPr>
                        <a:t>Hyperlipidemia</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 (GAM)</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Manage with Assistance</a:t>
                      </a:r>
                      <a:endParaRPr lang="en-US" sz="1100" b="0" i="0" u="none" strike="noStrike">
                        <a:solidFill>
                          <a:srgbClr val="000000"/>
                        </a:solidFill>
                        <a:effectLst/>
                        <a:latin typeface="Calibri"/>
                      </a:endParaRPr>
                    </a:p>
                  </a:txBody>
                  <a:tcPr marL="9525" marR="9525" marT="9525" marB="0" anchor="b"/>
                </a:tc>
              </a:tr>
              <a:tr h="210709">
                <a:tc>
                  <a:txBody>
                    <a:bodyPr/>
                    <a:lstStyle/>
                    <a:p>
                      <a:pPr algn="l" fontAlgn="b"/>
                      <a:r>
                        <a:rPr lang="en-US" sz="1100" u="none" strike="noStrike">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en-US" sz="1000" u="none" strike="noStrike">
                          <a:effectLst/>
                        </a:rPr>
                        <a:t>HEENT conditions (specified)</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Manage with Assistance</a:t>
                      </a:r>
                      <a:endParaRPr lang="en-US" sz="1100" b="0" i="0" u="none" strike="noStrike">
                        <a:solidFill>
                          <a:srgbClr val="000000"/>
                        </a:solidFill>
                        <a:effectLst/>
                        <a:latin typeface="Calibri"/>
                      </a:endParaRPr>
                    </a:p>
                  </a:txBody>
                  <a:tcPr marL="9525" marR="9525" marT="9525" marB="0" anchor="b"/>
                </a:tc>
              </a:tr>
              <a:tr h="210709">
                <a:tc>
                  <a:txBody>
                    <a:bodyPr/>
                    <a:lstStyle/>
                    <a:p>
                      <a:pPr algn="l" fontAlgn="b"/>
                      <a:r>
                        <a:rPr lang="en-US" sz="1100" u="none" strike="noStrike">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en-US" sz="1000" u="none" strike="noStrike" dirty="0">
                          <a:effectLst/>
                        </a:rPr>
                        <a:t>GI </a:t>
                      </a:r>
                      <a:r>
                        <a:rPr lang="en-US" sz="1000" u="none" strike="noStrike" dirty="0" smtClean="0">
                          <a:effectLst/>
                        </a:rPr>
                        <a:t>conditions</a:t>
                      </a:r>
                      <a:endParaRPr lang="en-US" sz="10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 </a:t>
                      </a:r>
                      <a:r>
                        <a:rPr lang="en-US" sz="1100" u="none" strike="noStrike" dirty="0" smtClean="0">
                          <a:effectLst/>
                        </a:rPr>
                        <a:t>Yes (GAM</a:t>
                      </a:r>
                      <a:r>
                        <a:rPr lang="en-US" sz="1100" u="none" strike="noStrike" baseline="0" dirty="0" smtClean="0">
                          <a:effectLst/>
                        </a:rPr>
                        <a:t> – GERD, </a:t>
                      </a:r>
                      <a:r>
                        <a:rPr lang="en-US" sz="1100" u="none" strike="noStrike" baseline="0" dirty="0" err="1" smtClean="0">
                          <a:effectLst/>
                        </a:rPr>
                        <a:t>Peds</a:t>
                      </a:r>
                      <a:r>
                        <a:rPr lang="en-US" sz="1100" u="none" strike="noStrike" baseline="0" dirty="0" smtClean="0">
                          <a:effectLst/>
                        </a:rPr>
                        <a:t> – N/V)</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Manage with Assistance</a:t>
                      </a:r>
                      <a:endParaRPr lang="en-US" sz="1100" b="0" i="0" u="none" strike="noStrike">
                        <a:solidFill>
                          <a:srgbClr val="000000"/>
                        </a:solidFill>
                        <a:effectLst/>
                        <a:latin typeface="Calibri"/>
                      </a:endParaRPr>
                    </a:p>
                  </a:txBody>
                  <a:tcPr marL="9525" marR="9525" marT="9525" marB="0" anchor="b"/>
                </a:tc>
              </a:tr>
              <a:tr h="210709">
                <a:tc>
                  <a:txBody>
                    <a:bodyPr/>
                    <a:lstStyle/>
                    <a:p>
                      <a:pPr algn="l" fontAlgn="b"/>
                      <a:r>
                        <a:rPr lang="en-US" sz="1100" u="none" strike="noStrike">
                          <a:solidFill>
                            <a:srgbClr val="FF0000"/>
                          </a:solidFill>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en-US" sz="1000" u="none" strike="noStrike" dirty="0">
                          <a:solidFill>
                            <a:srgbClr val="FF0000"/>
                          </a:solidFill>
                          <a:effectLst/>
                        </a:rPr>
                        <a:t>Kidney-Urinary </a:t>
                      </a:r>
                      <a:r>
                        <a:rPr lang="en-US" sz="1000" u="none" strike="noStrike" dirty="0" smtClean="0">
                          <a:solidFill>
                            <a:srgbClr val="FF0000"/>
                          </a:solidFill>
                          <a:effectLst/>
                        </a:rPr>
                        <a:t>conditions</a:t>
                      </a:r>
                      <a:endParaRPr lang="en-US" sz="1000" b="0" i="0" u="none" strike="noStrike" dirty="0">
                        <a:solidFill>
                          <a:srgbClr val="FF0000"/>
                        </a:solidFill>
                        <a:effectLst/>
                        <a:latin typeface="Calibri"/>
                      </a:endParaRPr>
                    </a:p>
                  </a:txBody>
                  <a:tcPr marL="9525" marR="9525" marT="9525" marB="0" anchor="b"/>
                </a:tc>
                <a:tc>
                  <a:txBody>
                    <a:bodyPr/>
                    <a:lstStyle/>
                    <a:p>
                      <a:pPr algn="l" fontAlgn="b"/>
                      <a:r>
                        <a:rPr lang="en-US" sz="1100" u="none" strike="noStrike" dirty="0">
                          <a:solidFill>
                            <a:srgbClr val="FF0000"/>
                          </a:solidFill>
                          <a:effectLst/>
                        </a:rPr>
                        <a:t> </a:t>
                      </a:r>
                      <a:r>
                        <a:rPr lang="en-US" sz="1100" u="none" strike="noStrike" dirty="0" smtClean="0">
                          <a:solidFill>
                            <a:srgbClr val="FF0000"/>
                          </a:solidFill>
                          <a:effectLst/>
                        </a:rPr>
                        <a:t>Yes</a:t>
                      </a:r>
                      <a:r>
                        <a:rPr lang="en-US" sz="1100" u="none" strike="noStrike" baseline="0" dirty="0" smtClean="0">
                          <a:solidFill>
                            <a:srgbClr val="FF0000"/>
                          </a:solidFill>
                          <a:effectLst/>
                        </a:rPr>
                        <a:t> (GAM Urinary incontinence, AKI/CKD, MED- AKI)</a:t>
                      </a:r>
                      <a:endParaRPr lang="en-US" sz="1100" b="0" i="0" u="none" strike="noStrike" dirty="0">
                        <a:solidFill>
                          <a:srgbClr val="FF0000"/>
                        </a:solidFill>
                        <a:effectLst/>
                        <a:latin typeface="Calibri"/>
                      </a:endParaRPr>
                    </a:p>
                  </a:txBody>
                  <a:tcPr marL="9525" marR="9525" marT="9525" marB="0" anchor="b"/>
                </a:tc>
                <a:tc>
                  <a:txBody>
                    <a:bodyPr/>
                    <a:lstStyle/>
                    <a:p>
                      <a:pPr algn="l" fontAlgn="b"/>
                      <a:r>
                        <a:rPr lang="en-US" sz="1100" u="none" strike="noStrike" dirty="0">
                          <a:solidFill>
                            <a:srgbClr val="FF0000"/>
                          </a:solidFill>
                          <a:effectLst/>
                        </a:rPr>
                        <a:t>Manage with Assistance</a:t>
                      </a:r>
                      <a:endParaRPr lang="en-US" sz="1100" b="0" i="0" u="none" strike="noStrike" dirty="0">
                        <a:solidFill>
                          <a:srgbClr val="FF0000"/>
                        </a:solidFill>
                        <a:effectLst/>
                        <a:latin typeface="Calibri"/>
                      </a:endParaRPr>
                    </a:p>
                  </a:txBody>
                  <a:tcPr marL="9525" marR="9525" marT="9525" marB="0" anchor="b"/>
                </a:tc>
              </a:tr>
              <a:tr h="210709">
                <a:tc>
                  <a:txBody>
                    <a:bodyPr/>
                    <a:lstStyle/>
                    <a:p>
                      <a:pPr algn="l" fontAlgn="b"/>
                      <a:r>
                        <a:rPr lang="en-US" sz="1100" u="none" strike="noStrike">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en-US" sz="1000" u="none" strike="noStrike">
                          <a:effectLst/>
                        </a:rPr>
                        <a:t>Depression</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 </a:t>
                      </a:r>
                      <a:r>
                        <a:rPr lang="en-US" sz="1100" u="none" strike="noStrike" dirty="0" smtClean="0">
                          <a:effectLst/>
                        </a:rPr>
                        <a:t>Yes</a:t>
                      </a:r>
                      <a:r>
                        <a:rPr lang="en-US" sz="1100" u="none" strike="noStrike" baseline="0" dirty="0" smtClean="0">
                          <a:effectLst/>
                        </a:rPr>
                        <a:t> (Psych)</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Manage with Assistance</a:t>
                      </a:r>
                      <a:endParaRPr lang="en-US" sz="1100" b="0" i="0" u="none" strike="noStrike">
                        <a:solidFill>
                          <a:srgbClr val="000000"/>
                        </a:solidFill>
                        <a:effectLst/>
                        <a:latin typeface="Calibri"/>
                      </a:endParaRPr>
                    </a:p>
                  </a:txBody>
                  <a:tcPr marL="9525" marR="9525" marT="9525" marB="0" anchor="b"/>
                </a:tc>
              </a:tr>
              <a:tr h="210709">
                <a:tc>
                  <a:txBody>
                    <a:bodyPr/>
                    <a:lstStyle/>
                    <a:p>
                      <a:pPr algn="l" fontAlgn="b"/>
                      <a:r>
                        <a:rPr lang="en-US" sz="1100" u="none" strike="noStrike">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en-US" sz="1000" u="none" strike="noStrike">
                          <a:effectLst/>
                        </a:rPr>
                        <a:t>Asthma/wheezing</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 </a:t>
                      </a:r>
                      <a:r>
                        <a:rPr lang="en-US" sz="1100" u="none" strike="noStrike" dirty="0" smtClean="0">
                          <a:effectLst/>
                        </a:rPr>
                        <a:t>Yes (PEDS)</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Manage with Assistance</a:t>
                      </a:r>
                      <a:endParaRPr lang="en-US" sz="1100" b="0" i="0" u="none" strike="noStrike">
                        <a:solidFill>
                          <a:srgbClr val="000000"/>
                        </a:solidFill>
                        <a:effectLst/>
                        <a:latin typeface="Calibri"/>
                      </a:endParaRPr>
                    </a:p>
                  </a:txBody>
                  <a:tcPr marL="9525" marR="9525" marT="9525" marB="0" anchor="b"/>
                </a:tc>
              </a:tr>
              <a:tr h="210709">
                <a:tc>
                  <a:txBody>
                    <a:bodyPr/>
                    <a:lstStyle/>
                    <a:p>
                      <a:pPr algn="l" fontAlgn="b"/>
                      <a:r>
                        <a:rPr lang="en-US" sz="1100" u="none" strike="noStrike">
                          <a:effectLst/>
                        </a:rPr>
                        <a:t>CFM</a:t>
                      </a:r>
                      <a:endParaRPr lang="en-US" sz="1100" b="0" i="0" u="none" strike="noStrike">
                        <a:solidFill>
                          <a:srgbClr val="FF0000"/>
                        </a:solidFill>
                        <a:effectLst/>
                        <a:latin typeface="Calibri"/>
                      </a:endParaRPr>
                    </a:p>
                  </a:txBody>
                  <a:tcPr marL="9525" marR="9525" marT="9525" marB="0" anchor="b"/>
                </a:tc>
                <a:tc>
                  <a:txBody>
                    <a:bodyPr/>
                    <a:lstStyle/>
                    <a:p>
                      <a:pPr algn="l" fontAlgn="b"/>
                      <a:r>
                        <a:rPr lang="en-US" sz="1000" u="none" strike="noStrike">
                          <a:effectLst/>
                        </a:rPr>
                        <a:t>COPD/Emphysema</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 (MEDI)</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Manage with Assistance</a:t>
                      </a:r>
                      <a:endParaRPr lang="en-US" sz="1100" b="0" i="0" u="none" strike="noStrike" dirty="0">
                        <a:solidFill>
                          <a:srgbClr val="000000"/>
                        </a:solidFill>
                        <a:effectLst/>
                        <a:latin typeface="Calibri"/>
                      </a:endParaRPr>
                    </a:p>
                  </a:txBody>
                  <a:tcPr marL="9525" marR="9525" marT="9525" marB="0" anchor="b"/>
                </a:tc>
              </a:tr>
              <a:tr h="210709">
                <a:tc>
                  <a:txBody>
                    <a:bodyPr/>
                    <a:lstStyle/>
                    <a:p>
                      <a:pPr algn="l" fontAlgn="b"/>
                      <a:r>
                        <a:rPr lang="en-US" sz="1100" b="0" i="0" u="none" strike="noStrike" dirty="0" smtClean="0">
                          <a:solidFill>
                            <a:schemeClr val="tx1"/>
                          </a:solidFill>
                          <a:effectLst/>
                          <a:latin typeface="Calibri"/>
                        </a:rPr>
                        <a:t>CFM</a:t>
                      </a:r>
                      <a:endParaRPr lang="en-US" sz="1100" b="0" i="0" u="none" strike="noStrike" dirty="0">
                        <a:solidFill>
                          <a:schemeClr val="tx1"/>
                        </a:solidFill>
                        <a:effectLst/>
                        <a:latin typeface="Calibri"/>
                      </a:endParaRPr>
                    </a:p>
                  </a:txBody>
                  <a:tcPr marL="9525" marR="9525" marT="9525" marB="0" anchor="b"/>
                </a:tc>
                <a:tc>
                  <a:txBody>
                    <a:bodyPr/>
                    <a:lstStyle/>
                    <a:p>
                      <a:pPr algn="l" fontAlgn="b"/>
                      <a:r>
                        <a:rPr lang="en-US" sz="1000" b="0" i="0" u="none" strike="noStrike" dirty="0" smtClean="0">
                          <a:solidFill>
                            <a:srgbClr val="000000"/>
                          </a:solidFill>
                          <a:effectLst/>
                          <a:latin typeface="Calibri"/>
                        </a:rPr>
                        <a:t>Sleep Problem</a:t>
                      </a:r>
                      <a:endParaRPr lang="en-US" sz="10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b="0" i="0" u="none" strike="noStrike" dirty="0" smtClean="0">
                          <a:solidFill>
                            <a:srgbClr val="000000"/>
                          </a:solidFill>
                          <a:effectLst/>
                          <a:latin typeface="Calibri"/>
                        </a:rPr>
                        <a:t>Manage with Assistance</a:t>
                      </a:r>
                      <a:endParaRPr lang="en-US"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2556133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Essential Skills</a:t>
            </a:r>
            <a:endParaRPr lang="en-US" dirty="0"/>
          </a:p>
        </p:txBody>
      </p:sp>
      <p:sp>
        <p:nvSpPr>
          <p:cNvPr id="2" name="Text Placeholder 1"/>
          <p:cNvSpPr>
            <a:spLocks noGrp="1"/>
          </p:cNvSpPr>
          <p:nvPr>
            <p:ph type="body" idx="1"/>
          </p:nvPr>
        </p:nvSpPr>
        <p:spPr>
          <a:xfrm>
            <a:off x="457200" y="4449337"/>
            <a:ext cx="8140390" cy="1386054"/>
          </a:xfrm>
        </p:spPr>
        <p:txBody>
          <a:bodyPr/>
          <a:lstStyle/>
          <a:p>
            <a:endParaRPr lang="en-US" sz="1600" dirty="0" smtClean="0"/>
          </a:p>
          <a:p>
            <a:r>
              <a:rPr lang="en-US" sz="1600" dirty="0" smtClean="0"/>
              <a:t>Are </a:t>
            </a:r>
            <a:r>
              <a:rPr lang="en-US" sz="1600" dirty="0"/>
              <a:t>these appropriate for this clerkship</a:t>
            </a:r>
            <a:r>
              <a:rPr lang="en-US" sz="1600" dirty="0" smtClean="0"/>
              <a:t>? YES</a:t>
            </a:r>
            <a:endParaRPr lang="en-US" sz="1600" dirty="0"/>
          </a:p>
          <a:p>
            <a:r>
              <a:rPr lang="en-US" sz="1600" dirty="0"/>
              <a:t>Would you add or subtract any</a:t>
            </a:r>
            <a:r>
              <a:rPr lang="en-US" sz="1600" dirty="0" smtClean="0"/>
              <a:t>? NO</a:t>
            </a:r>
            <a:endParaRPr lang="en-US" sz="1600" dirty="0"/>
          </a:p>
          <a:p>
            <a:r>
              <a:rPr lang="en-US" sz="1600" dirty="0"/>
              <a:t>Are there major issues of redundancy with other clerkships? </a:t>
            </a:r>
            <a:r>
              <a:rPr lang="en-US" sz="1600" dirty="0" smtClean="0"/>
              <a:t>SOME</a:t>
            </a:r>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3902803649"/>
              </p:ext>
            </p:extLst>
          </p:nvPr>
        </p:nvGraphicFramePr>
        <p:xfrm>
          <a:off x="457200" y="1248935"/>
          <a:ext cx="8229599" cy="3253511"/>
        </p:xfrm>
        <a:graphic>
          <a:graphicData uri="http://schemas.openxmlformats.org/drawingml/2006/table">
            <a:tbl>
              <a:tblPr>
                <a:tableStyleId>{5C22544A-7EE6-4342-B048-85BDC9FD1C3A}</a:tableStyleId>
              </a:tblPr>
              <a:tblGrid>
                <a:gridCol w="532770"/>
                <a:gridCol w="532770"/>
                <a:gridCol w="3933431"/>
                <a:gridCol w="1473620"/>
                <a:gridCol w="1757008"/>
              </a:tblGrid>
              <a:tr h="307765">
                <a:tc>
                  <a:txBody>
                    <a:bodyPr/>
                    <a:lstStyle/>
                    <a:p>
                      <a:pPr algn="l" fontAlgn="b"/>
                      <a:r>
                        <a:rPr lang="en-US" sz="1000" u="none" strike="noStrike" dirty="0">
                          <a:effectLst/>
                        </a:rPr>
                        <a:t>CFM (</a:t>
                      </a:r>
                      <a:r>
                        <a:rPr lang="en-US" sz="1000" u="none" strike="noStrike" dirty="0" smtClean="0">
                          <a:effectLst/>
                        </a:rPr>
                        <a:t>11)</a:t>
                      </a:r>
                      <a:endParaRPr lang="en-US" sz="1000" b="0" i="0" u="none" strike="noStrike" dirty="0">
                        <a:solidFill>
                          <a:srgbClr val="FF0000"/>
                        </a:solidFill>
                        <a:effectLst/>
                        <a:latin typeface="Calibri"/>
                      </a:endParaRPr>
                    </a:p>
                  </a:txBody>
                  <a:tcPr marL="8502" marR="8502" marT="8502"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a:endParaRPr>
                    </a:p>
                  </a:txBody>
                  <a:tcPr marL="8502" marR="8502" marT="8502" marB="0" anchor="b"/>
                </a:tc>
                <a:tc>
                  <a:txBody>
                    <a:bodyPr/>
                    <a:lstStyle/>
                    <a:p>
                      <a:pPr algn="l" fontAlgn="b"/>
                      <a:r>
                        <a:rPr lang="en-US" sz="1000" u="none" strike="noStrike" dirty="0">
                          <a:effectLst/>
                        </a:rPr>
                        <a:t>HPI relevant to this </a:t>
                      </a:r>
                      <a:r>
                        <a:rPr lang="en-US" sz="1000" u="none" strike="noStrike" dirty="0" smtClean="0">
                          <a:effectLst/>
                        </a:rPr>
                        <a:t>clerkship</a:t>
                      </a:r>
                      <a:endParaRPr lang="en-US" sz="1000" b="0" i="0" u="none" strike="noStrike" dirty="0">
                        <a:solidFill>
                          <a:srgbClr val="000000"/>
                        </a:solidFill>
                        <a:effectLst/>
                        <a:latin typeface="Calibri"/>
                      </a:endParaRPr>
                    </a:p>
                  </a:txBody>
                  <a:tcPr marL="8502" marR="8502" marT="8502" marB="0" anchor="b"/>
                </a:tc>
                <a:tc>
                  <a:txBody>
                    <a:bodyPr/>
                    <a:lstStyle/>
                    <a:p>
                      <a:pPr algn="l" fontAlgn="b"/>
                      <a:r>
                        <a:rPr lang="en-US" sz="1000" u="none" strike="noStrike">
                          <a:effectLst/>
                        </a:rPr>
                        <a:t>Yes (GAM)</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a:effectLst/>
                        </a:rPr>
                        <a:t>Perform with Supervision</a:t>
                      </a:r>
                      <a:endParaRPr lang="en-US" sz="1000" b="0" i="0" u="none" strike="noStrike">
                        <a:solidFill>
                          <a:srgbClr val="000000"/>
                        </a:solidFill>
                        <a:effectLst/>
                        <a:latin typeface="Calibri"/>
                      </a:endParaRPr>
                    </a:p>
                  </a:txBody>
                  <a:tcPr marL="8502" marR="8502" marT="8502" marB="0" anchor="b"/>
                </a:tc>
              </a:tr>
              <a:tr h="307765">
                <a:tc>
                  <a:txBody>
                    <a:bodyPr/>
                    <a:lstStyle/>
                    <a:p>
                      <a:pPr algn="l" fontAlgn="b"/>
                      <a:r>
                        <a:rPr lang="en-US" sz="1000" u="none" strike="noStrike">
                          <a:effectLst/>
                        </a:rPr>
                        <a:t>CFM</a:t>
                      </a:r>
                      <a:endParaRPr lang="en-US" sz="1000" b="0" i="0" u="none" strike="noStrike">
                        <a:solidFill>
                          <a:srgbClr val="FF0000"/>
                        </a:solidFill>
                        <a:effectLst/>
                        <a:latin typeface="Calibri"/>
                      </a:endParaRPr>
                    </a:p>
                  </a:txBody>
                  <a:tcPr marL="8502" marR="8502" marT="8502"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dirty="0">
                          <a:effectLst/>
                        </a:rPr>
                        <a:t>HEENT exam</a:t>
                      </a:r>
                      <a:endParaRPr lang="en-US" sz="1000" b="0" i="0" u="none" strike="noStrike" dirty="0">
                        <a:solidFill>
                          <a:srgbClr val="000000"/>
                        </a:solidFill>
                        <a:effectLst/>
                        <a:latin typeface="Calibri"/>
                      </a:endParaRPr>
                    </a:p>
                  </a:txBody>
                  <a:tcPr marL="8502" marR="8502" marT="8502" marB="0" anchor="b"/>
                </a:tc>
                <a:tc>
                  <a:txBody>
                    <a:bodyPr/>
                    <a:lstStyle/>
                    <a:p>
                      <a:pPr algn="l" fontAlgn="b"/>
                      <a:r>
                        <a:rPr lang="en-US" sz="1000" u="none" strike="noStrike">
                          <a:effectLst/>
                        </a:rPr>
                        <a:t>Yes (MEDI)</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a:effectLst/>
                        </a:rPr>
                        <a:t>Perform with Supervision</a:t>
                      </a:r>
                      <a:endParaRPr lang="en-US" sz="1000" b="0" i="0" u="none" strike="noStrike">
                        <a:solidFill>
                          <a:srgbClr val="000000"/>
                        </a:solidFill>
                        <a:effectLst/>
                        <a:latin typeface="Calibri"/>
                      </a:endParaRPr>
                    </a:p>
                  </a:txBody>
                  <a:tcPr marL="8502" marR="8502" marT="8502" marB="0" anchor="b"/>
                </a:tc>
              </a:tr>
              <a:tr h="293109">
                <a:tc>
                  <a:txBody>
                    <a:bodyPr/>
                    <a:lstStyle/>
                    <a:p>
                      <a:pPr algn="l" fontAlgn="b"/>
                      <a:r>
                        <a:rPr lang="en-US" sz="1000" u="none" strike="noStrike">
                          <a:effectLst/>
                        </a:rPr>
                        <a:t>CFM</a:t>
                      </a:r>
                      <a:endParaRPr lang="en-US" sz="1000" b="0" i="0" u="none" strike="noStrike">
                        <a:solidFill>
                          <a:srgbClr val="FF0000"/>
                        </a:solidFill>
                        <a:effectLst/>
                        <a:latin typeface="Calibri"/>
                      </a:endParaRPr>
                    </a:p>
                  </a:txBody>
                  <a:tcPr marL="8502" marR="8502" marT="8502"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dirty="0">
                          <a:effectLst/>
                        </a:rPr>
                        <a:t>Musculoskeletal </a:t>
                      </a:r>
                      <a:r>
                        <a:rPr lang="en-US" sz="1000" u="none" strike="noStrike" dirty="0" smtClean="0">
                          <a:effectLst/>
                        </a:rPr>
                        <a:t>Exam</a:t>
                      </a:r>
                      <a:endParaRPr lang="en-US" sz="1000" b="0" i="0" u="none" strike="noStrike" dirty="0">
                        <a:solidFill>
                          <a:srgbClr val="000000"/>
                        </a:solidFill>
                        <a:effectLst/>
                        <a:latin typeface="Calibri"/>
                      </a:endParaRPr>
                    </a:p>
                  </a:txBody>
                  <a:tcPr marL="8502" marR="8502" marT="8502"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a:effectLst/>
                        </a:rPr>
                        <a:t>Perform with Supervision</a:t>
                      </a:r>
                      <a:endParaRPr lang="en-US" sz="1000" b="0" i="0" u="none" strike="noStrike">
                        <a:solidFill>
                          <a:srgbClr val="000000"/>
                        </a:solidFill>
                        <a:effectLst/>
                        <a:latin typeface="Calibri"/>
                      </a:endParaRPr>
                    </a:p>
                  </a:txBody>
                  <a:tcPr marL="8502" marR="8502" marT="8502" marB="0" anchor="b"/>
                </a:tc>
              </a:tr>
              <a:tr h="293109">
                <a:tc>
                  <a:txBody>
                    <a:bodyPr/>
                    <a:lstStyle/>
                    <a:p>
                      <a:pPr algn="l" fontAlgn="b"/>
                      <a:r>
                        <a:rPr lang="en-US" sz="1000" u="none" strike="noStrike">
                          <a:effectLst/>
                        </a:rPr>
                        <a:t>CFM</a:t>
                      </a:r>
                      <a:endParaRPr lang="en-US" sz="1000" b="0" i="0" u="none" strike="noStrike">
                        <a:solidFill>
                          <a:srgbClr val="FF0000"/>
                        </a:solidFill>
                        <a:effectLst/>
                        <a:latin typeface="Calibri"/>
                      </a:endParaRPr>
                    </a:p>
                  </a:txBody>
                  <a:tcPr marL="8502" marR="8502" marT="8502"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dirty="0">
                          <a:effectLst/>
                        </a:rPr>
                        <a:t>Screen for domestic abuse</a:t>
                      </a:r>
                      <a:endParaRPr lang="en-US" sz="1000" b="0" i="0" u="none" strike="noStrike" dirty="0">
                        <a:solidFill>
                          <a:srgbClr val="000000"/>
                        </a:solidFill>
                        <a:effectLst/>
                        <a:latin typeface="Calibri"/>
                      </a:endParaRPr>
                    </a:p>
                  </a:txBody>
                  <a:tcPr marL="8502" marR="8502" marT="8502"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a:endParaRPr>
                    </a:p>
                  </a:txBody>
                  <a:tcPr marL="8502" marR="8502" marT="8502" marB="0" anchor="b"/>
                </a:tc>
                <a:tc>
                  <a:txBody>
                    <a:bodyPr/>
                    <a:lstStyle/>
                    <a:p>
                      <a:pPr algn="l" fontAlgn="b"/>
                      <a:r>
                        <a:rPr lang="en-US" sz="1000" u="none" strike="noStrike">
                          <a:effectLst/>
                        </a:rPr>
                        <a:t>Perform with Supervision</a:t>
                      </a:r>
                      <a:endParaRPr lang="en-US" sz="1000" b="0" i="0" u="none" strike="noStrike">
                        <a:solidFill>
                          <a:srgbClr val="000000"/>
                        </a:solidFill>
                        <a:effectLst/>
                        <a:latin typeface="Calibri"/>
                      </a:endParaRPr>
                    </a:p>
                  </a:txBody>
                  <a:tcPr marL="8502" marR="8502" marT="8502" marB="0" anchor="b"/>
                </a:tc>
              </a:tr>
              <a:tr h="293109">
                <a:tc>
                  <a:txBody>
                    <a:bodyPr/>
                    <a:lstStyle/>
                    <a:p>
                      <a:pPr algn="l" fontAlgn="b"/>
                      <a:r>
                        <a:rPr lang="en-US" sz="1000" u="none" strike="noStrike">
                          <a:effectLst/>
                        </a:rPr>
                        <a:t>CFM</a:t>
                      </a:r>
                      <a:endParaRPr lang="en-US" sz="1000" b="0" i="0" u="none" strike="noStrike">
                        <a:solidFill>
                          <a:srgbClr val="FF0000"/>
                        </a:solidFill>
                        <a:effectLst/>
                        <a:latin typeface="Calibri"/>
                      </a:endParaRPr>
                    </a:p>
                  </a:txBody>
                  <a:tcPr marL="8502" marR="8502" marT="8502"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a:effectLst/>
                        </a:rPr>
                        <a:t>Counsel about nutrition and diet</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a:endParaRPr>
                    </a:p>
                  </a:txBody>
                  <a:tcPr marL="8502" marR="8502" marT="8502" marB="0" anchor="b"/>
                </a:tc>
                <a:tc>
                  <a:txBody>
                    <a:bodyPr/>
                    <a:lstStyle/>
                    <a:p>
                      <a:pPr algn="l" fontAlgn="b"/>
                      <a:r>
                        <a:rPr lang="en-US" sz="1000" u="none" strike="noStrike">
                          <a:effectLst/>
                        </a:rPr>
                        <a:t>Perform with Supervision</a:t>
                      </a:r>
                      <a:endParaRPr lang="en-US" sz="1000" b="0" i="0" u="none" strike="noStrike">
                        <a:solidFill>
                          <a:srgbClr val="000000"/>
                        </a:solidFill>
                        <a:effectLst/>
                        <a:latin typeface="Calibri"/>
                      </a:endParaRPr>
                    </a:p>
                  </a:txBody>
                  <a:tcPr marL="8502" marR="8502" marT="8502" marB="0" anchor="b"/>
                </a:tc>
              </a:tr>
              <a:tr h="293109">
                <a:tc>
                  <a:txBody>
                    <a:bodyPr/>
                    <a:lstStyle/>
                    <a:p>
                      <a:pPr algn="l" fontAlgn="b"/>
                      <a:r>
                        <a:rPr lang="en-US" sz="1000" u="none" strike="noStrike">
                          <a:effectLst/>
                        </a:rPr>
                        <a:t>CFM</a:t>
                      </a:r>
                      <a:endParaRPr lang="en-US" sz="1000" b="0" i="0" u="none" strike="noStrike">
                        <a:solidFill>
                          <a:srgbClr val="FF0000"/>
                        </a:solidFill>
                        <a:effectLst/>
                        <a:latin typeface="Calibri"/>
                      </a:endParaRPr>
                    </a:p>
                  </a:txBody>
                  <a:tcPr marL="8502" marR="8502" marT="8502"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a:effectLst/>
                        </a:rPr>
                        <a:t>Counsel about shared decision making</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dirty="0">
                          <a:effectLst/>
                        </a:rPr>
                        <a:t>Perform with Supervision</a:t>
                      </a:r>
                      <a:endParaRPr lang="en-US" sz="1000" b="0" i="0" u="none" strike="noStrike" dirty="0">
                        <a:solidFill>
                          <a:srgbClr val="000000"/>
                        </a:solidFill>
                        <a:effectLst/>
                        <a:latin typeface="Calibri"/>
                      </a:endParaRPr>
                    </a:p>
                  </a:txBody>
                  <a:tcPr marL="8502" marR="8502" marT="8502" marB="0" anchor="b"/>
                </a:tc>
              </a:tr>
              <a:tr h="293109">
                <a:tc>
                  <a:txBody>
                    <a:bodyPr/>
                    <a:lstStyle/>
                    <a:p>
                      <a:pPr algn="l" fontAlgn="b"/>
                      <a:r>
                        <a:rPr lang="en-US" sz="1000" u="none" strike="noStrike">
                          <a:effectLst/>
                        </a:rPr>
                        <a:t>CFM</a:t>
                      </a:r>
                      <a:endParaRPr lang="en-US" sz="1000" b="0" i="0" u="none" strike="noStrike">
                        <a:solidFill>
                          <a:srgbClr val="FF0000"/>
                        </a:solidFill>
                        <a:effectLst/>
                        <a:latin typeface="Calibri"/>
                      </a:endParaRPr>
                    </a:p>
                  </a:txBody>
                  <a:tcPr marL="8502" marR="8502" marT="8502"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a:effectLst/>
                        </a:rPr>
                        <a:t>Counsel about exercise</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a:effectLst/>
                        </a:rPr>
                        <a:t>Yes (GAM)</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dirty="0">
                          <a:effectLst/>
                        </a:rPr>
                        <a:t>Perform with Supervision</a:t>
                      </a:r>
                      <a:endParaRPr lang="en-US" sz="1000" b="0" i="0" u="none" strike="noStrike" dirty="0">
                        <a:solidFill>
                          <a:srgbClr val="000000"/>
                        </a:solidFill>
                        <a:effectLst/>
                        <a:latin typeface="Calibri"/>
                      </a:endParaRPr>
                    </a:p>
                  </a:txBody>
                  <a:tcPr marL="8502" marR="8502" marT="8502" marB="0" anchor="b"/>
                </a:tc>
              </a:tr>
              <a:tr h="293109">
                <a:tc>
                  <a:txBody>
                    <a:bodyPr/>
                    <a:lstStyle/>
                    <a:p>
                      <a:pPr algn="l" fontAlgn="b"/>
                      <a:r>
                        <a:rPr lang="en-US" sz="1000" u="none" strike="noStrike">
                          <a:effectLst/>
                        </a:rPr>
                        <a:t>CFM</a:t>
                      </a:r>
                      <a:endParaRPr lang="en-US" sz="1000" b="0" i="0" u="none" strike="noStrike">
                        <a:solidFill>
                          <a:srgbClr val="FF0000"/>
                        </a:solidFill>
                        <a:effectLst/>
                        <a:latin typeface="Calibri"/>
                      </a:endParaRPr>
                    </a:p>
                  </a:txBody>
                  <a:tcPr marL="8502" marR="8502" marT="8502"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dirty="0">
                          <a:effectLst/>
                        </a:rPr>
                        <a:t>Counsel about weight change or weight loss</a:t>
                      </a:r>
                      <a:endParaRPr lang="en-US" sz="1000" b="0" i="0" u="none" strike="noStrike" dirty="0">
                        <a:solidFill>
                          <a:srgbClr val="000000"/>
                        </a:solidFill>
                        <a:effectLst/>
                        <a:latin typeface="Calibri"/>
                      </a:endParaRPr>
                    </a:p>
                  </a:txBody>
                  <a:tcPr marL="8502" marR="8502" marT="8502" marB="0" anchor="b"/>
                </a:tc>
                <a:tc>
                  <a:txBody>
                    <a:bodyPr/>
                    <a:lstStyle/>
                    <a:p>
                      <a:pPr algn="l" fontAlgn="b"/>
                      <a:r>
                        <a:rPr lang="en-US" sz="1000" u="none" strike="noStrike">
                          <a:effectLst/>
                        </a:rPr>
                        <a:t>Yes (GAM)</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dirty="0">
                          <a:effectLst/>
                        </a:rPr>
                        <a:t>Perform with Supervision</a:t>
                      </a:r>
                      <a:endParaRPr lang="en-US" sz="1000" b="0" i="0" u="none" strike="noStrike" dirty="0">
                        <a:solidFill>
                          <a:srgbClr val="000000"/>
                        </a:solidFill>
                        <a:effectLst/>
                        <a:latin typeface="Calibri"/>
                      </a:endParaRPr>
                    </a:p>
                  </a:txBody>
                  <a:tcPr marL="8502" marR="8502" marT="8502" marB="0" anchor="b"/>
                </a:tc>
              </a:tr>
              <a:tr h="293109">
                <a:tc>
                  <a:txBody>
                    <a:bodyPr/>
                    <a:lstStyle/>
                    <a:p>
                      <a:pPr algn="l" fontAlgn="b"/>
                      <a:r>
                        <a:rPr lang="en-US" sz="1000" u="none" strike="noStrike">
                          <a:effectLst/>
                        </a:rPr>
                        <a:t>CFM</a:t>
                      </a:r>
                      <a:endParaRPr lang="en-US" sz="1000" b="0" i="0" u="none" strike="noStrike">
                        <a:solidFill>
                          <a:srgbClr val="FF0000"/>
                        </a:solidFill>
                        <a:effectLst/>
                        <a:latin typeface="Calibri"/>
                      </a:endParaRPr>
                    </a:p>
                  </a:txBody>
                  <a:tcPr marL="8502" marR="8502" marT="8502"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a:effectLst/>
                        </a:rPr>
                        <a:t>Orally present patient at clinic visit</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a:effectLst/>
                        </a:rPr>
                        <a:t>Yes (GAM)</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dirty="0">
                          <a:effectLst/>
                        </a:rPr>
                        <a:t>Perform with Supervision</a:t>
                      </a:r>
                      <a:endParaRPr lang="en-US" sz="1000" b="0" i="0" u="none" strike="noStrike" dirty="0">
                        <a:solidFill>
                          <a:srgbClr val="000000"/>
                        </a:solidFill>
                        <a:effectLst/>
                        <a:latin typeface="Calibri"/>
                      </a:endParaRPr>
                    </a:p>
                  </a:txBody>
                  <a:tcPr marL="8502" marR="8502" marT="8502" marB="0" anchor="b"/>
                </a:tc>
              </a:tr>
              <a:tr h="293109">
                <a:tc>
                  <a:txBody>
                    <a:bodyPr/>
                    <a:lstStyle/>
                    <a:p>
                      <a:pPr algn="l" fontAlgn="b"/>
                      <a:r>
                        <a:rPr lang="en-US" sz="1000" u="none" strike="noStrike">
                          <a:effectLst/>
                        </a:rPr>
                        <a:t>CFM</a:t>
                      </a:r>
                      <a:endParaRPr lang="en-US" sz="1000" b="0" i="0" u="none" strike="noStrike">
                        <a:solidFill>
                          <a:srgbClr val="FF0000"/>
                        </a:solidFill>
                        <a:effectLst/>
                        <a:latin typeface="Calibri"/>
                      </a:endParaRPr>
                    </a:p>
                  </a:txBody>
                  <a:tcPr marL="8502" marR="8502" marT="8502"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8502" marR="8502" marT="8502" marB="0" anchor="b"/>
                </a:tc>
                <a:tc>
                  <a:txBody>
                    <a:bodyPr/>
                    <a:lstStyle/>
                    <a:p>
                      <a:pPr algn="l" fontAlgn="b"/>
                      <a:r>
                        <a:rPr lang="en-US" sz="1000" u="none" strike="noStrike" dirty="0">
                          <a:effectLst/>
                        </a:rPr>
                        <a:t>Prepare SOAP note at clinic visit</a:t>
                      </a:r>
                      <a:endParaRPr lang="en-US" sz="1000" b="0" i="0" u="none" strike="noStrike" dirty="0">
                        <a:solidFill>
                          <a:srgbClr val="000000"/>
                        </a:solidFill>
                        <a:effectLst/>
                        <a:latin typeface="Calibri"/>
                      </a:endParaRPr>
                    </a:p>
                  </a:txBody>
                  <a:tcPr marL="8502" marR="8502" marT="8502" marB="0" anchor="b"/>
                </a:tc>
                <a:tc>
                  <a:txBody>
                    <a:bodyPr/>
                    <a:lstStyle/>
                    <a:p>
                      <a:pPr algn="l" fontAlgn="b"/>
                      <a:r>
                        <a:rPr lang="en-US" sz="1000" u="none" strike="noStrike" dirty="0">
                          <a:effectLst/>
                        </a:rPr>
                        <a:t> </a:t>
                      </a:r>
                      <a:r>
                        <a:rPr lang="en-US" sz="1000" u="none" strike="noStrike" dirty="0" smtClean="0">
                          <a:effectLst/>
                        </a:rPr>
                        <a:t>Yes (GAM)</a:t>
                      </a:r>
                      <a:endParaRPr lang="en-US" sz="1000" b="0" i="0" u="none" strike="noStrike" dirty="0">
                        <a:solidFill>
                          <a:srgbClr val="000000"/>
                        </a:solidFill>
                        <a:effectLst/>
                        <a:latin typeface="Calibri"/>
                      </a:endParaRPr>
                    </a:p>
                  </a:txBody>
                  <a:tcPr marL="8502" marR="8502" marT="8502" marB="0" anchor="b"/>
                </a:tc>
                <a:tc>
                  <a:txBody>
                    <a:bodyPr/>
                    <a:lstStyle/>
                    <a:p>
                      <a:pPr algn="l" fontAlgn="b"/>
                      <a:r>
                        <a:rPr lang="en-US" sz="1000" u="none" strike="noStrike" dirty="0">
                          <a:effectLst/>
                        </a:rPr>
                        <a:t>Perform with Supervision</a:t>
                      </a:r>
                      <a:endParaRPr lang="en-US" sz="1000" b="0" i="0" u="none" strike="noStrike" dirty="0">
                        <a:solidFill>
                          <a:srgbClr val="000000"/>
                        </a:solidFill>
                        <a:effectLst/>
                        <a:latin typeface="Calibri"/>
                      </a:endParaRPr>
                    </a:p>
                  </a:txBody>
                  <a:tcPr marL="8502" marR="8502" marT="8502" marB="0" anchor="b"/>
                </a:tc>
              </a:tr>
              <a:tr h="293109">
                <a:tc>
                  <a:txBody>
                    <a:bodyPr/>
                    <a:lstStyle/>
                    <a:p>
                      <a:pPr algn="l" fontAlgn="b"/>
                      <a:r>
                        <a:rPr lang="en-US" sz="1000" b="0" i="0" u="none" strike="noStrike" dirty="0" smtClean="0">
                          <a:solidFill>
                            <a:schemeClr val="tx1"/>
                          </a:solidFill>
                          <a:effectLst/>
                          <a:latin typeface="Calibri"/>
                        </a:rPr>
                        <a:t>CFM</a:t>
                      </a:r>
                      <a:endParaRPr lang="en-US" sz="1000" b="0" i="0" u="none" strike="noStrike" dirty="0">
                        <a:solidFill>
                          <a:schemeClr val="tx1"/>
                        </a:solidFill>
                        <a:effectLst/>
                        <a:latin typeface="Calibri"/>
                      </a:endParaRPr>
                    </a:p>
                  </a:txBody>
                  <a:tcPr marL="8502" marR="8502" marT="8502" marB="0" anchor="b"/>
                </a:tc>
                <a:tc>
                  <a:txBody>
                    <a:bodyPr/>
                    <a:lstStyle/>
                    <a:p>
                      <a:pPr algn="l" fontAlgn="b"/>
                      <a:endParaRPr lang="en-US" sz="1000" b="0" i="0" u="none" strike="noStrike" dirty="0">
                        <a:solidFill>
                          <a:srgbClr val="000000"/>
                        </a:solidFill>
                        <a:effectLst/>
                        <a:latin typeface="Calibri"/>
                      </a:endParaRPr>
                    </a:p>
                  </a:txBody>
                  <a:tcPr marL="8502" marR="8502" marT="8502" marB="0" anchor="b"/>
                </a:tc>
                <a:tc>
                  <a:txBody>
                    <a:bodyPr/>
                    <a:lstStyle/>
                    <a:p>
                      <a:pPr algn="l" fontAlgn="b"/>
                      <a:r>
                        <a:rPr lang="en-US" sz="1000" b="0" i="0" u="none" strike="noStrike" dirty="0" smtClean="0">
                          <a:solidFill>
                            <a:srgbClr val="000000"/>
                          </a:solidFill>
                          <a:effectLst/>
                          <a:latin typeface="Calibri"/>
                        </a:rPr>
                        <a:t>Injection</a:t>
                      </a:r>
                      <a:endParaRPr lang="en-US" sz="1000" b="0" i="0" u="none" strike="noStrike" dirty="0">
                        <a:solidFill>
                          <a:srgbClr val="000000"/>
                        </a:solidFill>
                        <a:effectLst/>
                        <a:latin typeface="Calibri"/>
                      </a:endParaRPr>
                    </a:p>
                  </a:txBody>
                  <a:tcPr marL="8502" marR="8502" marT="8502" marB="0" anchor="b"/>
                </a:tc>
                <a:tc>
                  <a:txBody>
                    <a:bodyPr/>
                    <a:lstStyle/>
                    <a:p>
                      <a:pPr algn="l" fontAlgn="b"/>
                      <a:endParaRPr lang="en-US" sz="1000" b="0" i="0" u="none" strike="noStrike" dirty="0">
                        <a:solidFill>
                          <a:srgbClr val="000000"/>
                        </a:solidFill>
                        <a:effectLst/>
                        <a:latin typeface="Calibri"/>
                      </a:endParaRPr>
                    </a:p>
                  </a:txBody>
                  <a:tcPr marL="8502" marR="8502" marT="8502" marB="0" anchor="b"/>
                </a:tc>
                <a:tc>
                  <a:txBody>
                    <a:bodyPr/>
                    <a:lstStyle/>
                    <a:p>
                      <a:pPr algn="l" fontAlgn="b"/>
                      <a:r>
                        <a:rPr lang="en-US" sz="1000" b="0" i="0" u="none" strike="noStrike" dirty="0" smtClean="0">
                          <a:solidFill>
                            <a:srgbClr val="000000"/>
                          </a:solidFill>
                          <a:effectLst/>
                          <a:latin typeface="Calibri"/>
                        </a:rPr>
                        <a:t>Perform</a:t>
                      </a:r>
                      <a:r>
                        <a:rPr lang="en-US" sz="1000" b="0" i="0" u="none" strike="noStrike" baseline="0" dirty="0" smtClean="0">
                          <a:solidFill>
                            <a:srgbClr val="000000"/>
                          </a:solidFill>
                          <a:effectLst/>
                          <a:latin typeface="Calibri"/>
                        </a:rPr>
                        <a:t> with Supervision</a:t>
                      </a:r>
                      <a:endParaRPr lang="en-US" sz="1000" b="0" i="0" u="none" strike="noStrike" dirty="0">
                        <a:solidFill>
                          <a:srgbClr val="000000"/>
                        </a:solidFill>
                        <a:effectLst/>
                        <a:latin typeface="Calibri"/>
                      </a:endParaRPr>
                    </a:p>
                  </a:txBody>
                  <a:tcPr marL="8502" marR="8502" marT="8502" marB="0" anchor="b"/>
                </a:tc>
              </a:tr>
            </a:tbl>
          </a:graphicData>
        </a:graphic>
      </p:graphicFrame>
    </p:spTree>
    <p:extLst>
      <p:ext uri="{BB962C8B-B14F-4D97-AF65-F5344CB8AC3E}">
        <p14:creationId xmlns:p14="http://schemas.microsoft.com/office/powerpoint/2010/main" val="398254312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1283545"/>
            <a:ext cx="8229600" cy="5325073"/>
          </a:xfrm>
        </p:spPr>
        <p:txBody>
          <a:bodyPr>
            <a:noAutofit/>
          </a:bodyPr>
          <a:lstStyle/>
          <a:p>
            <a:pPr marL="0" indent="0">
              <a:buNone/>
            </a:pPr>
            <a:r>
              <a:rPr lang="en-US" sz="1800" b="1" i="1" dirty="0">
                <a:solidFill>
                  <a:srgbClr val="0070C0"/>
                </a:solidFill>
              </a:rPr>
              <a:t>Ethics</a:t>
            </a:r>
            <a:r>
              <a:rPr lang="en-US" sz="1800" dirty="0"/>
              <a:t> – </a:t>
            </a:r>
            <a:r>
              <a:rPr lang="en-US" sz="1800" dirty="0" smtClean="0"/>
              <a:t>“</a:t>
            </a:r>
            <a:r>
              <a:rPr lang="en-US" sz="1800" b="1" dirty="0" smtClean="0"/>
              <a:t>Identify </a:t>
            </a:r>
            <a:r>
              <a:rPr lang="en-US" sz="1800" b="1" dirty="0"/>
              <a:t>key concepts in health care ethics and demonstrate an ability to recognize ethical issues arising in patient care and population health and to think critically and systematically in applying an ethical </a:t>
            </a:r>
            <a:r>
              <a:rPr lang="en-US" sz="1800" b="1" dirty="0" smtClean="0"/>
              <a:t>analysis”</a:t>
            </a:r>
            <a:endParaRPr lang="en-US" sz="1800" dirty="0"/>
          </a:p>
          <a:p>
            <a:pPr marL="0" lvl="0" indent="0">
              <a:buNone/>
            </a:pPr>
            <a:endParaRPr lang="en-US" sz="1200" dirty="0"/>
          </a:p>
          <a:p>
            <a:pPr marL="0" indent="0">
              <a:buNone/>
            </a:pPr>
            <a:r>
              <a:rPr lang="en-US" sz="1800" b="1" i="1" dirty="0" smtClean="0">
                <a:solidFill>
                  <a:srgbClr val="0070C0"/>
                </a:solidFill>
              </a:rPr>
              <a:t>Cultural Awareness</a:t>
            </a:r>
            <a:r>
              <a:rPr lang="en-US" sz="1800" dirty="0" smtClean="0">
                <a:solidFill>
                  <a:srgbClr val="0070C0"/>
                </a:solidFill>
              </a:rPr>
              <a:t> </a:t>
            </a:r>
            <a:r>
              <a:rPr lang="en-US" sz="1800" dirty="0" smtClean="0"/>
              <a:t>– “</a:t>
            </a:r>
            <a:r>
              <a:rPr lang="en-US" sz="1800" b="1" dirty="0"/>
              <a:t>Demonstrate an understanding and skill in managing patient care of people of diverse cultures, social, economic standing and belief </a:t>
            </a:r>
            <a:r>
              <a:rPr lang="en-US" sz="1800" b="1" dirty="0" smtClean="0"/>
              <a:t>systems”</a:t>
            </a:r>
            <a:endParaRPr lang="en-US" sz="1800" dirty="0"/>
          </a:p>
          <a:p>
            <a:pPr marL="0" lvl="0" indent="0">
              <a:buNone/>
            </a:pPr>
            <a:endParaRPr lang="en-US" sz="1200" dirty="0" smtClean="0"/>
          </a:p>
          <a:p>
            <a:pPr marL="0" indent="0">
              <a:buNone/>
            </a:pPr>
            <a:r>
              <a:rPr lang="en-US" sz="1800" b="1" i="1" dirty="0" smtClean="0">
                <a:solidFill>
                  <a:srgbClr val="0070C0"/>
                </a:solidFill>
              </a:rPr>
              <a:t>Health Equity </a:t>
            </a:r>
            <a:r>
              <a:rPr lang="en-US" sz="1800" b="1" dirty="0" smtClean="0"/>
              <a:t>– “Identify </a:t>
            </a:r>
            <a:r>
              <a:rPr lang="en-US" sz="1800" b="1" dirty="0"/>
              <a:t>the root causes and approaches for addressing health disparities locally and </a:t>
            </a:r>
            <a:r>
              <a:rPr lang="en-US" sz="1800" b="1" dirty="0" smtClean="0"/>
              <a:t>globally”</a:t>
            </a:r>
          </a:p>
          <a:p>
            <a:pPr marL="0" indent="0">
              <a:buNone/>
            </a:pPr>
            <a:endParaRPr lang="en-US" sz="1200" b="1" i="1" dirty="0" smtClean="0"/>
          </a:p>
          <a:p>
            <a:pPr marL="0" indent="0">
              <a:buNone/>
            </a:pPr>
            <a:r>
              <a:rPr lang="en-US" sz="1800" b="1" i="1" dirty="0" smtClean="0">
                <a:solidFill>
                  <a:srgbClr val="0070C0"/>
                </a:solidFill>
              </a:rPr>
              <a:t>Resilience</a:t>
            </a:r>
            <a:r>
              <a:rPr lang="en-US" sz="1800" b="1" i="1" dirty="0" smtClean="0"/>
              <a:t> </a:t>
            </a:r>
            <a:r>
              <a:rPr lang="en-US" sz="1800" dirty="0"/>
              <a:t>– </a:t>
            </a:r>
            <a:r>
              <a:rPr lang="en-US" sz="1800" b="1" dirty="0"/>
              <a:t>Demonstrate knowledge of skills and practices to prevent and address stress and maintain resilience in caring for patients and oneself </a:t>
            </a:r>
          </a:p>
          <a:p>
            <a:pPr marL="0" indent="0">
              <a:buNone/>
            </a:pPr>
            <a:endParaRPr lang="en-US" sz="1200" b="1" dirty="0"/>
          </a:p>
          <a:p>
            <a:pPr marL="0" indent="0">
              <a:buNone/>
            </a:pPr>
            <a:r>
              <a:rPr lang="en-US" sz="1800" b="1" i="1" dirty="0">
                <a:solidFill>
                  <a:srgbClr val="0070C0"/>
                </a:solidFill>
              </a:rPr>
              <a:t>Compassion and Empathy</a:t>
            </a:r>
            <a:r>
              <a:rPr lang="en-US" sz="1800" b="1" dirty="0">
                <a:solidFill>
                  <a:srgbClr val="0070C0"/>
                </a:solidFill>
              </a:rPr>
              <a:t> </a:t>
            </a:r>
            <a:r>
              <a:rPr lang="en-US" sz="1800" dirty="0"/>
              <a:t>– “</a:t>
            </a:r>
            <a:r>
              <a:rPr lang="en-US" sz="1800" b="1" dirty="0"/>
              <a:t>Demonstrate abilities to understand each patient’s experience of illness, adapt scientifically appropriate care to conform to that patient’s needs, and communicate in terms that each patient can understand”</a:t>
            </a:r>
            <a:endParaRPr lang="en-US" sz="1800" dirty="0"/>
          </a:p>
          <a:p>
            <a:pPr marL="0" indent="0">
              <a:buNone/>
            </a:pPr>
            <a:endParaRPr lang="en-US" sz="1200" b="1" dirty="0"/>
          </a:p>
          <a:p>
            <a:pPr marL="0" indent="0">
              <a:buNone/>
            </a:pPr>
            <a:r>
              <a:rPr lang="en-US" sz="1600" b="1" dirty="0"/>
              <a:t>There also are synergies to health law, communication skills,</a:t>
            </a:r>
            <a:r>
              <a:rPr lang="en-US" sz="1600" dirty="0"/>
              <a:t> </a:t>
            </a:r>
            <a:r>
              <a:rPr lang="en-US" sz="1600" b="1" dirty="0"/>
              <a:t>professionalism (as LCME requires</a:t>
            </a:r>
            <a:r>
              <a:rPr lang="en-US" sz="1600" b="1" dirty="0" smtClean="0"/>
              <a:t>).</a:t>
            </a:r>
            <a:endParaRPr lang="en-US" sz="1600" dirty="0"/>
          </a:p>
          <a:p>
            <a:pPr marL="0" indent="0">
              <a:buNone/>
            </a:pPr>
            <a:endParaRPr lang="en-US" sz="1600" dirty="0"/>
          </a:p>
          <a:p>
            <a:pPr marL="0" lvl="0" indent="0">
              <a:buNone/>
            </a:pPr>
            <a:r>
              <a:rPr lang="en-US" b="1" dirty="0" smtClean="0"/>
              <a:t> </a:t>
            </a:r>
          </a:p>
          <a:p>
            <a:pPr marL="0" lvl="0" indent="0">
              <a:buNone/>
            </a:pPr>
            <a:endParaRPr lang="en-US" dirty="0"/>
          </a:p>
        </p:txBody>
      </p:sp>
      <p:sp>
        <p:nvSpPr>
          <p:cNvPr id="2" name="Title 1"/>
          <p:cNvSpPr>
            <a:spLocks noGrp="1"/>
          </p:cNvSpPr>
          <p:nvPr>
            <p:ph type="title"/>
          </p:nvPr>
        </p:nvSpPr>
        <p:spPr/>
        <p:txBody>
          <a:bodyPr>
            <a:normAutofit/>
          </a:bodyPr>
          <a:lstStyle/>
          <a:p>
            <a:r>
              <a:rPr lang="en-US" dirty="0" smtClean="0"/>
              <a:t>Health  and Values Goals</a:t>
            </a:r>
            <a:endParaRPr lang="en-US" dirty="0"/>
          </a:p>
        </p:txBody>
      </p:sp>
    </p:spTree>
    <p:extLst>
      <p:ext uri="{BB962C8B-B14F-4D97-AF65-F5344CB8AC3E}">
        <p14:creationId xmlns:p14="http://schemas.microsoft.com/office/powerpoint/2010/main" val="8567714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229600" cy="5574455"/>
          </a:xfrm>
        </p:spPr>
        <p:txBody>
          <a:bodyPr/>
          <a:lstStyle/>
          <a:p>
            <a:r>
              <a:rPr lang="en-US" dirty="0" smtClean="0"/>
              <a:t>Health </a:t>
            </a:r>
            <a:r>
              <a:rPr lang="en-US" dirty="0"/>
              <a:t>and Values </a:t>
            </a:r>
            <a:r>
              <a:rPr lang="en-US" dirty="0" smtClean="0"/>
              <a:t>Program material:</a:t>
            </a:r>
          </a:p>
          <a:p>
            <a:pPr lvl="1"/>
            <a:r>
              <a:rPr lang="en-US" dirty="0" smtClean="0"/>
              <a:t>Population Health (conference and assignment)</a:t>
            </a:r>
          </a:p>
          <a:p>
            <a:pPr lvl="1"/>
            <a:r>
              <a:rPr lang="en-US" dirty="0" smtClean="0"/>
              <a:t>Big Questions (Capstone)</a:t>
            </a:r>
          </a:p>
          <a:p>
            <a:pPr lvl="1"/>
            <a:r>
              <a:rPr lang="en-US" dirty="0" smtClean="0"/>
              <a:t>Blog</a:t>
            </a:r>
          </a:p>
          <a:p>
            <a:pPr lvl="1"/>
            <a:r>
              <a:rPr lang="en-US" dirty="0" smtClean="0"/>
              <a:t>Cultural Awareness readings for </a:t>
            </a:r>
            <a:r>
              <a:rPr lang="en-US" dirty="0"/>
              <a:t>I</a:t>
            </a:r>
            <a:r>
              <a:rPr lang="en-US" dirty="0" smtClean="0"/>
              <a:t>HS sites</a:t>
            </a:r>
          </a:p>
          <a:p>
            <a:r>
              <a:rPr lang="en-US" dirty="0" smtClean="0"/>
              <a:t>Health and Values topics are noted in the course and session objectives (aside from cultural awareness readings)</a:t>
            </a:r>
          </a:p>
          <a:p>
            <a:r>
              <a:rPr lang="en-US" dirty="0"/>
              <a:t>S</a:t>
            </a:r>
            <a:r>
              <a:rPr lang="en-US" dirty="0" smtClean="0"/>
              <a:t>tudent evaluations are overall positive, we respond to concerns as appropriate. Big Questions gets consistently very positive feedback. </a:t>
            </a:r>
          </a:p>
        </p:txBody>
      </p:sp>
      <p:sp>
        <p:nvSpPr>
          <p:cNvPr id="4" name="Title 3"/>
          <p:cNvSpPr>
            <a:spLocks noGrp="1"/>
          </p:cNvSpPr>
          <p:nvPr>
            <p:ph type="title"/>
          </p:nvPr>
        </p:nvSpPr>
        <p:spPr/>
        <p:txBody>
          <a:bodyPr/>
          <a:lstStyle/>
          <a:p>
            <a:r>
              <a:rPr lang="en-US" dirty="0" smtClean="0">
                <a:solidFill>
                  <a:schemeClr val="bg1"/>
                </a:solidFill>
              </a:rPr>
              <a:t>Health and Values Content </a:t>
            </a:r>
            <a:endParaRPr lang="en-US" dirty="0"/>
          </a:p>
        </p:txBody>
      </p:sp>
    </p:spTree>
    <p:extLst>
      <p:ext uri="{BB962C8B-B14F-4D97-AF65-F5344CB8AC3E}">
        <p14:creationId xmlns:p14="http://schemas.microsoft.com/office/powerpoint/2010/main" val="34174055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7"/>
            <a:ext cx="8518712" cy="5151121"/>
          </a:xfrm>
        </p:spPr>
        <p:txBody>
          <a:bodyPr/>
          <a:lstStyle/>
          <a:p>
            <a:pPr marL="0" indent="0">
              <a:buNone/>
            </a:pPr>
            <a:r>
              <a:rPr lang="en-US" dirty="0" smtClean="0"/>
              <a:t>What Nutrition content is </a:t>
            </a:r>
            <a:r>
              <a:rPr lang="en-US" dirty="0"/>
              <a:t>presented in the </a:t>
            </a:r>
            <a:r>
              <a:rPr lang="en-US" dirty="0" smtClean="0"/>
              <a:t>course? </a:t>
            </a:r>
          </a:p>
          <a:p>
            <a:r>
              <a:rPr lang="en-US" sz="2400" dirty="0" smtClean="0">
                <a:solidFill>
                  <a:srgbClr val="00B050"/>
                </a:solidFill>
              </a:rPr>
              <a:t>Nutrition counselling is an essential skill but not formally taught in this course.</a:t>
            </a:r>
          </a:p>
          <a:p>
            <a:r>
              <a:rPr lang="en-US" sz="2400" dirty="0" smtClean="0">
                <a:solidFill>
                  <a:srgbClr val="00B050"/>
                </a:solidFill>
              </a:rPr>
              <a:t>Potential for nutrition content exists; particularly within course objectives 3, 5, 6, 8, 9, 10, 11, 15 and 16 among others, and specifically within sessions 6 – 9, 15 – 17, and session 21</a:t>
            </a:r>
            <a:endParaRPr lang="en-US" sz="2400" dirty="0">
              <a:solidFill>
                <a:srgbClr val="00B050"/>
              </a:solidFill>
            </a:endParaRPr>
          </a:p>
          <a:p>
            <a:pPr marL="0" indent="0">
              <a:buNone/>
            </a:pPr>
            <a:endParaRPr lang="en-US" sz="800" dirty="0">
              <a:solidFill>
                <a:srgbClr val="00B050"/>
              </a:solidFill>
            </a:endParaRPr>
          </a:p>
          <a:p>
            <a:pPr marL="0" indent="0">
              <a:buNone/>
            </a:pPr>
            <a:r>
              <a:rPr lang="en-US" dirty="0"/>
              <a:t>Are </a:t>
            </a:r>
            <a:r>
              <a:rPr lang="en-US" dirty="0" smtClean="0"/>
              <a:t>Nutrition </a:t>
            </a:r>
            <a:r>
              <a:rPr lang="en-US" dirty="0"/>
              <a:t>topics noted in the course and session objectives? </a:t>
            </a:r>
          </a:p>
          <a:p>
            <a:r>
              <a:rPr lang="en-US" sz="2400" dirty="0" smtClean="0">
                <a:solidFill>
                  <a:srgbClr val="00B050"/>
                </a:solidFill>
              </a:rPr>
              <a:t>Currently, no nutrition content is listed in the course or session objectives but it is in the Essential Skills section</a:t>
            </a:r>
            <a:endParaRPr lang="en-US" dirty="0" smtClean="0">
              <a:solidFill>
                <a:srgbClr val="00B050"/>
              </a:solidFill>
            </a:endParaRPr>
          </a:p>
        </p:txBody>
      </p:sp>
      <p:sp>
        <p:nvSpPr>
          <p:cNvPr id="4" name="Title 3"/>
          <p:cNvSpPr>
            <a:spLocks noGrp="1"/>
          </p:cNvSpPr>
          <p:nvPr>
            <p:ph type="title"/>
          </p:nvPr>
        </p:nvSpPr>
        <p:spPr/>
        <p:txBody>
          <a:bodyPr/>
          <a:lstStyle/>
          <a:p>
            <a:r>
              <a:rPr lang="en-US" dirty="0" smtClean="0">
                <a:solidFill>
                  <a:schemeClr val="bg1"/>
                </a:solidFill>
              </a:rPr>
              <a:t>Nutrition Content </a:t>
            </a:r>
            <a:endParaRPr lang="en-US" dirty="0"/>
          </a:p>
        </p:txBody>
      </p:sp>
    </p:spTree>
    <p:extLst>
      <p:ext uri="{BB962C8B-B14F-4D97-AF65-F5344CB8AC3E}">
        <p14:creationId xmlns:p14="http://schemas.microsoft.com/office/powerpoint/2010/main" val="39553500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Objectives</a:t>
            </a:r>
            <a:endParaRPr lang="en-US" i="1" dirty="0">
              <a:solidFill>
                <a:srgbClr val="FDF177"/>
              </a:solidFill>
            </a:endParaRPr>
          </a:p>
        </p:txBody>
      </p:sp>
      <p:sp>
        <p:nvSpPr>
          <p:cNvPr id="4" name="Text Placeholder 3"/>
          <p:cNvSpPr>
            <a:spLocks noGrp="1"/>
          </p:cNvSpPr>
          <p:nvPr>
            <p:ph type="body" idx="1"/>
          </p:nvPr>
        </p:nvSpPr>
        <p:spPr/>
        <p:txBody>
          <a:bodyPr/>
          <a:lstStyle/>
          <a:p>
            <a:r>
              <a:rPr lang="en-US" dirty="0" smtClean="0"/>
              <a:t>No changes recommended to overall course objectives</a:t>
            </a:r>
          </a:p>
          <a:p>
            <a:r>
              <a:rPr lang="en-US" dirty="0" smtClean="0"/>
              <a:t>Need to develop separate session objectives for wrap up sessions “Population Health” and “Big Ideas”</a:t>
            </a:r>
          </a:p>
          <a:p>
            <a:r>
              <a:rPr lang="en-US" dirty="0" smtClean="0"/>
              <a:t>No change to essential skills</a:t>
            </a:r>
          </a:p>
          <a:p>
            <a:r>
              <a:rPr lang="en-US" dirty="0" smtClean="0"/>
              <a:t>Consider a narrower focus for Kidney-Urinary conditions for essential conditions; UTI perhaps as GAM covers incontinence, CKD and MEDI covers AKI.</a:t>
            </a:r>
          </a:p>
          <a:p>
            <a:r>
              <a:rPr lang="en-US" dirty="0" smtClean="0"/>
              <a:t>Health equity and compassion/empathy nicely covered</a:t>
            </a:r>
          </a:p>
          <a:p>
            <a:r>
              <a:rPr lang="en-US" dirty="0" smtClean="0"/>
              <a:t>Appropriate building on prior courses</a:t>
            </a:r>
          </a:p>
          <a:p>
            <a:endParaRPr lang="en-US" dirty="0"/>
          </a:p>
        </p:txBody>
      </p:sp>
    </p:spTree>
    <p:extLst>
      <p:ext uri="{BB962C8B-B14F-4D97-AF65-F5344CB8AC3E}">
        <p14:creationId xmlns:p14="http://schemas.microsoft.com/office/powerpoint/2010/main" val="3929344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Course Learning Opportunities</a:t>
            </a:r>
            <a:endParaRPr lang="en-US" dirty="0"/>
          </a:p>
        </p:txBody>
      </p:sp>
      <p:sp>
        <p:nvSpPr>
          <p:cNvPr id="3" name="Text Placeholder 2"/>
          <p:cNvSpPr>
            <a:spLocks noGrp="1"/>
          </p:cNvSpPr>
          <p:nvPr>
            <p:ph type="body" idx="1"/>
          </p:nvPr>
        </p:nvSpPr>
        <p:spPr/>
        <p:txBody>
          <a:bodyPr/>
          <a:lstStyle/>
          <a:p>
            <a:r>
              <a:rPr lang="en-US" sz="2400" dirty="0" smtClean="0"/>
              <a:t>Clinical experiences</a:t>
            </a:r>
          </a:p>
          <a:p>
            <a:pPr lvl="1"/>
            <a:r>
              <a:rPr lang="en-US" dirty="0" smtClean="0"/>
              <a:t>Outpatient clinics: 5 weeks (5 days per week)</a:t>
            </a:r>
          </a:p>
          <a:p>
            <a:r>
              <a:rPr lang="en-US" sz="2400" dirty="0" smtClean="0"/>
              <a:t>Orientation</a:t>
            </a:r>
          </a:p>
          <a:p>
            <a:pPr lvl="1"/>
            <a:r>
              <a:rPr lang="en-US" dirty="0" smtClean="0"/>
              <a:t>4 hours Intro to FM</a:t>
            </a:r>
          </a:p>
          <a:p>
            <a:pPr lvl="1"/>
            <a:r>
              <a:rPr lang="en-US" dirty="0" smtClean="0"/>
              <a:t>1 hour Population Health</a:t>
            </a:r>
          </a:p>
          <a:p>
            <a:pPr lvl="1"/>
            <a:r>
              <a:rPr lang="en-US" dirty="0" smtClean="0"/>
              <a:t>2 hour Joint Exam workshop</a:t>
            </a:r>
          </a:p>
          <a:p>
            <a:pPr lvl="1"/>
            <a:r>
              <a:rPr lang="en-US" dirty="0" smtClean="0"/>
              <a:t>2 hour Suturing workshop</a:t>
            </a:r>
          </a:p>
          <a:p>
            <a:pPr lvl="1"/>
            <a:r>
              <a:rPr lang="en-US" dirty="0" smtClean="0"/>
              <a:t>2.5 hours Shared Decision Making</a:t>
            </a:r>
          </a:p>
          <a:p>
            <a:pPr lvl="1"/>
            <a:r>
              <a:rPr lang="en-US" dirty="0" smtClean="0"/>
              <a:t>20 min with Standardized Patient (SDM)</a:t>
            </a:r>
          </a:p>
          <a:p>
            <a:r>
              <a:rPr lang="en-US" sz="2400" dirty="0" smtClean="0"/>
              <a:t>Didactics (2 Mondays; 1-4 PM)</a:t>
            </a:r>
          </a:p>
          <a:p>
            <a:pPr lvl="1"/>
            <a:r>
              <a:rPr lang="en-US" sz="2000" dirty="0" smtClean="0"/>
              <a:t>Topics include: HTN, </a:t>
            </a:r>
            <a:r>
              <a:rPr lang="en-US" sz="2000" dirty="0" err="1" smtClean="0"/>
              <a:t>Derm</a:t>
            </a:r>
            <a:r>
              <a:rPr lang="en-US" sz="2000" dirty="0" smtClean="0"/>
              <a:t>, </a:t>
            </a:r>
            <a:r>
              <a:rPr lang="en-US" sz="2000" dirty="0" err="1" smtClean="0"/>
              <a:t>Peds</a:t>
            </a:r>
            <a:r>
              <a:rPr lang="en-US" sz="2000" dirty="0" smtClean="0"/>
              <a:t> well child care, Diabetes, Sleep Medicine, Adult Prevention</a:t>
            </a:r>
          </a:p>
          <a:p>
            <a:pPr marL="0" indent="0">
              <a:buNone/>
            </a:pPr>
            <a:endParaRPr lang="en-US" sz="2400" dirty="0"/>
          </a:p>
        </p:txBody>
      </p:sp>
    </p:spTree>
    <p:extLst>
      <p:ext uri="{BB962C8B-B14F-4D97-AF65-F5344CB8AC3E}">
        <p14:creationId xmlns:p14="http://schemas.microsoft.com/office/powerpoint/2010/main" val="58582453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Course Learning Opportunities</a:t>
            </a:r>
            <a:endParaRPr lang="en-US" dirty="0"/>
          </a:p>
        </p:txBody>
      </p:sp>
      <p:sp>
        <p:nvSpPr>
          <p:cNvPr id="4" name="Text Placeholder 3"/>
          <p:cNvSpPr>
            <a:spLocks noGrp="1"/>
          </p:cNvSpPr>
          <p:nvPr>
            <p:ph type="body" idx="1"/>
          </p:nvPr>
        </p:nvSpPr>
        <p:spPr/>
        <p:txBody>
          <a:bodyPr/>
          <a:lstStyle/>
          <a:p>
            <a:r>
              <a:rPr lang="en-US" dirty="0" smtClean="0"/>
              <a:t>Capstone</a:t>
            </a:r>
          </a:p>
          <a:p>
            <a:pPr lvl="1"/>
            <a:r>
              <a:rPr lang="en-US" dirty="0" smtClean="0"/>
              <a:t>1 </a:t>
            </a:r>
            <a:r>
              <a:rPr lang="en-US" dirty="0" err="1" smtClean="0"/>
              <a:t>hr</a:t>
            </a:r>
            <a:r>
              <a:rPr lang="en-US" dirty="0" smtClean="0"/>
              <a:t> Population Health</a:t>
            </a:r>
          </a:p>
          <a:p>
            <a:pPr lvl="1"/>
            <a:r>
              <a:rPr lang="en-US" dirty="0" smtClean="0"/>
              <a:t>1.5 </a:t>
            </a:r>
            <a:r>
              <a:rPr lang="en-US" dirty="0" err="1" smtClean="0"/>
              <a:t>hr</a:t>
            </a:r>
            <a:r>
              <a:rPr lang="en-US" dirty="0" smtClean="0"/>
              <a:t> “Big Questions”</a:t>
            </a:r>
            <a:endParaRPr lang="en-US" dirty="0"/>
          </a:p>
        </p:txBody>
      </p:sp>
    </p:spTree>
    <p:extLst>
      <p:ext uri="{BB962C8B-B14F-4D97-AF65-F5344CB8AC3E}">
        <p14:creationId xmlns:p14="http://schemas.microsoft.com/office/powerpoint/2010/main" val="2221122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1391" y="301332"/>
            <a:ext cx="8283967" cy="6247864"/>
          </a:xfrm>
          <a:prstGeom prst="rect">
            <a:avLst/>
          </a:prstGeom>
          <a:noFill/>
        </p:spPr>
        <p:txBody>
          <a:bodyPr wrap="square" rtlCol="0">
            <a:spAutoFit/>
          </a:bodyPr>
          <a:lstStyle/>
          <a:p>
            <a:r>
              <a:rPr lang="en-US" sz="2000" dirty="0" smtClean="0"/>
              <a:t>The Deans of the appropriate year, or their agents, will serve as the team leader for each course review. The responsibilities of the team leader are:</a:t>
            </a:r>
          </a:p>
          <a:p>
            <a:endParaRPr lang="en-US" sz="2000" dirty="0"/>
          </a:p>
          <a:p>
            <a:pPr marL="457200" indent="-457200">
              <a:buFont typeface="+mj-lt"/>
              <a:buAutoNum type="arabicPeriod"/>
            </a:pPr>
            <a:r>
              <a:rPr lang="en-US" sz="2000" dirty="0"/>
              <a:t>Recruit members for the review team along with the MEC </a:t>
            </a:r>
          </a:p>
          <a:p>
            <a:pPr marL="457200" indent="-457200">
              <a:buFont typeface="+mj-lt"/>
              <a:buAutoNum type="arabicPeriod"/>
            </a:pPr>
            <a:r>
              <a:rPr lang="en-US" sz="2000" dirty="0"/>
              <a:t>Assign tasks to the </a:t>
            </a:r>
            <a:r>
              <a:rPr lang="en-US" sz="2000" dirty="0" smtClean="0"/>
              <a:t>clerkship director, clerkship coordinator,  </a:t>
            </a:r>
            <a:r>
              <a:rPr lang="en-US" sz="2000" dirty="0" err="1" smtClean="0"/>
              <a:t>clin</a:t>
            </a:r>
            <a:r>
              <a:rPr lang="en-US" sz="2000" dirty="0" smtClean="0"/>
              <a:t> </a:t>
            </a:r>
            <a:r>
              <a:rPr lang="en-US" sz="2000" dirty="0" err="1" smtClean="0"/>
              <a:t>ed</a:t>
            </a:r>
            <a:r>
              <a:rPr lang="en-US" sz="2000" dirty="0" smtClean="0"/>
              <a:t> </a:t>
            </a:r>
            <a:r>
              <a:rPr lang="en-US" sz="2000" dirty="0"/>
              <a:t>manager and student MEC reps, and convey deadlines for when the work needs to be done.</a:t>
            </a:r>
          </a:p>
          <a:p>
            <a:pPr marL="457200" indent="-457200">
              <a:buFont typeface="+mj-lt"/>
              <a:buAutoNum type="arabicPeriod"/>
            </a:pPr>
            <a:r>
              <a:rPr lang="en-US" sz="2000" dirty="0"/>
              <a:t>Contact the </a:t>
            </a:r>
            <a:r>
              <a:rPr lang="en-US" sz="2000" dirty="0" smtClean="0"/>
              <a:t>clerkship </a:t>
            </a:r>
            <a:r>
              <a:rPr lang="en-US" sz="2000" dirty="0"/>
              <a:t>director to inform </a:t>
            </a:r>
            <a:r>
              <a:rPr lang="en-US" sz="2000" dirty="0" smtClean="0"/>
              <a:t>them of </a:t>
            </a:r>
            <a:r>
              <a:rPr lang="en-US" sz="2000" dirty="0"/>
              <a:t>the date the review will be presented at the MEC meeting so they can put it on their calendar/indicate availability.</a:t>
            </a:r>
          </a:p>
          <a:p>
            <a:pPr marL="457200" indent="-457200">
              <a:buFont typeface="+mj-lt"/>
              <a:buAutoNum type="arabicPeriod"/>
            </a:pPr>
            <a:r>
              <a:rPr lang="en-US" sz="2000" dirty="0"/>
              <a:t>Ask </a:t>
            </a:r>
            <a:r>
              <a:rPr lang="en-US" sz="2000" dirty="0" err="1" smtClean="0"/>
              <a:t>clin</a:t>
            </a:r>
            <a:r>
              <a:rPr lang="en-US" sz="2000" dirty="0" smtClean="0"/>
              <a:t> </a:t>
            </a:r>
            <a:r>
              <a:rPr lang="en-US" sz="2000" dirty="0" err="1" smtClean="0"/>
              <a:t>ed</a:t>
            </a:r>
            <a:r>
              <a:rPr lang="en-US" sz="2000" dirty="0" smtClean="0"/>
              <a:t> manager </a:t>
            </a:r>
            <a:r>
              <a:rPr lang="en-US" sz="2000" dirty="0"/>
              <a:t>to convene a Course Review meeting for the </a:t>
            </a:r>
            <a:r>
              <a:rPr lang="en-US" sz="2000" dirty="0" smtClean="0"/>
              <a:t>clerkship </a:t>
            </a:r>
            <a:r>
              <a:rPr lang="en-US" sz="2000" dirty="0"/>
              <a:t>review team/committee</a:t>
            </a:r>
          </a:p>
          <a:p>
            <a:pPr marL="457200" indent="-457200">
              <a:buFont typeface="+mj-lt"/>
              <a:buAutoNum type="arabicPeriod"/>
            </a:pPr>
            <a:r>
              <a:rPr lang="en-US" sz="2000" dirty="0"/>
              <a:t>Collect all the work completed by the </a:t>
            </a:r>
            <a:r>
              <a:rPr lang="en-US" sz="2000" dirty="0" smtClean="0"/>
              <a:t>clerkship </a:t>
            </a:r>
            <a:r>
              <a:rPr lang="en-US" sz="2000" dirty="0"/>
              <a:t>director, </a:t>
            </a:r>
            <a:r>
              <a:rPr lang="en-US" sz="2000" dirty="0" smtClean="0"/>
              <a:t>clerkship coordinator, </a:t>
            </a:r>
            <a:r>
              <a:rPr lang="en-US" sz="2000" dirty="0" err="1" smtClean="0"/>
              <a:t>clin</a:t>
            </a:r>
            <a:r>
              <a:rPr lang="en-US" sz="2000" dirty="0" smtClean="0"/>
              <a:t> </a:t>
            </a:r>
            <a:r>
              <a:rPr lang="en-US" sz="2000" dirty="0" err="1" smtClean="0"/>
              <a:t>ed</a:t>
            </a:r>
            <a:r>
              <a:rPr lang="en-US" sz="2000" dirty="0" smtClean="0"/>
              <a:t> </a:t>
            </a:r>
            <a:r>
              <a:rPr lang="en-US" sz="2000" dirty="0"/>
              <a:t>manager, and student MEC reps, and summarize the assessments and overall recommendations of the Course Review committee and collate into this PowerPoint presentation; </a:t>
            </a:r>
          </a:p>
          <a:p>
            <a:pPr marL="457200" indent="-457200">
              <a:buFont typeface="+mj-lt"/>
              <a:buAutoNum type="arabicPeriod"/>
            </a:pPr>
            <a:r>
              <a:rPr lang="en-US" sz="2000" dirty="0"/>
              <a:t>Collect the action plan from the </a:t>
            </a:r>
            <a:r>
              <a:rPr lang="en-US" sz="2000" dirty="0" smtClean="0"/>
              <a:t>clerkship </a:t>
            </a:r>
            <a:r>
              <a:rPr lang="en-US" sz="2000" dirty="0"/>
              <a:t>director and insert it at the end of the slides; send the slides to Rachel 2 weeks before the MEC meeting.</a:t>
            </a:r>
          </a:p>
          <a:p>
            <a:pPr marL="457200" indent="-457200">
              <a:buFont typeface="+mj-lt"/>
              <a:buAutoNum type="arabicPeriod"/>
            </a:pPr>
            <a:r>
              <a:rPr lang="en-US" sz="2000" dirty="0"/>
              <a:t>Present the final recommendations of the subcommittee at the MEC meeting (last few slides)</a:t>
            </a:r>
          </a:p>
        </p:txBody>
      </p:sp>
    </p:spTree>
    <p:extLst>
      <p:ext uri="{BB962C8B-B14F-4D97-AF65-F5344CB8AC3E}">
        <p14:creationId xmlns:p14="http://schemas.microsoft.com/office/powerpoint/2010/main" val="369547629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Course Learning Opportunities</a:t>
            </a:r>
            <a:endParaRPr lang="en-US" dirty="0">
              <a:solidFill>
                <a:schemeClr val="bg1"/>
              </a:solidFill>
            </a:endParaRPr>
          </a:p>
        </p:txBody>
      </p:sp>
      <p:sp>
        <p:nvSpPr>
          <p:cNvPr id="3" name="Text Placeholder 2"/>
          <p:cNvSpPr>
            <a:spLocks noGrp="1"/>
          </p:cNvSpPr>
          <p:nvPr>
            <p:ph type="body" idx="1"/>
          </p:nvPr>
        </p:nvSpPr>
        <p:spPr/>
        <p:txBody>
          <a:bodyPr>
            <a:normAutofit/>
          </a:bodyPr>
          <a:lstStyle/>
          <a:p>
            <a:r>
              <a:rPr lang="en-US" dirty="0" smtClean="0"/>
              <a:t>Assignments</a:t>
            </a:r>
          </a:p>
          <a:p>
            <a:pPr lvl="1"/>
            <a:r>
              <a:rPr lang="en-US" dirty="0" smtClean="0"/>
              <a:t>Write ups: 2; Preventative visit and SOAP; Peer to Peer feedback on first</a:t>
            </a:r>
          </a:p>
          <a:p>
            <a:pPr lvl="1"/>
            <a:r>
              <a:rPr lang="en-US" dirty="0" smtClean="0"/>
              <a:t>Hot Spotter/Barriers to Care</a:t>
            </a:r>
          </a:p>
          <a:p>
            <a:pPr lvl="2"/>
            <a:r>
              <a:rPr lang="en-US" dirty="0" smtClean="0"/>
              <a:t>Report on patient’s utilization of healthcare resources</a:t>
            </a:r>
          </a:p>
          <a:p>
            <a:r>
              <a:rPr lang="en-US" dirty="0" smtClean="0"/>
              <a:t>Simulated Patient Encounter on Shared Decision Making (self and peer/peer review)</a:t>
            </a:r>
          </a:p>
          <a:p>
            <a:r>
              <a:rPr lang="en-US" dirty="0" smtClean="0"/>
              <a:t>Blog – reflection on experiences</a:t>
            </a:r>
          </a:p>
          <a:p>
            <a:r>
              <a:rPr lang="en-US" dirty="0" smtClean="0"/>
              <a:t>Goal Setting at start, week 2 and week 4</a:t>
            </a:r>
          </a:p>
          <a:p>
            <a:r>
              <a:rPr lang="en-US" dirty="0" smtClean="0"/>
              <a:t>Interactive Online Cases – </a:t>
            </a:r>
            <a:r>
              <a:rPr lang="en-US" dirty="0" err="1" smtClean="0"/>
              <a:t>fmCASES</a:t>
            </a:r>
            <a:endParaRPr lang="en-US" dirty="0" smtClean="0"/>
          </a:p>
          <a:p>
            <a:r>
              <a:rPr lang="en-US" dirty="0" smtClean="0"/>
              <a:t>Suggested Reading/Questions</a:t>
            </a:r>
            <a:endParaRPr lang="en-US" dirty="0"/>
          </a:p>
        </p:txBody>
      </p:sp>
    </p:spTree>
    <p:extLst>
      <p:ext uri="{BB962C8B-B14F-4D97-AF65-F5344CB8AC3E}">
        <p14:creationId xmlns:p14="http://schemas.microsoft.com/office/powerpoint/2010/main" val="155116473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Pedagogy</a:t>
            </a:r>
            <a:endParaRPr lang="en-US" i="1" dirty="0">
              <a:solidFill>
                <a:srgbClr val="FDF177"/>
              </a:solidFill>
            </a:endParaRPr>
          </a:p>
        </p:txBody>
      </p:sp>
      <p:sp>
        <p:nvSpPr>
          <p:cNvPr id="4" name="Text Placeholder 3"/>
          <p:cNvSpPr>
            <a:spLocks noGrp="1"/>
          </p:cNvSpPr>
          <p:nvPr>
            <p:ph type="body" idx="1"/>
          </p:nvPr>
        </p:nvSpPr>
        <p:spPr/>
        <p:txBody>
          <a:bodyPr/>
          <a:lstStyle/>
          <a:p>
            <a:r>
              <a:rPr lang="en-US" dirty="0"/>
              <a:t>Nice mix of opportunities and assignments.</a:t>
            </a:r>
          </a:p>
          <a:p>
            <a:r>
              <a:rPr lang="en-US" dirty="0"/>
              <a:t>Focus on Shared Decision Making with SPs</a:t>
            </a:r>
          </a:p>
          <a:p>
            <a:r>
              <a:rPr lang="en-US" dirty="0"/>
              <a:t>Student blog to help with development of learning community given geographic distribution</a:t>
            </a:r>
          </a:p>
          <a:p>
            <a:r>
              <a:rPr lang="en-US" dirty="0"/>
              <a:t>Continued evolution of videoconferencing.</a:t>
            </a:r>
          </a:p>
          <a:p>
            <a:endParaRPr lang="en-US" dirty="0"/>
          </a:p>
        </p:txBody>
      </p:sp>
    </p:spTree>
    <p:extLst>
      <p:ext uri="{BB962C8B-B14F-4D97-AF65-F5344CB8AC3E}">
        <p14:creationId xmlns:p14="http://schemas.microsoft.com/office/powerpoint/2010/main" val="1028272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Assessment</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Clinical Performance Evaluations – 40%</a:t>
            </a:r>
          </a:p>
          <a:p>
            <a:pPr lvl="1"/>
            <a:r>
              <a:rPr lang="en-US" dirty="0" smtClean="0"/>
              <a:t>Anchors chosen and comments provided used</a:t>
            </a:r>
          </a:p>
          <a:p>
            <a:r>
              <a:rPr lang="en-US" dirty="0" smtClean="0"/>
              <a:t>Core Curriculum – 35%</a:t>
            </a:r>
          </a:p>
          <a:p>
            <a:pPr lvl="1"/>
            <a:r>
              <a:rPr lang="en-US" dirty="0" smtClean="0"/>
              <a:t>Professionalism: 10%</a:t>
            </a:r>
          </a:p>
          <a:p>
            <a:pPr lvl="1"/>
            <a:r>
              <a:rPr lang="en-US" dirty="0" smtClean="0"/>
              <a:t>Case Write Ups (2): 15%</a:t>
            </a:r>
          </a:p>
          <a:p>
            <a:pPr lvl="1"/>
            <a:r>
              <a:rPr lang="en-US" dirty="0" smtClean="0"/>
              <a:t>Population Health: 10%</a:t>
            </a:r>
            <a:endParaRPr lang="en-US" dirty="0"/>
          </a:p>
          <a:p>
            <a:r>
              <a:rPr lang="en-US" dirty="0" smtClean="0"/>
              <a:t>NBME Shelf Exam - 25%</a:t>
            </a:r>
          </a:p>
        </p:txBody>
      </p:sp>
    </p:spTree>
    <p:extLst>
      <p:ext uri="{BB962C8B-B14F-4D97-AF65-F5344CB8AC3E}">
        <p14:creationId xmlns:p14="http://schemas.microsoft.com/office/powerpoint/2010/main" val="3143927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lstStyle/>
          <a:p>
            <a:r>
              <a:rPr lang="en-US" dirty="0" smtClean="0">
                <a:solidFill>
                  <a:schemeClr val="bg1"/>
                </a:solidFill>
              </a:rPr>
              <a:t>Assessment for Course Objectives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1346443"/>
              </p:ext>
            </p:extLst>
          </p:nvPr>
        </p:nvGraphicFramePr>
        <p:xfrm>
          <a:off x="166256" y="1039093"/>
          <a:ext cx="8821881" cy="5236393"/>
        </p:xfrm>
        <a:graphic>
          <a:graphicData uri="http://schemas.openxmlformats.org/drawingml/2006/table">
            <a:tbl>
              <a:tblPr firstRow="1" bandRow="1">
                <a:tableStyleId>{5C22544A-7EE6-4342-B048-85BDC9FD1C3A}</a:tableStyleId>
              </a:tblPr>
              <a:tblGrid>
                <a:gridCol w="5129075"/>
                <a:gridCol w="1801505"/>
                <a:gridCol w="1891301"/>
              </a:tblGrid>
              <a:tr h="523189">
                <a:tc>
                  <a:txBody>
                    <a:bodyPr/>
                    <a:lstStyle/>
                    <a:p>
                      <a:r>
                        <a:rPr lang="en-US" sz="1200" dirty="0" smtClean="0"/>
                        <a:t>Learning</a:t>
                      </a:r>
                      <a:r>
                        <a:rPr lang="en-US" sz="1200" baseline="0" dirty="0" smtClean="0"/>
                        <a:t> Objective</a:t>
                      </a:r>
                      <a:endParaRPr lang="en-US" sz="1200" dirty="0"/>
                    </a:p>
                  </a:txBody>
                  <a:tcPr/>
                </a:tc>
                <a:tc>
                  <a:txBody>
                    <a:bodyPr/>
                    <a:lstStyle/>
                    <a:p>
                      <a:r>
                        <a:rPr lang="en-US" sz="1200" dirty="0" smtClean="0"/>
                        <a:t>Learning</a:t>
                      </a:r>
                      <a:r>
                        <a:rPr lang="en-US" sz="1200" baseline="0" dirty="0" smtClean="0"/>
                        <a:t> Opportunity</a:t>
                      </a:r>
                      <a:endParaRPr lang="en-US" sz="1200" dirty="0"/>
                    </a:p>
                  </a:txBody>
                  <a:tcPr/>
                </a:tc>
                <a:tc>
                  <a:txBody>
                    <a:bodyPr/>
                    <a:lstStyle/>
                    <a:p>
                      <a:r>
                        <a:rPr lang="en-US" sz="1200" dirty="0" smtClean="0"/>
                        <a:t>Assessment</a:t>
                      </a:r>
                      <a:endParaRPr lang="en-US" sz="1200" dirty="0"/>
                    </a:p>
                  </a:txBody>
                  <a:tcPr/>
                </a:tc>
              </a:tr>
              <a:tr h="588559">
                <a:tc>
                  <a:txBody>
                    <a:bodyPr/>
                    <a:lstStyle/>
                    <a:p>
                      <a:pPr>
                        <a:buFont typeface="+mj-lt"/>
                        <a:buNone/>
                      </a:pPr>
                      <a:r>
                        <a:rPr lang="en-US" sz="1400" dirty="0" smtClean="0"/>
                        <a:t>Acquire and apply core basic and clinical science knowledge about common FM conditions.</a:t>
                      </a:r>
                    </a:p>
                    <a:p>
                      <a:endParaRPr lang="en-US" sz="1400" dirty="0"/>
                    </a:p>
                  </a:txBody>
                  <a:tcPr/>
                </a:tc>
                <a:tc>
                  <a:txBody>
                    <a:bodyPr/>
                    <a:lstStyle/>
                    <a:p>
                      <a:r>
                        <a:rPr lang="en-US" sz="1400" dirty="0" smtClean="0"/>
                        <a:t>Clinic, Write Ups, NBME</a:t>
                      </a:r>
                      <a:endParaRPr lang="en-US" sz="1400" dirty="0"/>
                    </a:p>
                  </a:txBody>
                  <a:tcPr/>
                </a:tc>
                <a:tc>
                  <a:txBody>
                    <a:bodyPr/>
                    <a:lstStyle/>
                    <a:p>
                      <a:r>
                        <a:rPr lang="en-US" sz="1400" dirty="0" smtClean="0"/>
                        <a:t>SPE, Write Ups, NBME</a:t>
                      </a:r>
                      <a:endParaRPr lang="en-US" sz="1400" dirty="0"/>
                    </a:p>
                  </a:txBody>
                  <a:tcPr/>
                </a:tc>
              </a:tr>
              <a:tr h="7516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t>Perform focused and comprehensive history and physical exams appropriate to common FM complaints and the FM clinical setting.</a:t>
                      </a:r>
                    </a:p>
                    <a:p>
                      <a:endParaRPr lang="en-US" sz="1400" dirty="0"/>
                    </a:p>
                  </a:txBody>
                  <a:tcPr/>
                </a:tc>
                <a:tc>
                  <a:txBody>
                    <a:bodyPr/>
                    <a:lstStyle/>
                    <a:p>
                      <a:r>
                        <a:rPr lang="en-US" sz="1400" dirty="0" smtClean="0"/>
                        <a:t>Clinic, Write Ups</a:t>
                      </a:r>
                      <a:endParaRPr lang="en-US" sz="1400" dirty="0"/>
                    </a:p>
                  </a:txBody>
                  <a:tcPr/>
                </a:tc>
                <a:tc>
                  <a:txBody>
                    <a:bodyPr/>
                    <a:lstStyle/>
                    <a:p>
                      <a:r>
                        <a:rPr lang="en-US" sz="1400" dirty="0" smtClean="0"/>
                        <a:t>SPE, Write</a:t>
                      </a:r>
                      <a:r>
                        <a:rPr lang="en-US" sz="1400" baseline="0" dirty="0" smtClean="0"/>
                        <a:t> Ups</a:t>
                      </a:r>
                      <a:endParaRPr lang="en-US" sz="1400" dirty="0"/>
                    </a:p>
                  </a:txBody>
                  <a:tcPr/>
                </a:tc>
              </a:tr>
              <a:tr h="7516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t>Formulate a well-reasoned problem list, differential diagnoses, assessment, and plan for patients in the office setting.</a:t>
                      </a:r>
                    </a:p>
                    <a:p>
                      <a:endParaRPr lang="en-US" sz="1400" dirty="0"/>
                    </a:p>
                  </a:txBody>
                  <a:tcPr/>
                </a:tc>
                <a:tc>
                  <a:txBody>
                    <a:bodyPr/>
                    <a:lstStyle/>
                    <a:p>
                      <a:r>
                        <a:rPr lang="en-US" sz="1400" dirty="0" smtClean="0"/>
                        <a:t>Clinic,</a:t>
                      </a:r>
                      <a:r>
                        <a:rPr lang="en-US" sz="1400" baseline="0" dirty="0" smtClean="0"/>
                        <a:t> Write Ups, NBME</a:t>
                      </a:r>
                      <a:endParaRPr lang="en-US" sz="1400" dirty="0"/>
                    </a:p>
                  </a:txBody>
                  <a:tcPr/>
                </a:tc>
                <a:tc>
                  <a:txBody>
                    <a:bodyPr/>
                    <a:lstStyle/>
                    <a:p>
                      <a:r>
                        <a:rPr lang="en-US" sz="1400" dirty="0" smtClean="0"/>
                        <a:t>SPE, Write</a:t>
                      </a:r>
                      <a:r>
                        <a:rPr lang="en-US" sz="1400" baseline="0" dirty="0" smtClean="0"/>
                        <a:t> Ups, NBME</a:t>
                      </a:r>
                      <a:endParaRPr lang="en-US" sz="1400" dirty="0"/>
                    </a:p>
                  </a:txBody>
                  <a:tcPr/>
                </a:tc>
              </a:tr>
              <a:tr h="5885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Practice basic office procedures as opportunities are available.</a:t>
                      </a:r>
                    </a:p>
                    <a:p>
                      <a:endParaRPr lang="en-US" sz="1400" dirty="0">
                        <a:solidFill>
                          <a:schemeClr val="tx1"/>
                        </a:solidFill>
                      </a:endParaRPr>
                    </a:p>
                  </a:txBody>
                  <a:tcPr/>
                </a:tc>
                <a:tc>
                  <a:txBody>
                    <a:bodyPr/>
                    <a:lstStyle/>
                    <a:p>
                      <a:r>
                        <a:rPr lang="en-US" sz="1400" dirty="0" smtClean="0">
                          <a:solidFill>
                            <a:schemeClr val="tx1"/>
                          </a:solidFill>
                        </a:rPr>
                        <a:t>Clinic,</a:t>
                      </a:r>
                      <a:r>
                        <a:rPr lang="en-US" sz="1400" baseline="0" dirty="0" smtClean="0">
                          <a:solidFill>
                            <a:schemeClr val="tx1"/>
                          </a:solidFill>
                        </a:rPr>
                        <a:t> Suture Skills</a:t>
                      </a:r>
                      <a:endParaRPr lang="en-US" sz="1400" dirty="0">
                        <a:solidFill>
                          <a:schemeClr val="tx1"/>
                        </a:solidFill>
                      </a:endParaRPr>
                    </a:p>
                  </a:txBody>
                  <a:tcPr/>
                </a:tc>
                <a:tc>
                  <a:txBody>
                    <a:bodyPr/>
                    <a:lstStyle/>
                    <a:p>
                      <a:r>
                        <a:rPr lang="en-US" sz="1400" dirty="0" smtClean="0">
                          <a:solidFill>
                            <a:schemeClr val="tx1"/>
                          </a:solidFill>
                        </a:rPr>
                        <a:t>Suture</a:t>
                      </a:r>
                      <a:r>
                        <a:rPr lang="en-US" sz="1400" baseline="0" dirty="0" smtClean="0">
                          <a:solidFill>
                            <a:schemeClr val="tx1"/>
                          </a:solidFill>
                        </a:rPr>
                        <a:t> Skills</a:t>
                      </a:r>
                      <a:endParaRPr lang="en-US" sz="1400" dirty="0">
                        <a:solidFill>
                          <a:schemeClr val="tx1"/>
                        </a:solidFill>
                      </a:endParaRPr>
                    </a:p>
                  </a:txBody>
                  <a:tcPr/>
                </a:tc>
              </a:tr>
              <a:tr h="91611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t>Describe and incorporate the guidelines and evidence base for FM conditions and discuss the limitations and benefits of applying these to clinical practice.</a:t>
                      </a:r>
                    </a:p>
                    <a:p>
                      <a:endParaRPr lang="en-US" sz="1400" dirty="0"/>
                    </a:p>
                  </a:txBody>
                  <a:tcPr/>
                </a:tc>
                <a:tc>
                  <a:txBody>
                    <a:bodyPr/>
                    <a:lstStyle/>
                    <a:p>
                      <a:r>
                        <a:rPr lang="en-US" sz="1400" dirty="0" smtClean="0"/>
                        <a:t>Clinic</a:t>
                      </a:r>
                      <a:endParaRPr lang="en-US" sz="1400" dirty="0"/>
                    </a:p>
                  </a:txBody>
                  <a:tcPr/>
                </a:tc>
                <a:tc>
                  <a:txBody>
                    <a:bodyPr/>
                    <a:lstStyle/>
                    <a:p>
                      <a:r>
                        <a:rPr lang="en-US" sz="1400" dirty="0" smtClean="0"/>
                        <a:t>SPE</a:t>
                      </a:r>
                      <a:endParaRPr lang="en-US" sz="1400" dirty="0"/>
                    </a:p>
                  </a:txBody>
                  <a:tcPr/>
                </a:tc>
              </a:tr>
              <a:tr h="91611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t>Apply evidence and guidelines to individual patients, considering how culture, community, preferences, risk factors, and resources may influence the medical decision making process.</a:t>
                      </a:r>
                    </a:p>
                    <a:p>
                      <a:endParaRPr lang="en-US" sz="1400" dirty="0"/>
                    </a:p>
                  </a:txBody>
                  <a:tcPr/>
                </a:tc>
                <a:tc>
                  <a:txBody>
                    <a:bodyPr/>
                    <a:lstStyle/>
                    <a:p>
                      <a:r>
                        <a:rPr lang="en-US" sz="1400" dirty="0" smtClean="0"/>
                        <a:t>Clinic</a:t>
                      </a:r>
                      <a:endParaRPr lang="en-US" sz="1400" dirty="0"/>
                    </a:p>
                  </a:txBody>
                  <a:tcPr/>
                </a:tc>
                <a:tc>
                  <a:txBody>
                    <a:bodyPr/>
                    <a:lstStyle/>
                    <a:p>
                      <a:r>
                        <a:rPr lang="en-US" sz="1400" dirty="0" smtClean="0"/>
                        <a:t>SPE</a:t>
                      </a:r>
                      <a:endParaRPr lang="en-US" sz="1400" dirty="0"/>
                    </a:p>
                  </a:txBody>
                  <a:tcPr/>
                </a:tc>
              </a:tr>
            </a:tbl>
          </a:graphicData>
        </a:graphic>
      </p:graphicFrame>
    </p:spTree>
    <p:extLst>
      <p:ext uri="{BB962C8B-B14F-4D97-AF65-F5344CB8AC3E}">
        <p14:creationId xmlns:p14="http://schemas.microsoft.com/office/powerpoint/2010/main" val="727846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lstStyle/>
          <a:p>
            <a:r>
              <a:rPr lang="en-US" dirty="0" smtClean="0">
                <a:solidFill>
                  <a:schemeClr val="bg1"/>
                </a:solidFill>
              </a:rPr>
              <a:t>Assessment for Course Objectives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79498733"/>
              </p:ext>
            </p:extLst>
          </p:nvPr>
        </p:nvGraphicFramePr>
        <p:xfrm>
          <a:off x="166256" y="1039093"/>
          <a:ext cx="8821881" cy="5167691"/>
        </p:xfrm>
        <a:graphic>
          <a:graphicData uri="http://schemas.openxmlformats.org/drawingml/2006/table">
            <a:tbl>
              <a:tblPr firstRow="1" bandRow="1">
                <a:tableStyleId>{5C22544A-7EE6-4342-B048-85BDC9FD1C3A}</a:tableStyleId>
              </a:tblPr>
              <a:tblGrid>
                <a:gridCol w="5852407"/>
                <a:gridCol w="1433015"/>
                <a:gridCol w="1536459"/>
              </a:tblGrid>
              <a:tr h="608062">
                <a:tc>
                  <a:txBody>
                    <a:bodyPr/>
                    <a:lstStyle/>
                    <a:p>
                      <a:r>
                        <a:rPr lang="en-US" sz="1400" dirty="0" smtClean="0"/>
                        <a:t>Learning</a:t>
                      </a:r>
                      <a:r>
                        <a:rPr lang="en-US" sz="1400" baseline="0" dirty="0" smtClean="0"/>
                        <a:t> Objective</a:t>
                      </a:r>
                      <a:endParaRPr lang="en-US" sz="1400" dirty="0"/>
                    </a:p>
                  </a:txBody>
                  <a:tcPr/>
                </a:tc>
                <a:tc>
                  <a:txBody>
                    <a:bodyPr/>
                    <a:lstStyle/>
                    <a:p>
                      <a:r>
                        <a:rPr lang="en-US" sz="1400" dirty="0" smtClean="0"/>
                        <a:t>Learning</a:t>
                      </a:r>
                      <a:r>
                        <a:rPr lang="en-US" sz="1400" baseline="0" dirty="0" smtClean="0"/>
                        <a:t> Opportunity</a:t>
                      </a:r>
                      <a:endParaRPr lang="en-US" sz="1400" dirty="0"/>
                    </a:p>
                  </a:txBody>
                  <a:tcPr/>
                </a:tc>
                <a:tc>
                  <a:txBody>
                    <a:bodyPr/>
                    <a:lstStyle/>
                    <a:p>
                      <a:r>
                        <a:rPr lang="en-US" sz="1400" dirty="0" smtClean="0"/>
                        <a:t>Assessment</a:t>
                      </a:r>
                      <a:endParaRPr lang="en-US" sz="1400" dirty="0"/>
                    </a:p>
                  </a:txBody>
                  <a:tcPr/>
                </a:tc>
              </a:tr>
              <a:tr h="690778">
                <a:tc>
                  <a:txBody>
                    <a:bodyPr/>
                    <a:lstStyle/>
                    <a:p>
                      <a:pPr marL="0" marR="0" lvl="0" indent="0" algn="l" defTabSz="457200" rtl="0" eaLnBrk="1" fontAlgn="base" latinLnBrk="0" hangingPunct="1">
                        <a:lnSpc>
                          <a:spcPct val="100000"/>
                        </a:lnSpc>
                        <a:spcBef>
                          <a:spcPct val="20000"/>
                        </a:spcBef>
                        <a:spcAft>
                          <a:spcPct val="0"/>
                        </a:spcAft>
                        <a:buClrTx/>
                        <a:buSzTx/>
                        <a:buFont typeface="+mj-lt"/>
                        <a:buNone/>
                        <a:tabLst/>
                        <a:defRPr/>
                      </a:pPr>
                      <a:r>
                        <a:rPr kumimoji="0" lang="en-US" sz="1400" b="0" i="0" u="none" strike="noStrike" kern="1200" cap="none" spc="0" normalizeH="0" baseline="0" noProof="0" dirty="0" smtClean="0">
                          <a:ln>
                            <a:noFill/>
                          </a:ln>
                          <a:solidFill>
                            <a:prstClr val="black"/>
                          </a:solidFill>
                          <a:effectLst/>
                          <a:uLnTx/>
                          <a:uFillTx/>
                          <a:latin typeface="+mn-lt"/>
                        </a:rPr>
                        <a:t>Develop time management skills for patient interviews, physical exams, and documentation.</a:t>
                      </a:r>
                    </a:p>
                    <a:p>
                      <a:endParaRPr lang="en-US" sz="1400" dirty="0"/>
                    </a:p>
                  </a:txBody>
                  <a:tcPr/>
                </a:tc>
                <a:tc>
                  <a:txBody>
                    <a:bodyPr/>
                    <a:lstStyle/>
                    <a:p>
                      <a:r>
                        <a:rPr lang="en-US" sz="1400" dirty="0" smtClean="0"/>
                        <a:t>Clinic</a:t>
                      </a:r>
                      <a:endParaRPr lang="en-US" sz="1400" dirty="0"/>
                    </a:p>
                  </a:txBody>
                  <a:tcPr/>
                </a:tc>
                <a:tc>
                  <a:txBody>
                    <a:bodyPr/>
                    <a:lstStyle/>
                    <a:p>
                      <a:r>
                        <a:rPr lang="en-US" sz="1400" dirty="0" smtClean="0"/>
                        <a:t>SPE</a:t>
                      </a:r>
                      <a:endParaRPr lang="en-US" sz="1400" dirty="0"/>
                    </a:p>
                  </a:txBody>
                  <a:tcPr/>
                </a:tc>
              </a:tr>
              <a:tr h="88561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rPr>
                        <a:t>Access resources efficiently, including patient education materials, point of care resources, evidence based guidelines, clinical support staff, and </a:t>
                      </a:r>
                      <a:r>
                        <a:rPr kumimoji="0" lang="en-US" sz="1400" b="0" i="0" u="none" strike="noStrike" kern="1200" cap="none" spc="0" normalizeH="0" baseline="0" noProof="0" dirty="0" err="1" smtClean="0">
                          <a:ln>
                            <a:noFill/>
                          </a:ln>
                          <a:solidFill>
                            <a:prstClr val="black"/>
                          </a:solidFill>
                          <a:effectLst/>
                          <a:uLnTx/>
                          <a:uFillTx/>
                          <a:latin typeface="+mn-lt"/>
                        </a:rPr>
                        <a:t>interprofessional</a:t>
                      </a:r>
                      <a:r>
                        <a:rPr kumimoji="0" lang="en-US" sz="1400" b="0" i="0" u="none" strike="noStrike" kern="1200" cap="none" spc="0" normalizeH="0" baseline="0" noProof="0" dirty="0" smtClean="0">
                          <a:ln>
                            <a:noFill/>
                          </a:ln>
                          <a:solidFill>
                            <a:prstClr val="black"/>
                          </a:solidFill>
                          <a:effectLst/>
                          <a:uLnTx/>
                          <a:uFillTx/>
                          <a:latin typeface="+mn-lt"/>
                        </a:rPr>
                        <a:t> colleagues.</a:t>
                      </a:r>
                    </a:p>
                    <a:p>
                      <a:endParaRPr lang="en-US" sz="1400" dirty="0"/>
                    </a:p>
                  </a:txBody>
                  <a:tcPr/>
                </a:tc>
                <a:tc>
                  <a:txBody>
                    <a:bodyPr/>
                    <a:lstStyle/>
                    <a:p>
                      <a:r>
                        <a:rPr lang="en-US" sz="1400" dirty="0" smtClean="0"/>
                        <a:t>Clinic</a:t>
                      </a:r>
                      <a:endParaRPr lang="en-US" sz="1400" dirty="0"/>
                    </a:p>
                  </a:txBody>
                  <a:tcPr/>
                </a:tc>
                <a:tc>
                  <a:txBody>
                    <a:bodyPr/>
                    <a:lstStyle/>
                    <a:p>
                      <a:r>
                        <a:rPr lang="en-US" sz="1400" dirty="0" smtClean="0"/>
                        <a:t>SPE</a:t>
                      </a:r>
                      <a:endParaRPr lang="en-US" sz="1400" dirty="0"/>
                    </a:p>
                  </a:txBody>
                  <a:tcPr/>
                </a:tc>
              </a:tr>
              <a:tr h="87362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rPr>
                        <a:t>Experience and articulate the role of primary care and population health within the healthcare system and community.</a:t>
                      </a:r>
                    </a:p>
                    <a:p>
                      <a:endParaRPr lang="en-US" sz="1400" dirty="0">
                        <a:solidFill>
                          <a:schemeClr val="tx1"/>
                        </a:solidFill>
                      </a:endParaRPr>
                    </a:p>
                  </a:txBody>
                  <a:tcPr/>
                </a:tc>
                <a:tc>
                  <a:txBody>
                    <a:bodyPr/>
                    <a:lstStyle/>
                    <a:p>
                      <a:r>
                        <a:rPr lang="en-US" sz="1400" dirty="0" smtClean="0">
                          <a:solidFill>
                            <a:schemeClr val="tx1"/>
                          </a:solidFill>
                        </a:rPr>
                        <a:t>Clinic, Big</a:t>
                      </a:r>
                      <a:r>
                        <a:rPr lang="en-US" sz="1400" baseline="0" dirty="0" smtClean="0">
                          <a:solidFill>
                            <a:schemeClr val="tx1"/>
                          </a:solidFill>
                        </a:rPr>
                        <a:t> Ideas</a:t>
                      </a:r>
                      <a:endParaRPr lang="en-US" sz="1400" dirty="0">
                        <a:solidFill>
                          <a:schemeClr val="tx1"/>
                        </a:solidFill>
                      </a:endParaRPr>
                    </a:p>
                  </a:txBody>
                  <a:tcPr/>
                </a:tc>
                <a:tc>
                  <a:txBody>
                    <a:bodyPr/>
                    <a:lstStyle/>
                    <a:p>
                      <a:r>
                        <a:rPr lang="en-US" sz="1400" dirty="0" smtClean="0">
                          <a:solidFill>
                            <a:schemeClr val="tx1"/>
                          </a:solidFill>
                        </a:rPr>
                        <a:t>Big Ideas participation, Blog </a:t>
                      </a:r>
                      <a:r>
                        <a:rPr lang="en-US" sz="1400" dirty="0" err="1" smtClean="0">
                          <a:solidFill>
                            <a:schemeClr val="tx1"/>
                          </a:solidFill>
                        </a:rPr>
                        <a:t>paricipation</a:t>
                      </a:r>
                      <a:endParaRPr lang="en-US" sz="1400" dirty="0">
                        <a:solidFill>
                          <a:schemeClr val="tx1"/>
                        </a:solidFill>
                      </a:endParaRPr>
                    </a:p>
                  </a:txBody>
                  <a:tcPr/>
                </a:tc>
              </a:tr>
              <a:tr h="88561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rPr>
                        <a:t>Advocate for individual patients, including identifying and connecting with needed services, helping to minimize care barriers, and avoiding redundancy and waste of time and resources.</a:t>
                      </a:r>
                    </a:p>
                    <a:p>
                      <a:endParaRPr lang="en-US" sz="1400" dirty="0"/>
                    </a:p>
                  </a:txBody>
                  <a:tcPr/>
                </a:tc>
                <a:tc>
                  <a:txBody>
                    <a:bodyPr/>
                    <a:lstStyle/>
                    <a:p>
                      <a:r>
                        <a:rPr lang="en-US" sz="1400" dirty="0" smtClean="0"/>
                        <a:t>Clinic,</a:t>
                      </a:r>
                      <a:r>
                        <a:rPr lang="en-US" sz="1400" baseline="0" dirty="0" smtClean="0"/>
                        <a:t> Pop Health Project</a:t>
                      </a:r>
                      <a:endParaRPr lang="en-US" sz="1400" dirty="0"/>
                    </a:p>
                  </a:txBody>
                  <a:tcPr/>
                </a:tc>
                <a:tc>
                  <a:txBody>
                    <a:bodyPr/>
                    <a:lstStyle/>
                    <a:p>
                      <a:r>
                        <a:rPr lang="en-US" sz="1400" dirty="0" smtClean="0"/>
                        <a:t>SPE, Pop Health Project</a:t>
                      </a:r>
                      <a:endParaRPr lang="en-US" sz="1400" dirty="0"/>
                    </a:p>
                  </a:txBody>
                  <a:tcPr/>
                </a:tc>
              </a:tr>
              <a:tr h="106472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rPr>
                        <a:t>Engage as a member of the health care team, including </a:t>
                      </a:r>
                      <a:r>
                        <a:rPr kumimoji="0" lang="en-US" sz="1400" b="0" i="0" u="none" strike="noStrike" kern="1200" cap="none" spc="0" normalizeH="0" baseline="0" noProof="0" dirty="0" err="1" smtClean="0">
                          <a:ln>
                            <a:noFill/>
                          </a:ln>
                          <a:solidFill>
                            <a:prstClr val="black"/>
                          </a:solidFill>
                          <a:effectLst/>
                          <a:uLnTx/>
                          <a:uFillTx/>
                          <a:latin typeface="+mn-lt"/>
                        </a:rPr>
                        <a:t>interprofessional</a:t>
                      </a:r>
                      <a:r>
                        <a:rPr kumimoji="0" lang="en-US" sz="1400" b="0" i="0" u="none" strike="noStrike" kern="1200" cap="none" spc="0" normalizeH="0" baseline="0" noProof="0" dirty="0" smtClean="0">
                          <a:ln>
                            <a:noFill/>
                          </a:ln>
                          <a:solidFill>
                            <a:prstClr val="black"/>
                          </a:solidFill>
                          <a:effectLst/>
                          <a:uLnTx/>
                          <a:uFillTx/>
                          <a:latin typeface="+mn-lt"/>
                        </a:rPr>
                        <a:t> and specialty colleagues, to facilitate patient care.</a:t>
                      </a:r>
                    </a:p>
                    <a:p>
                      <a:endParaRPr lang="en-US" sz="1400" dirty="0"/>
                    </a:p>
                  </a:txBody>
                  <a:tcPr/>
                </a:tc>
                <a:tc>
                  <a:txBody>
                    <a:bodyPr/>
                    <a:lstStyle/>
                    <a:p>
                      <a:r>
                        <a:rPr lang="en-US" sz="1400" dirty="0" smtClean="0"/>
                        <a:t>Clinic</a:t>
                      </a:r>
                      <a:endParaRPr lang="en-US" sz="1400" dirty="0"/>
                    </a:p>
                  </a:txBody>
                  <a:tcPr/>
                </a:tc>
                <a:tc>
                  <a:txBody>
                    <a:bodyPr/>
                    <a:lstStyle/>
                    <a:p>
                      <a:r>
                        <a:rPr lang="en-US" sz="1400" dirty="0" smtClean="0"/>
                        <a:t>SPE</a:t>
                      </a:r>
                      <a:endParaRPr lang="en-US" sz="1400" dirty="0"/>
                    </a:p>
                  </a:txBody>
                  <a:tcPr/>
                </a:tc>
              </a:tr>
            </a:tbl>
          </a:graphicData>
        </a:graphic>
      </p:graphicFrame>
    </p:spTree>
    <p:extLst>
      <p:ext uri="{BB962C8B-B14F-4D97-AF65-F5344CB8AC3E}">
        <p14:creationId xmlns:p14="http://schemas.microsoft.com/office/powerpoint/2010/main" val="786497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lstStyle/>
          <a:p>
            <a:r>
              <a:rPr lang="en-US" dirty="0" smtClean="0">
                <a:solidFill>
                  <a:schemeClr val="bg1"/>
                </a:solidFill>
              </a:rPr>
              <a:t>Assessment for Course Objectives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595810959"/>
              </p:ext>
            </p:extLst>
          </p:nvPr>
        </p:nvGraphicFramePr>
        <p:xfrm>
          <a:off x="166256" y="1039093"/>
          <a:ext cx="8821881" cy="4602480"/>
        </p:xfrm>
        <a:graphic>
          <a:graphicData uri="http://schemas.openxmlformats.org/drawingml/2006/table">
            <a:tbl>
              <a:tblPr firstRow="1" bandRow="1">
                <a:tableStyleId>{5C22544A-7EE6-4342-B048-85BDC9FD1C3A}</a:tableStyleId>
              </a:tblPr>
              <a:tblGrid>
                <a:gridCol w="5197314"/>
                <a:gridCol w="1815152"/>
                <a:gridCol w="1809415"/>
              </a:tblGrid>
              <a:tr h="523189">
                <a:tc>
                  <a:txBody>
                    <a:bodyPr/>
                    <a:lstStyle/>
                    <a:p>
                      <a:r>
                        <a:rPr lang="en-US" sz="1600" dirty="0" smtClean="0"/>
                        <a:t>Learning</a:t>
                      </a:r>
                      <a:r>
                        <a:rPr lang="en-US" sz="1600" baseline="0" dirty="0" smtClean="0"/>
                        <a:t> Objective</a:t>
                      </a:r>
                      <a:endParaRPr lang="en-US" sz="1600" dirty="0"/>
                    </a:p>
                  </a:txBody>
                  <a:tcPr/>
                </a:tc>
                <a:tc>
                  <a:txBody>
                    <a:bodyPr/>
                    <a:lstStyle/>
                    <a:p>
                      <a:r>
                        <a:rPr lang="en-US" sz="1600" dirty="0" smtClean="0"/>
                        <a:t>Learning</a:t>
                      </a:r>
                      <a:r>
                        <a:rPr lang="en-US" sz="1600" baseline="0" dirty="0" smtClean="0"/>
                        <a:t> Opportunity</a:t>
                      </a:r>
                      <a:endParaRPr lang="en-US" sz="1600" dirty="0"/>
                    </a:p>
                  </a:txBody>
                  <a:tcPr/>
                </a:tc>
                <a:tc>
                  <a:txBody>
                    <a:bodyPr/>
                    <a:lstStyle/>
                    <a:p>
                      <a:r>
                        <a:rPr lang="en-US" sz="1600" dirty="0" smtClean="0"/>
                        <a:t>Assessment</a:t>
                      </a:r>
                      <a:endParaRPr lang="en-US" sz="1600" dirty="0"/>
                    </a:p>
                  </a:txBody>
                  <a:tcPr/>
                </a:tc>
              </a:tr>
              <a:tr h="588559">
                <a:tc>
                  <a:txBody>
                    <a:bodyPr/>
                    <a:lstStyle/>
                    <a:p>
                      <a:pPr marL="0" marR="0" lvl="0" indent="0" algn="l" defTabSz="457200" rtl="0" eaLnBrk="1" fontAlgn="base" latinLnBrk="0" hangingPunct="1">
                        <a:lnSpc>
                          <a:spcPct val="100000"/>
                        </a:lnSpc>
                        <a:spcBef>
                          <a:spcPct val="20000"/>
                        </a:spcBef>
                        <a:spcAft>
                          <a:spcPct val="0"/>
                        </a:spcAft>
                        <a:buClrTx/>
                        <a:buSzTx/>
                        <a:buFont typeface="+mj-lt"/>
                        <a:buNone/>
                        <a:tabLst/>
                        <a:defRPr/>
                      </a:pPr>
                      <a:r>
                        <a:rPr kumimoji="0" lang="en-US" sz="1600" b="0" i="0" u="none" strike="noStrike" kern="1200" cap="none" spc="0" normalizeH="0" baseline="0" noProof="0" dirty="0" smtClean="0">
                          <a:ln>
                            <a:noFill/>
                          </a:ln>
                          <a:solidFill>
                            <a:prstClr val="black"/>
                          </a:solidFill>
                          <a:effectLst/>
                          <a:uLnTx/>
                          <a:uFillTx/>
                          <a:latin typeface="+mn-lt"/>
                        </a:rPr>
                        <a:t>Communicate skillfully with patients and their families to build relationships, elicit illness perspectives, and engage patients in their health.</a:t>
                      </a:r>
                    </a:p>
                    <a:p>
                      <a:endParaRPr lang="en-US" sz="1600" dirty="0"/>
                    </a:p>
                  </a:txBody>
                  <a:tcPr/>
                </a:tc>
                <a:tc>
                  <a:txBody>
                    <a:bodyPr/>
                    <a:lstStyle/>
                    <a:p>
                      <a:r>
                        <a:rPr lang="en-US" sz="1600" dirty="0" smtClean="0"/>
                        <a:t>Clinic</a:t>
                      </a:r>
                      <a:endParaRPr lang="en-US" sz="1600" dirty="0"/>
                    </a:p>
                  </a:txBody>
                  <a:tcPr/>
                </a:tc>
                <a:tc>
                  <a:txBody>
                    <a:bodyPr/>
                    <a:lstStyle/>
                    <a:p>
                      <a:r>
                        <a:rPr lang="en-US" sz="1600" dirty="0" smtClean="0"/>
                        <a:t>SPE</a:t>
                      </a:r>
                      <a:endParaRPr lang="en-US" sz="1600" dirty="0"/>
                    </a:p>
                  </a:txBody>
                  <a:tcPr/>
                </a:tc>
              </a:tr>
              <a:tr h="7516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rPr>
                        <a:t>Perform succinct yet complete oral patient case presentations.</a:t>
                      </a:r>
                    </a:p>
                    <a:p>
                      <a:endParaRPr lang="en-US" sz="1600" dirty="0"/>
                    </a:p>
                  </a:txBody>
                  <a:tcPr/>
                </a:tc>
                <a:tc>
                  <a:txBody>
                    <a:bodyPr/>
                    <a:lstStyle/>
                    <a:p>
                      <a:r>
                        <a:rPr lang="en-US" sz="1600" dirty="0" smtClean="0"/>
                        <a:t>Clinic</a:t>
                      </a:r>
                      <a:endParaRPr lang="en-US" sz="1600" dirty="0"/>
                    </a:p>
                  </a:txBody>
                  <a:tcPr/>
                </a:tc>
                <a:tc>
                  <a:txBody>
                    <a:bodyPr/>
                    <a:lstStyle/>
                    <a:p>
                      <a:r>
                        <a:rPr lang="en-US" sz="1600" dirty="0" smtClean="0"/>
                        <a:t>SPE</a:t>
                      </a:r>
                      <a:endParaRPr lang="en-US" sz="1600" dirty="0"/>
                    </a:p>
                  </a:txBody>
                  <a:tcPr/>
                </a:tc>
              </a:tr>
              <a:tr h="7516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rPr>
                        <a:t>Recognize opportunities for and practice advanced communication skills (</a:t>
                      </a:r>
                      <a:r>
                        <a:rPr kumimoji="0" lang="en-US" sz="1600" b="0" i="0" u="none" strike="noStrike" kern="1200" cap="none" spc="0" normalizeH="0" baseline="0" noProof="0" dirty="0" err="1" smtClean="0">
                          <a:ln>
                            <a:noFill/>
                          </a:ln>
                          <a:solidFill>
                            <a:prstClr val="black"/>
                          </a:solidFill>
                          <a:effectLst/>
                          <a:uLnTx/>
                          <a:uFillTx/>
                          <a:latin typeface="+mn-lt"/>
                        </a:rPr>
                        <a:t>eg</a:t>
                      </a:r>
                      <a:r>
                        <a:rPr kumimoji="0" lang="en-US" sz="1600" b="0" i="0" u="none" strike="noStrike" kern="1200" cap="none" spc="0" normalizeH="0" baseline="0" noProof="0" dirty="0" smtClean="0">
                          <a:ln>
                            <a:noFill/>
                          </a:ln>
                          <a:solidFill>
                            <a:prstClr val="black"/>
                          </a:solidFill>
                          <a:effectLst/>
                          <a:uLnTx/>
                          <a:uFillTx/>
                          <a:latin typeface="+mn-lt"/>
                        </a:rPr>
                        <a:t> shared decision making, motivational interviewing) with patients and their families.</a:t>
                      </a:r>
                    </a:p>
                    <a:p>
                      <a:endParaRPr lang="en-US" sz="1600" dirty="0"/>
                    </a:p>
                  </a:txBody>
                  <a:tcPr/>
                </a:tc>
                <a:tc>
                  <a:txBody>
                    <a:bodyPr/>
                    <a:lstStyle/>
                    <a:p>
                      <a:r>
                        <a:rPr lang="en-US" sz="1600" dirty="0" smtClean="0"/>
                        <a:t>SP,</a:t>
                      </a:r>
                      <a:r>
                        <a:rPr lang="en-US" sz="1600" baseline="0" dirty="0" smtClean="0"/>
                        <a:t> Clinic</a:t>
                      </a:r>
                      <a:endParaRPr lang="en-US" sz="1600" dirty="0"/>
                    </a:p>
                  </a:txBody>
                  <a:tcPr/>
                </a:tc>
                <a:tc>
                  <a:txBody>
                    <a:bodyPr/>
                    <a:lstStyle/>
                    <a:p>
                      <a:r>
                        <a:rPr lang="en-US" sz="1600" dirty="0" smtClean="0"/>
                        <a:t>SP, SPE</a:t>
                      </a:r>
                      <a:endParaRPr lang="en-US" sz="1600" dirty="0"/>
                    </a:p>
                  </a:txBody>
                  <a:tcPr/>
                </a:tc>
              </a:tr>
              <a:tr h="5885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rPr>
                        <a:t>Document histories, physicals, assessments, rationales, and plans thoroughly, concisely, and accurately to facilitate coordination and continuity of care.</a:t>
                      </a:r>
                    </a:p>
                    <a:p>
                      <a:endParaRPr lang="en-US" sz="1600" dirty="0"/>
                    </a:p>
                  </a:txBody>
                  <a:tcPr/>
                </a:tc>
                <a:tc>
                  <a:txBody>
                    <a:bodyPr/>
                    <a:lstStyle/>
                    <a:p>
                      <a:r>
                        <a:rPr lang="en-US" sz="1600" dirty="0" smtClean="0"/>
                        <a:t>Clinic, Write</a:t>
                      </a:r>
                      <a:r>
                        <a:rPr lang="en-US" sz="1600" baseline="0" dirty="0" smtClean="0"/>
                        <a:t> Ups</a:t>
                      </a:r>
                      <a:endParaRPr lang="en-US" sz="1600" dirty="0"/>
                    </a:p>
                  </a:txBody>
                  <a:tcPr/>
                </a:tc>
                <a:tc>
                  <a:txBody>
                    <a:bodyPr/>
                    <a:lstStyle/>
                    <a:p>
                      <a:r>
                        <a:rPr lang="en-US" sz="1600" dirty="0" smtClean="0"/>
                        <a:t>SPE, Write Ups</a:t>
                      </a:r>
                      <a:endParaRPr lang="en-US" sz="1600" dirty="0"/>
                    </a:p>
                  </a:txBody>
                  <a:tcPr/>
                </a:tc>
              </a:tr>
            </a:tbl>
          </a:graphicData>
        </a:graphic>
      </p:graphicFrame>
    </p:spTree>
    <p:extLst>
      <p:ext uri="{BB962C8B-B14F-4D97-AF65-F5344CB8AC3E}">
        <p14:creationId xmlns:p14="http://schemas.microsoft.com/office/powerpoint/2010/main" val="266883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lstStyle/>
          <a:p>
            <a:r>
              <a:rPr lang="en-US" dirty="0" smtClean="0">
                <a:solidFill>
                  <a:schemeClr val="bg1"/>
                </a:solidFill>
              </a:rPr>
              <a:t>Assessment for Course Objectives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979844987"/>
              </p:ext>
            </p:extLst>
          </p:nvPr>
        </p:nvGraphicFramePr>
        <p:xfrm>
          <a:off x="166256" y="1039093"/>
          <a:ext cx="8821881" cy="4790389"/>
        </p:xfrm>
        <a:graphic>
          <a:graphicData uri="http://schemas.openxmlformats.org/drawingml/2006/table">
            <a:tbl>
              <a:tblPr firstRow="1" bandRow="1">
                <a:tableStyleId>{5C22544A-7EE6-4342-B048-85BDC9FD1C3A}</a:tableStyleId>
              </a:tblPr>
              <a:tblGrid>
                <a:gridCol w="4073235"/>
                <a:gridCol w="2265218"/>
                <a:gridCol w="2483428"/>
              </a:tblGrid>
              <a:tr h="523189">
                <a:tc>
                  <a:txBody>
                    <a:bodyPr/>
                    <a:lstStyle/>
                    <a:p>
                      <a:r>
                        <a:rPr lang="en-US" sz="1600" dirty="0" smtClean="0"/>
                        <a:t>Learning</a:t>
                      </a:r>
                      <a:r>
                        <a:rPr lang="en-US" sz="1600" baseline="0" dirty="0" smtClean="0"/>
                        <a:t> Objective</a:t>
                      </a:r>
                      <a:endParaRPr lang="en-US" sz="1600" dirty="0"/>
                    </a:p>
                  </a:txBody>
                  <a:tcPr/>
                </a:tc>
                <a:tc>
                  <a:txBody>
                    <a:bodyPr/>
                    <a:lstStyle/>
                    <a:p>
                      <a:r>
                        <a:rPr lang="en-US" sz="1600" dirty="0" smtClean="0"/>
                        <a:t>Learning</a:t>
                      </a:r>
                      <a:r>
                        <a:rPr lang="en-US" sz="1600" baseline="0" dirty="0" smtClean="0"/>
                        <a:t> Opportunity</a:t>
                      </a:r>
                      <a:endParaRPr lang="en-US" sz="1600" dirty="0"/>
                    </a:p>
                  </a:txBody>
                  <a:tcPr/>
                </a:tc>
                <a:tc>
                  <a:txBody>
                    <a:bodyPr/>
                    <a:lstStyle/>
                    <a:p>
                      <a:r>
                        <a:rPr lang="en-US" sz="1600" dirty="0" smtClean="0"/>
                        <a:t>Assessment</a:t>
                      </a:r>
                      <a:endParaRPr lang="en-US" sz="1600" dirty="0"/>
                    </a:p>
                  </a:txBody>
                  <a:tcPr/>
                </a:tc>
              </a:tr>
              <a:tr h="588559">
                <a:tc>
                  <a:txBody>
                    <a:bodyPr/>
                    <a:lstStyle/>
                    <a:p>
                      <a:pPr marL="0" marR="0" lvl="0" indent="0" algn="l" defTabSz="457200" rtl="0" eaLnBrk="1" fontAlgn="base" latinLnBrk="0" hangingPunct="1">
                        <a:lnSpc>
                          <a:spcPct val="100000"/>
                        </a:lnSpc>
                        <a:spcBef>
                          <a:spcPct val="20000"/>
                        </a:spcBef>
                        <a:spcAft>
                          <a:spcPct val="0"/>
                        </a:spcAft>
                        <a:buClrTx/>
                        <a:buSzTx/>
                        <a:buFont typeface="+mj-lt"/>
                        <a:buNone/>
                        <a:tabLst/>
                        <a:defRPr/>
                      </a:pPr>
                      <a:r>
                        <a:rPr kumimoji="0" lang="en-US" sz="1600" b="0" i="0" u="none" strike="noStrike" kern="1200" cap="none" spc="0" normalizeH="0" baseline="0" noProof="0" dirty="0" smtClean="0">
                          <a:ln>
                            <a:noFill/>
                          </a:ln>
                          <a:solidFill>
                            <a:prstClr val="black"/>
                          </a:solidFill>
                          <a:effectLst/>
                          <a:uLnTx/>
                          <a:uFillTx/>
                          <a:latin typeface="+mn-lt"/>
                        </a:rPr>
                        <a:t>Respect and support peers, faculty, and members of the healthcare team by being present, attentive, and active in discussions, assignments, and clinical care.</a:t>
                      </a:r>
                    </a:p>
                    <a:p>
                      <a:endParaRPr lang="en-US" sz="1600" dirty="0"/>
                    </a:p>
                  </a:txBody>
                  <a:tcPr/>
                </a:tc>
                <a:tc>
                  <a:txBody>
                    <a:bodyPr/>
                    <a:lstStyle/>
                    <a:p>
                      <a:r>
                        <a:rPr lang="en-US" sz="1600" dirty="0" smtClean="0"/>
                        <a:t>Everything we do</a:t>
                      </a:r>
                      <a:endParaRPr lang="en-US" sz="1600" dirty="0"/>
                    </a:p>
                  </a:txBody>
                  <a:tcPr/>
                </a:tc>
                <a:tc>
                  <a:txBody>
                    <a:bodyPr/>
                    <a:lstStyle/>
                    <a:p>
                      <a:r>
                        <a:rPr lang="en-US" sz="1600" dirty="0" smtClean="0"/>
                        <a:t>SPE, Blog</a:t>
                      </a:r>
                      <a:r>
                        <a:rPr lang="en-US" sz="1600" baseline="0" dirty="0" smtClean="0"/>
                        <a:t> and VC participation</a:t>
                      </a:r>
                      <a:endParaRPr lang="en-US" sz="1600" dirty="0"/>
                    </a:p>
                  </a:txBody>
                  <a:tcPr/>
                </a:tc>
              </a:tr>
              <a:tr h="7516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FF0000"/>
                          </a:solidFill>
                          <a:effectLst/>
                          <a:uLnTx/>
                          <a:uFillTx/>
                          <a:latin typeface="+mn-lt"/>
                        </a:rPr>
                        <a:t>Identify and describe your personal experiences, background, and bias and how they influence clinical decisions and reactions.</a:t>
                      </a:r>
                    </a:p>
                    <a:p>
                      <a:endParaRPr lang="en-US" sz="1600" dirty="0">
                        <a:solidFill>
                          <a:srgbClr val="FF0000"/>
                        </a:solidFill>
                      </a:endParaRPr>
                    </a:p>
                  </a:txBody>
                  <a:tcPr/>
                </a:tc>
                <a:tc>
                  <a:txBody>
                    <a:bodyPr/>
                    <a:lstStyle/>
                    <a:p>
                      <a:r>
                        <a:rPr lang="en-US" sz="1600" dirty="0" smtClean="0">
                          <a:solidFill>
                            <a:srgbClr val="FF0000"/>
                          </a:solidFill>
                        </a:rPr>
                        <a:t>Pre-</a:t>
                      </a:r>
                      <a:r>
                        <a:rPr lang="en-US" sz="1600" dirty="0" err="1" smtClean="0">
                          <a:solidFill>
                            <a:srgbClr val="FF0000"/>
                          </a:solidFill>
                        </a:rPr>
                        <a:t>preceptorship</a:t>
                      </a:r>
                      <a:r>
                        <a:rPr lang="en-US" sz="1600" dirty="0" smtClean="0">
                          <a:solidFill>
                            <a:srgbClr val="FF0000"/>
                          </a:solidFill>
                        </a:rPr>
                        <a:t> sessions, Blog, Big ideas</a:t>
                      </a:r>
                      <a:endParaRPr lang="en-US" sz="1600" dirty="0">
                        <a:solidFill>
                          <a:srgbClr val="FF0000"/>
                        </a:solidFill>
                      </a:endParaRPr>
                    </a:p>
                  </a:txBody>
                  <a:tcPr/>
                </a:tc>
                <a:tc>
                  <a:txBody>
                    <a:bodyPr/>
                    <a:lstStyle/>
                    <a:p>
                      <a:r>
                        <a:rPr lang="en-US" sz="1600" dirty="0" smtClean="0">
                          <a:solidFill>
                            <a:srgbClr val="FF0000"/>
                          </a:solidFill>
                        </a:rPr>
                        <a:t>Blog and Big Ideas participation and</a:t>
                      </a:r>
                      <a:r>
                        <a:rPr lang="en-US" sz="1600" baseline="0" dirty="0" smtClean="0">
                          <a:solidFill>
                            <a:srgbClr val="FF0000"/>
                          </a:solidFill>
                        </a:rPr>
                        <a:t> pre-</a:t>
                      </a:r>
                      <a:r>
                        <a:rPr lang="en-US" sz="1600" baseline="0" dirty="0" err="1" smtClean="0">
                          <a:solidFill>
                            <a:srgbClr val="FF0000"/>
                          </a:solidFill>
                        </a:rPr>
                        <a:t>preceptorship</a:t>
                      </a:r>
                      <a:r>
                        <a:rPr lang="en-US" sz="1600" baseline="0" dirty="0" smtClean="0">
                          <a:solidFill>
                            <a:srgbClr val="FF0000"/>
                          </a:solidFill>
                        </a:rPr>
                        <a:t> participation</a:t>
                      </a:r>
                      <a:endParaRPr lang="en-US" sz="1600" dirty="0">
                        <a:solidFill>
                          <a:srgbClr val="FF0000"/>
                        </a:solidFill>
                      </a:endParaRPr>
                    </a:p>
                  </a:txBody>
                  <a:tcPr/>
                </a:tc>
              </a:tr>
              <a:tr h="7516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rPr>
                        <a:t>Offer and elicit constructive feedback to and from peers and faculty.</a:t>
                      </a:r>
                    </a:p>
                    <a:p>
                      <a:endParaRPr lang="en-US" sz="1600" dirty="0"/>
                    </a:p>
                  </a:txBody>
                  <a:tcPr/>
                </a:tc>
                <a:tc>
                  <a:txBody>
                    <a:bodyPr/>
                    <a:lstStyle/>
                    <a:p>
                      <a:r>
                        <a:rPr lang="en-US" sz="1600" dirty="0" smtClean="0"/>
                        <a:t>Peer to Peer Write up, SP</a:t>
                      </a:r>
                      <a:endParaRPr lang="en-US" sz="1600" dirty="0"/>
                    </a:p>
                  </a:txBody>
                  <a:tcPr/>
                </a:tc>
                <a:tc>
                  <a:txBody>
                    <a:bodyPr/>
                    <a:lstStyle/>
                    <a:p>
                      <a:r>
                        <a:rPr lang="en-US" sz="1600" dirty="0" smtClean="0"/>
                        <a:t>Write Up</a:t>
                      </a:r>
                      <a:endParaRPr lang="en-US" sz="1600" dirty="0"/>
                    </a:p>
                  </a:txBody>
                  <a:tcPr/>
                </a:tc>
              </a:tr>
              <a:tr h="5885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rPr>
                        <a:t>Incorporate feedback and self-assessment to guide lifelong learning and continuous self improvement.</a:t>
                      </a:r>
                    </a:p>
                    <a:p>
                      <a:endParaRPr lang="en-US" sz="1600" dirty="0"/>
                    </a:p>
                  </a:txBody>
                  <a:tcPr/>
                </a:tc>
                <a:tc>
                  <a:txBody>
                    <a:bodyPr/>
                    <a:lstStyle/>
                    <a:p>
                      <a:r>
                        <a:rPr lang="en-US" sz="1600" dirty="0" smtClean="0"/>
                        <a:t>Clinic,</a:t>
                      </a:r>
                      <a:r>
                        <a:rPr lang="en-US" sz="1600" baseline="0" dirty="0" smtClean="0"/>
                        <a:t> Goal Setting, Peer to Peer</a:t>
                      </a:r>
                      <a:endParaRPr lang="en-US" sz="1600" dirty="0"/>
                    </a:p>
                  </a:txBody>
                  <a:tcPr/>
                </a:tc>
                <a:tc>
                  <a:txBody>
                    <a:bodyPr/>
                    <a:lstStyle/>
                    <a:p>
                      <a:r>
                        <a:rPr lang="en-US" sz="1600" dirty="0" smtClean="0"/>
                        <a:t>SPE, Goal Setting</a:t>
                      </a:r>
                      <a:endParaRPr lang="en-US" sz="1600" dirty="0"/>
                    </a:p>
                  </a:txBody>
                  <a:tcPr/>
                </a:tc>
              </a:tr>
            </a:tbl>
          </a:graphicData>
        </a:graphic>
      </p:graphicFrame>
    </p:spTree>
    <p:extLst>
      <p:ext uri="{BB962C8B-B14F-4D97-AF65-F5344CB8AC3E}">
        <p14:creationId xmlns:p14="http://schemas.microsoft.com/office/powerpoint/2010/main" val="4216225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Assessment</a:t>
            </a:r>
            <a:endParaRPr lang="en-US" i="1" dirty="0">
              <a:solidFill>
                <a:srgbClr val="FDF177"/>
              </a:solidFill>
            </a:endParaRPr>
          </a:p>
        </p:txBody>
      </p:sp>
      <p:sp>
        <p:nvSpPr>
          <p:cNvPr id="5" name="Text Placeholder 4"/>
          <p:cNvSpPr>
            <a:spLocks noGrp="1"/>
          </p:cNvSpPr>
          <p:nvPr>
            <p:ph type="body" idx="1"/>
          </p:nvPr>
        </p:nvSpPr>
        <p:spPr/>
        <p:txBody>
          <a:bodyPr/>
          <a:lstStyle/>
          <a:p>
            <a:r>
              <a:rPr lang="en-US" dirty="0" smtClean="0"/>
              <a:t>Fairly typical distribution for weighting of grade.</a:t>
            </a:r>
          </a:p>
          <a:p>
            <a:r>
              <a:rPr lang="en-US" dirty="0" smtClean="0"/>
              <a:t>Students need to earn honors on exam to honor the clerkship, this is different from other clerkships and may set too high a bar given the diverse learning goals (not just medical evaluation and management) of this clerkship.</a:t>
            </a:r>
          </a:p>
          <a:p>
            <a:r>
              <a:rPr lang="en-US" dirty="0" smtClean="0"/>
              <a:t>Student performance evaluation nicely tied to clerkship learning objectives.</a:t>
            </a:r>
            <a:endParaRPr lang="en-US" dirty="0"/>
          </a:p>
        </p:txBody>
      </p:sp>
    </p:spTree>
    <p:extLst>
      <p:ext uri="{BB962C8B-B14F-4D97-AF65-F5344CB8AC3E}">
        <p14:creationId xmlns:p14="http://schemas.microsoft.com/office/powerpoint/2010/main" val="232570139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400" y="0"/>
            <a:ext cx="2057400" cy="5778500"/>
          </a:xfrm>
        </p:spPr>
        <p:txBody>
          <a:bodyPr/>
          <a:lstStyle/>
          <a:p>
            <a:pPr algn="ctr"/>
            <a:r>
              <a:rPr lang="en-US" dirty="0" smtClean="0">
                <a:solidFill>
                  <a:schemeClr val="bg1"/>
                </a:solidFill>
              </a:rPr>
              <a:t>Measures of Quality – AAMC GQ</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992596631"/>
              </p:ext>
            </p:extLst>
          </p:nvPr>
        </p:nvGraphicFramePr>
        <p:xfrm>
          <a:off x="177797" y="2051195"/>
          <a:ext cx="8392996" cy="4199479"/>
        </p:xfrm>
        <a:graphic>
          <a:graphicData uri="http://schemas.openxmlformats.org/drawingml/2006/table">
            <a:tbl>
              <a:tblPr bandRow="1">
                <a:tableStyleId>{5C22544A-7EE6-4342-B048-85BDC9FD1C3A}</a:tableStyleId>
              </a:tblPr>
              <a:tblGrid>
                <a:gridCol w="2425726"/>
                <a:gridCol w="983225"/>
                <a:gridCol w="983225"/>
                <a:gridCol w="983225"/>
                <a:gridCol w="983225"/>
                <a:gridCol w="983225"/>
                <a:gridCol w="1051145"/>
              </a:tblGrid>
              <a:tr h="99789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Clerkship</a:t>
                      </a:r>
                    </a:p>
                  </a:txBody>
                  <a:tcPr anchor="b">
                    <a:noFill/>
                  </a:tcPr>
                </a:tc>
                <a:tc>
                  <a:txBody>
                    <a:bodyPr/>
                    <a:lstStyle/>
                    <a:p>
                      <a:pPr algn="ctr"/>
                      <a:r>
                        <a:rPr lang="en-US" sz="1400" b="1" dirty="0" smtClean="0">
                          <a:solidFill>
                            <a:schemeClr val="bg1"/>
                          </a:solidFill>
                        </a:rPr>
                        <a:t>Geisel mean 2013</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 mean 2014</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 mean 2015</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a:t>
                      </a:r>
                      <a:r>
                        <a:rPr lang="en-US" sz="1400" b="1" baseline="0" dirty="0" smtClean="0">
                          <a:solidFill>
                            <a:schemeClr val="bg1"/>
                          </a:solidFill>
                        </a:rPr>
                        <a:t> mean 2016</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a:t>
                      </a:r>
                      <a:r>
                        <a:rPr lang="en-US" sz="1400" b="1" baseline="0" dirty="0" smtClean="0">
                          <a:solidFill>
                            <a:schemeClr val="bg1"/>
                          </a:solidFill>
                        </a:rPr>
                        <a:t> mean 2017</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All schools means 2017</a:t>
                      </a:r>
                      <a:endParaRPr lang="en-US" sz="1400" b="1" dirty="0">
                        <a:solidFill>
                          <a:schemeClr val="bg1"/>
                        </a:solidFill>
                      </a:endParaRPr>
                    </a:p>
                  </a:txBody>
                  <a:tcPr anchor="ctr">
                    <a:solidFill>
                      <a:schemeClr val="accent1">
                        <a:lumMod val="90000"/>
                        <a:lumOff val="10000"/>
                      </a:schemeClr>
                    </a:solidFill>
                  </a:tcPr>
                </a:tc>
              </a:tr>
              <a:tr h="457369">
                <a:tc>
                  <a:txBody>
                    <a:bodyPr/>
                    <a:lstStyle/>
                    <a:p>
                      <a:r>
                        <a:rPr lang="en-US" sz="1600" b="0" dirty="0" smtClean="0">
                          <a:solidFill>
                            <a:srgbClr val="FF0000"/>
                          </a:solidFill>
                        </a:rPr>
                        <a:t>CFM</a:t>
                      </a:r>
                      <a:endParaRPr lang="en-US" sz="1600" b="0" dirty="0">
                        <a:solidFill>
                          <a:srgbClr val="FF0000"/>
                        </a:solidFill>
                      </a:endParaRPr>
                    </a:p>
                  </a:txBody>
                  <a:tcPr anchor="ctr"/>
                </a:tc>
                <a:tc>
                  <a:txBody>
                    <a:bodyPr/>
                    <a:lstStyle/>
                    <a:p>
                      <a:pPr algn="ctr"/>
                      <a:r>
                        <a:rPr lang="en-US" sz="1600" dirty="0" smtClean="0">
                          <a:solidFill>
                            <a:srgbClr val="FF0000"/>
                          </a:solidFill>
                        </a:rPr>
                        <a:t>70.3</a:t>
                      </a:r>
                      <a:endParaRPr lang="en-US" sz="1600" dirty="0">
                        <a:solidFill>
                          <a:srgbClr val="FF0000"/>
                        </a:solidFill>
                      </a:endParaRPr>
                    </a:p>
                  </a:txBody>
                  <a:tcPr anchor="ctr"/>
                </a:tc>
                <a:tc>
                  <a:txBody>
                    <a:bodyPr/>
                    <a:lstStyle/>
                    <a:p>
                      <a:pPr algn="ctr"/>
                      <a:r>
                        <a:rPr lang="en-US" sz="1600" dirty="0" smtClean="0">
                          <a:solidFill>
                            <a:srgbClr val="FF0000"/>
                          </a:solidFill>
                        </a:rPr>
                        <a:t>77.4</a:t>
                      </a:r>
                      <a:endParaRPr lang="en-US" sz="1600" dirty="0">
                        <a:solidFill>
                          <a:srgbClr val="FF0000"/>
                        </a:solidFill>
                      </a:endParaRPr>
                    </a:p>
                  </a:txBody>
                  <a:tcPr anchor="ctr"/>
                </a:tc>
                <a:tc>
                  <a:txBody>
                    <a:bodyPr/>
                    <a:lstStyle/>
                    <a:p>
                      <a:pPr algn="ctr"/>
                      <a:r>
                        <a:rPr lang="en-US" sz="1600" dirty="0" smtClean="0">
                          <a:solidFill>
                            <a:srgbClr val="FF0000"/>
                          </a:solidFill>
                        </a:rPr>
                        <a:t>93.2</a:t>
                      </a:r>
                      <a:endParaRPr lang="en-US" sz="1600" dirty="0">
                        <a:solidFill>
                          <a:srgbClr val="FF0000"/>
                        </a:solidFill>
                      </a:endParaRPr>
                    </a:p>
                  </a:txBody>
                  <a:tcPr anchor="ctr"/>
                </a:tc>
                <a:tc>
                  <a:txBody>
                    <a:bodyPr/>
                    <a:lstStyle/>
                    <a:p>
                      <a:pPr algn="ctr"/>
                      <a:r>
                        <a:rPr lang="en-US" sz="1600" dirty="0" smtClean="0">
                          <a:solidFill>
                            <a:srgbClr val="FF0000"/>
                          </a:solidFill>
                        </a:rPr>
                        <a:t>83.8</a:t>
                      </a:r>
                      <a:endParaRPr lang="en-US" sz="1600" dirty="0">
                        <a:solidFill>
                          <a:srgbClr val="FF0000"/>
                        </a:solidFill>
                      </a:endParaRPr>
                    </a:p>
                  </a:txBody>
                  <a:tcPr anchor="ctr"/>
                </a:tc>
                <a:tc>
                  <a:txBody>
                    <a:bodyPr/>
                    <a:lstStyle/>
                    <a:p>
                      <a:pPr algn="ctr"/>
                      <a:r>
                        <a:rPr lang="en-US" sz="1600" dirty="0" smtClean="0">
                          <a:solidFill>
                            <a:srgbClr val="FF0000"/>
                          </a:solidFill>
                        </a:rPr>
                        <a:t>90.5</a:t>
                      </a:r>
                      <a:endParaRPr lang="en-US" sz="1600" dirty="0">
                        <a:solidFill>
                          <a:srgbClr val="FF0000"/>
                        </a:solidFill>
                      </a:endParaRPr>
                    </a:p>
                  </a:txBody>
                  <a:tcPr anchor="ctr"/>
                </a:tc>
                <a:tc>
                  <a:txBody>
                    <a:bodyPr/>
                    <a:lstStyle/>
                    <a:p>
                      <a:pPr algn="ctr"/>
                      <a:r>
                        <a:rPr lang="en-US" sz="1600" dirty="0" smtClean="0">
                          <a:solidFill>
                            <a:srgbClr val="FF0000"/>
                          </a:solidFill>
                        </a:rPr>
                        <a:t>85.7</a:t>
                      </a:r>
                      <a:endParaRPr lang="en-US" sz="1600" dirty="0">
                        <a:solidFill>
                          <a:srgbClr val="FF0000"/>
                        </a:solidFill>
                      </a:endParaRPr>
                    </a:p>
                  </a:txBody>
                  <a:tcPr anchor="ctr">
                    <a:solidFill>
                      <a:schemeClr val="accent5"/>
                    </a:solidFill>
                  </a:tcPr>
                </a:tc>
              </a:tr>
              <a:tr h="457369">
                <a:tc>
                  <a:txBody>
                    <a:bodyPr/>
                    <a:lstStyle/>
                    <a:p>
                      <a:r>
                        <a:rPr lang="en-US" sz="1600" b="0" dirty="0" smtClean="0"/>
                        <a:t>MED</a:t>
                      </a:r>
                      <a:endParaRPr lang="en-US" sz="1600" b="0" dirty="0"/>
                    </a:p>
                  </a:txBody>
                  <a:tcPr anchor="ctr"/>
                </a:tc>
                <a:tc>
                  <a:txBody>
                    <a:bodyPr/>
                    <a:lstStyle/>
                    <a:p>
                      <a:pPr algn="ctr"/>
                      <a:r>
                        <a:rPr lang="en-US" sz="1600" dirty="0" smtClean="0">
                          <a:solidFill>
                            <a:schemeClr val="tx1"/>
                          </a:solidFill>
                        </a:rPr>
                        <a:t>91.4</a:t>
                      </a:r>
                      <a:endParaRPr lang="en-US" sz="1600" dirty="0">
                        <a:solidFill>
                          <a:schemeClr val="tx1"/>
                        </a:solidFill>
                      </a:endParaRPr>
                    </a:p>
                  </a:txBody>
                  <a:tcPr anchor="ctr"/>
                </a:tc>
                <a:tc>
                  <a:txBody>
                    <a:bodyPr/>
                    <a:lstStyle/>
                    <a:p>
                      <a:pPr algn="ctr"/>
                      <a:r>
                        <a:rPr lang="en-US" sz="1600" dirty="0" smtClean="0">
                          <a:solidFill>
                            <a:schemeClr val="tx1"/>
                          </a:solidFill>
                        </a:rPr>
                        <a:t>96.5</a:t>
                      </a:r>
                      <a:endParaRPr lang="en-US" sz="1600" dirty="0">
                        <a:solidFill>
                          <a:schemeClr val="tx1"/>
                        </a:solidFill>
                      </a:endParaRPr>
                    </a:p>
                  </a:txBody>
                  <a:tcPr anchor="ctr"/>
                </a:tc>
                <a:tc>
                  <a:txBody>
                    <a:bodyPr/>
                    <a:lstStyle/>
                    <a:p>
                      <a:pPr algn="ctr"/>
                      <a:r>
                        <a:rPr lang="en-US" sz="1600" dirty="0" smtClean="0">
                          <a:solidFill>
                            <a:schemeClr val="tx1"/>
                          </a:solidFill>
                        </a:rPr>
                        <a:t>85.9</a:t>
                      </a:r>
                      <a:endParaRPr lang="en-US" sz="1600" dirty="0">
                        <a:solidFill>
                          <a:schemeClr val="tx1"/>
                        </a:solidFill>
                      </a:endParaRPr>
                    </a:p>
                  </a:txBody>
                  <a:tcPr anchor="ctr"/>
                </a:tc>
                <a:tc>
                  <a:txBody>
                    <a:bodyPr/>
                    <a:lstStyle/>
                    <a:p>
                      <a:pPr algn="ctr"/>
                      <a:r>
                        <a:rPr lang="en-US" sz="1600" dirty="0" smtClean="0">
                          <a:solidFill>
                            <a:schemeClr val="tx1"/>
                          </a:solidFill>
                        </a:rPr>
                        <a:t>92.6</a:t>
                      </a:r>
                      <a:endParaRPr lang="en-US" sz="1600" dirty="0">
                        <a:solidFill>
                          <a:schemeClr val="tx1"/>
                        </a:solidFill>
                      </a:endParaRPr>
                    </a:p>
                  </a:txBody>
                  <a:tcPr anchor="ctr"/>
                </a:tc>
                <a:tc>
                  <a:txBody>
                    <a:bodyPr/>
                    <a:lstStyle/>
                    <a:p>
                      <a:pPr algn="ctr"/>
                      <a:r>
                        <a:rPr lang="en-US" sz="1600" dirty="0" smtClean="0">
                          <a:solidFill>
                            <a:schemeClr val="tx1"/>
                          </a:solidFill>
                        </a:rPr>
                        <a:t>92.0</a:t>
                      </a:r>
                      <a:endParaRPr lang="en-US" sz="1600" dirty="0">
                        <a:solidFill>
                          <a:schemeClr val="tx1"/>
                        </a:solidFill>
                      </a:endParaRPr>
                    </a:p>
                  </a:txBody>
                  <a:tcPr anchor="ctr"/>
                </a:tc>
                <a:tc>
                  <a:txBody>
                    <a:bodyPr/>
                    <a:lstStyle/>
                    <a:p>
                      <a:pPr algn="ctr"/>
                      <a:r>
                        <a:rPr lang="en-US" sz="1600" dirty="0" smtClean="0">
                          <a:solidFill>
                            <a:schemeClr val="tx1"/>
                          </a:solidFill>
                        </a:rPr>
                        <a:t>91.2</a:t>
                      </a:r>
                      <a:endParaRPr lang="en-US" sz="1600" dirty="0">
                        <a:solidFill>
                          <a:schemeClr val="tx1"/>
                        </a:solidFill>
                      </a:endParaRPr>
                    </a:p>
                  </a:txBody>
                  <a:tcPr anchor="ctr">
                    <a:solidFill>
                      <a:schemeClr val="accent5"/>
                    </a:solidFill>
                  </a:tcPr>
                </a:tc>
              </a:tr>
              <a:tr h="457369">
                <a:tc>
                  <a:txBody>
                    <a:bodyPr/>
                    <a:lstStyle/>
                    <a:p>
                      <a:r>
                        <a:rPr lang="en-US" sz="1600" dirty="0" smtClean="0"/>
                        <a:t>NEURO</a:t>
                      </a:r>
                      <a:endParaRPr lang="en-US" sz="1600" dirty="0"/>
                    </a:p>
                  </a:txBody>
                  <a:tcPr anchor="ctr"/>
                </a:tc>
                <a:tc>
                  <a:txBody>
                    <a:bodyPr/>
                    <a:lstStyle/>
                    <a:p>
                      <a:pPr algn="ctr"/>
                      <a:r>
                        <a:rPr lang="en-US" sz="1600" dirty="0" smtClean="0">
                          <a:solidFill>
                            <a:schemeClr val="tx1"/>
                          </a:solidFill>
                        </a:rPr>
                        <a:t>58.0</a:t>
                      </a:r>
                      <a:endParaRPr lang="en-US" sz="1600" dirty="0">
                        <a:solidFill>
                          <a:schemeClr val="tx1"/>
                        </a:solidFill>
                      </a:endParaRPr>
                    </a:p>
                  </a:txBody>
                  <a:tcPr anchor="ctr"/>
                </a:tc>
                <a:tc>
                  <a:txBody>
                    <a:bodyPr/>
                    <a:lstStyle/>
                    <a:p>
                      <a:pPr algn="ctr"/>
                      <a:r>
                        <a:rPr lang="en-US" sz="1600" dirty="0" smtClean="0">
                          <a:solidFill>
                            <a:schemeClr val="tx1"/>
                          </a:solidFill>
                        </a:rPr>
                        <a:t>82.7</a:t>
                      </a:r>
                      <a:endParaRPr lang="en-US" sz="1600" dirty="0">
                        <a:solidFill>
                          <a:schemeClr val="tx1"/>
                        </a:solidFill>
                      </a:endParaRPr>
                    </a:p>
                  </a:txBody>
                  <a:tcPr anchor="ctr"/>
                </a:tc>
                <a:tc>
                  <a:txBody>
                    <a:bodyPr/>
                    <a:lstStyle/>
                    <a:p>
                      <a:pPr algn="ctr"/>
                      <a:r>
                        <a:rPr lang="en-US" sz="1600" dirty="0" smtClean="0">
                          <a:solidFill>
                            <a:schemeClr val="tx1"/>
                          </a:solidFill>
                        </a:rPr>
                        <a:t>78.9</a:t>
                      </a:r>
                      <a:endParaRPr lang="en-US" sz="1600" dirty="0">
                        <a:solidFill>
                          <a:schemeClr val="tx1"/>
                        </a:solidFill>
                      </a:endParaRPr>
                    </a:p>
                  </a:txBody>
                  <a:tcPr anchor="ctr"/>
                </a:tc>
                <a:tc>
                  <a:txBody>
                    <a:bodyPr/>
                    <a:lstStyle/>
                    <a:p>
                      <a:pPr algn="ctr"/>
                      <a:r>
                        <a:rPr lang="en-US" sz="1600" dirty="0" smtClean="0">
                          <a:solidFill>
                            <a:schemeClr val="tx1"/>
                          </a:solidFill>
                        </a:rPr>
                        <a:t>72.9</a:t>
                      </a:r>
                      <a:endParaRPr lang="en-US" sz="1600" dirty="0">
                        <a:solidFill>
                          <a:schemeClr val="tx1"/>
                        </a:solidFill>
                      </a:endParaRPr>
                    </a:p>
                  </a:txBody>
                  <a:tcPr anchor="ctr"/>
                </a:tc>
                <a:tc>
                  <a:txBody>
                    <a:bodyPr/>
                    <a:lstStyle/>
                    <a:p>
                      <a:pPr algn="ctr"/>
                      <a:r>
                        <a:rPr lang="en-US" sz="1600" dirty="0" smtClean="0">
                          <a:solidFill>
                            <a:schemeClr val="tx1"/>
                          </a:solidFill>
                        </a:rPr>
                        <a:t>71.1</a:t>
                      </a:r>
                      <a:endParaRPr lang="en-US" sz="1600" dirty="0">
                        <a:solidFill>
                          <a:schemeClr val="tx1"/>
                        </a:solidFill>
                      </a:endParaRPr>
                    </a:p>
                  </a:txBody>
                  <a:tcPr anchor="ctr"/>
                </a:tc>
                <a:tc>
                  <a:txBody>
                    <a:bodyPr/>
                    <a:lstStyle/>
                    <a:p>
                      <a:pPr algn="ctr"/>
                      <a:r>
                        <a:rPr lang="en-US" sz="1600" dirty="0" smtClean="0">
                          <a:solidFill>
                            <a:schemeClr val="tx1"/>
                          </a:solidFill>
                        </a:rPr>
                        <a:t>76.7</a:t>
                      </a:r>
                      <a:endParaRPr lang="en-US" sz="1600" dirty="0">
                        <a:solidFill>
                          <a:schemeClr val="tx1"/>
                        </a:solidFill>
                      </a:endParaRPr>
                    </a:p>
                  </a:txBody>
                  <a:tcPr anchor="ctr">
                    <a:solidFill>
                      <a:schemeClr val="accent5"/>
                    </a:solidFill>
                  </a:tcPr>
                </a:tc>
              </a:tr>
              <a:tr h="457369">
                <a:tc>
                  <a:txBody>
                    <a:bodyPr/>
                    <a:lstStyle/>
                    <a:p>
                      <a:r>
                        <a:rPr lang="en-US" sz="1600" dirty="0" smtClean="0"/>
                        <a:t>OBGYN</a:t>
                      </a:r>
                      <a:endParaRPr lang="en-US" sz="1600" dirty="0"/>
                    </a:p>
                  </a:txBody>
                  <a:tcPr anchor="ctr"/>
                </a:tc>
                <a:tc>
                  <a:txBody>
                    <a:bodyPr/>
                    <a:lstStyle/>
                    <a:p>
                      <a:pPr algn="ctr"/>
                      <a:r>
                        <a:rPr lang="en-US" sz="1600" dirty="0" smtClean="0">
                          <a:solidFill>
                            <a:schemeClr val="tx1"/>
                          </a:solidFill>
                        </a:rPr>
                        <a:t>72.3</a:t>
                      </a:r>
                      <a:endParaRPr lang="en-US" sz="1600" dirty="0">
                        <a:solidFill>
                          <a:schemeClr val="tx1"/>
                        </a:solidFill>
                      </a:endParaRPr>
                    </a:p>
                  </a:txBody>
                  <a:tcPr anchor="ctr"/>
                </a:tc>
                <a:tc>
                  <a:txBody>
                    <a:bodyPr/>
                    <a:lstStyle/>
                    <a:p>
                      <a:pPr algn="ctr"/>
                      <a:r>
                        <a:rPr lang="en-US" sz="1600" dirty="0" smtClean="0">
                          <a:solidFill>
                            <a:schemeClr val="tx1"/>
                          </a:solidFill>
                        </a:rPr>
                        <a:t>73.8</a:t>
                      </a:r>
                      <a:endParaRPr lang="en-US" sz="1600" dirty="0">
                        <a:solidFill>
                          <a:schemeClr val="tx1"/>
                        </a:solidFill>
                      </a:endParaRPr>
                    </a:p>
                  </a:txBody>
                  <a:tcPr anchor="ctr"/>
                </a:tc>
                <a:tc>
                  <a:txBody>
                    <a:bodyPr/>
                    <a:lstStyle/>
                    <a:p>
                      <a:pPr algn="ctr"/>
                      <a:r>
                        <a:rPr lang="en-US" sz="1600" dirty="0" smtClean="0">
                          <a:solidFill>
                            <a:schemeClr val="tx1"/>
                          </a:solidFill>
                        </a:rPr>
                        <a:t>75.4</a:t>
                      </a:r>
                      <a:endParaRPr lang="en-US" sz="1600" dirty="0">
                        <a:solidFill>
                          <a:schemeClr val="tx1"/>
                        </a:solidFill>
                      </a:endParaRPr>
                    </a:p>
                  </a:txBody>
                  <a:tcPr anchor="ctr"/>
                </a:tc>
                <a:tc>
                  <a:txBody>
                    <a:bodyPr/>
                    <a:lstStyle/>
                    <a:p>
                      <a:pPr algn="ctr"/>
                      <a:r>
                        <a:rPr lang="en-US" sz="1600" dirty="0" smtClean="0">
                          <a:solidFill>
                            <a:schemeClr val="tx1"/>
                          </a:solidFill>
                        </a:rPr>
                        <a:t>73.5</a:t>
                      </a:r>
                      <a:endParaRPr lang="en-US" sz="1600" dirty="0">
                        <a:solidFill>
                          <a:schemeClr val="tx1"/>
                        </a:solidFill>
                      </a:endParaRPr>
                    </a:p>
                  </a:txBody>
                  <a:tcPr anchor="ctr"/>
                </a:tc>
                <a:tc>
                  <a:txBody>
                    <a:bodyPr/>
                    <a:lstStyle/>
                    <a:p>
                      <a:pPr algn="ctr"/>
                      <a:r>
                        <a:rPr lang="en-US" sz="1600" dirty="0" smtClean="0">
                          <a:solidFill>
                            <a:schemeClr val="tx1"/>
                          </a:solidFill>
                        </a:rPr>
                        <a:t>68.2</a:t>
                      </a:r>
                      <a:endParaRPr lang="en-US" sz="1600" dirty="0">
                        <a:solidFill>
                          <a:schemeClr val="tx1"/>
                        </a:solidFill>
                      </a:endParaRPr>
                    </a:p>
                  </a:txBody>
                  <a:tcPr anchor="ctr"/>
                </a:tc>
                <a:tc>
                  <a:txBody>
                    <a:bodyPr/>
                    <a:lstStyle/>
                    <a:p>
                      <a:pPr algn="ctr"/>
                      <a:r>
                        <a:rPr lang="en-US" sz="1600" dirty="0" smtClean="0">
                          <a:solidFill>
                            <a:schemeClr val="tx1"/>
                          </a:solidFill>
                        </a:rPr>
                        <a:t>79.4</a:t>
                      </a:r>
                      <a:endParaRPr lang="en-US" sz="1600" dirty="0">
                        <a:solidFill>
                          <a:schemeClr val="tx1"/>
                        </a:solidFill>
                      </a:endParaRPr>
                    </a:p>
                  </a:txBody>
                  <a:tcPr anchor="ctr">
                    <a:solidFill>
                      <a:schemeClr val="accent5"/>
                    </a:solidFill>
                  </a:tcPr>
                </a:tc>
              </a:tr>
              <a:tr h="457369">
                <a:tc>
                  <a:txBody>
                    <a:bodyPr/>
                    <a:lstStyle/>
                    <a:p>
                      <a:r>
                        <a:rPr lang="en-US" sz="1600" dirty="0" smtClean="0"/>
                        <a:t>PEDS</a:t>
                      </a:r>
                      <a:endParaRPr lang="en-US" sz="1600" dirty="0"/>
                    </a:p>
                  </a:txBody>
                  <a:tcPr anchor="ctr"/>
                </a:tc>
                <a:tc>
                  <a:txBody>
                    <a:bodyPr/>
                    <a:lstStyle/>
                    <a:p>
                      <a:pPr algn="ctr"/>
                      <a:r>
                        <a:rPr lang="en-US" sz="1600" dirty="0" smtClean="0">
                          <a:solidFill>
                            <a:schemeClr val="tx1"/>
                          </a:solidFill>
                        </a:rPr>
                        <a:t>86.2</a:t>
                      </a:r>
                      <a:endParaRPr lang="en-US" sz="1600" dirty="0">
                        <a:solidFill>
                          <a:schemeClr val="tx1"/>
                        </a:solidFill>
                      </a:endParaRPr>
                    </a:p>
                  </a:txBody>
                  <a:tcPr anchor="ctr"/>
                </a:tc>
                <a:tc>
                  <a:txBody>
                    <a:bodyPr/>
                    <a:lstStyle/>
                    <a:p>
                      <a:pPr algn="ctr"/>
                      <a:r>
                        <a:rPr lang="en-US" sz="1600" dirty="0" smtClean="0">
                          <a:solidFill>
                            <a:schemeClr val="tx1"/>
                          </a:solidFill>
                        </a:rPr>
                        <a:t>96.2</a:t>
                      </a:r>
                      <a:endParaRPr lang="en-US" sz="1600" dirty="0">
                        <a:solidFill>
                          <a:schemeClr val="tx1"/>
                        </a:solidFill>
                      </a:endParaRPr>
                    </a:p>
                  </a:txBody>
                  <a:tcPr anchor="ctr"/>
                </a:tc>
                <a:tc>
                  <a:txBody>
                    <a:bodyPr/>
                    <a:lstStyle/>
                    <a:p>
                      <a:pPr algn="ctr"/>
                      <a:r>
                        <a:rPr lang="en-US" sz="1600" dirty="0" smtClean="0">
                          <a:solidFill>
                            <a:schemeClr val="tx1"/>
                          </a:solidFill>
                        </a:rPr>
                        <a:t>95.9</a:t>
                      </a:r>
                      <a:endParaRPr lang="en-US" sz="1600" dirty="0">
                        <a:solidFill>
                          <a:schemeClr val="tx1"/>
                        </a:solidFill>
                      </a:endParaRPr>
                    </a:p>
                  </a:txBody>
                  <a:tcPr anchor="ctr"/>
                </a:tc>
                <a:tc>
                  <a:txBody>
                    <a:bodyPr/>
                    <a:lstStyle/>
                    <a:p>
                      <a:pPr algn="ctr"/>
                      <a:r>
                        <a:rPr lang="en-US" sz="1600" dirty="0" smtClean="0">
                          <a:solidFill>
                            <a:schemeClr val="tx1"/>
                          </a:solidFill>
                        </a:rPr>
                        <a:t>75.0</a:t>
                      </a:r>
                      <a:endParaRPr lang="en-US" sz="1600" dirty="0">
                        <a:solidFill>
                          <a:schemeClr val="tx1"/>
                        </a:solidFill>
                      </a:endParaRPr>
                    </a:p>
                  </a:txBody>
                  <a:tcPr anchor="ctr"/>
                </a:tc>
                <a:tc>
                  <a:txBody>
                    <a:bodyPr/>
                    <a:lstStyle/>
                    <a:p>
                      <a:pPr algn="ctr"/>
                      <a:r>
                        <a:rPr lang="en-US" sz="1600" dirty="0" smtClean="0">
                          <a:solidFill>
                            <a:schemeClr val="tx1"/>
                          </a:solidFill>
                        </a:rPr>
                        <a:t>85.7</a:t>
                      </a:r>
                      <a:endParaRPr lang="en-US" sz="1600" dirty="0">
                        <a:solidFill>
                          <a:schemeClr val="tx1"/>
                        </a:solidFill>
                      </a:endParaRPr>
                    </a:p>
                  </a:txBody>
                  <a:tcPr anchor="ctr"/>
                </a:tc>
                <a:tc>
                  <a:txBody>
                    <a:bodyPr/>
                    <a:lstStyle/>
                    <a:p>
                      <a:pPr algn="ctr"/>
                      <a:r>
                        <a:rPr lang="en-US" sz="1600" dirty="0" smtClean="0">
                          <a:solidFill>
                            <a:schemeClr val="tx1"/>
                          </a:solidFill>
                        </a:rPr>
                        <a:t>86.3</a:t>
                      </a:r>
                      <a:endParaRPr lang="en-US" sz="1600" dirty="0">
                        <a:solidFill>
                          <a:schemeClr val="tx1"/>
                        </a:solidFill>
                      </a:endParaRPr>
                    </a:p>
                  </a:txBody>
                  <a:tcPr anchor="ctr">
                    <a:solidFill>
                      <a:schemeClr val="accent5"/>
                    </a:solidFill>
                  </a:tcPr>
                </a:tc>
              </a:tr>
              <a:tr h="457369">
                <a:tc>
                  <a:txBody>
                    <a:bodyPr/>
                    <a:lstStyle/>
                    <a:p>
                      <a:r>
                        <a:rPr lang="en-US" sz="1600" dirty="0" smtClean="0"/>
                        <a:t>PSYCH</a:t>
                      </a:r>
                      <a:endParaRPr lang="en-US" sz="1600" dirty="0"/>
                    </a:p>
                  </a:txBody>
                  <a:tcPr anchor="ctr"/>
                </a:tc>
                <a:tc>
                  <a:txBody>
                    <a:bodyPr/>
                    <a:lstStyle/>
                    <a:p>
                      <a:pPr algn="ctr"/>
                      <a:r>
                        <a:rPr lang="en-US" sz="1600" dirty="0" smtClean="0">
                          <a:solidFill>
                            <a:schemeClr val="tx1"/>
                          </a:solidFill>
                        </a:rPr>
                        <a:t>90.5</a:t>
                      </a:r>
                      <a:endParaRPr lang="en-US" sz="1600" dirty="0">
                        <a:solidFill>
                          <a:schemeClr val="tx1"/>
                        </a:solidFill>
                      </a:endParaRPr>
                    </a:p>
                  </a:txBody>
                  <a:tcPr anchor="ctr"/>
                </a:tc>
                <a:tc>
                  <a:txBody>
                    <a:bodyPr/>
                    <a:lstStyle/>
                    <a:p>
                      <a:pPr algn="ctr"/>
                      <a:r>
                        <a:rPr lang="en-US" sz="1600" dirty="0" smtClean="0">
                          <a:solidFill>
                            <a:schemeClr val="tx1"/>
                          </a:solidFill>
                        </a:rPr>
                        <a:t>97.6</a:t>
                      </a:r>
                      <a:endParaRPr lang="en-US" sz="1600" dirty="0">
                        <a:solidFill>
                          <a:schemeClr val="tx1"/>
                        </a:solidFill>
                      </a:endParaRPr>
                    </a:p>
                  </a:txBody>
                  <a:tcPr anchor="ctr"/>
                </a:tc>
                <a:tc>
                  <a:txBody>
                    <a:bodyPr/>
                    <a:lstStyle/>
                    <a:p>
                      <a:pPr algn="ctr"/>
                      <a:r>
                        <a:rPr lang="en-US" sz="1600" dirty="0" smtClean="0">
                          <a:solidFill>
                            <a:schemeClr val="tx1"/>
                          </a:solidFill>
                        </a:rPr>
                        <a:t>94.6</a:t>
                      </a:r>
                      <a:endParaRPr lang="en-US" sz="1600" dirty="0">
                        <a:solidFill>
                          <a:schemeClr val="tx1"/>
                        </a:solidFill>
                      </a:endParaRPr>
                    </a:p>
                  </a:txBody>
                  <a:tcPr anchor="ctr"/>
                </a:tc>
                <a:tc>
                  <a:txBody>
                    <a:bodyPr/>
                    <a:lstStyle/>
                    <a:p>
                      <a:pPr algn="ctr"/>
                      <a:r>
                        <a:rPr lang="en-US" sz="1600" dirty="0" smtClean="0">
                          <a:solidFill>
                            <a:schemeClr val="tx1"/>
                          </a:solidFill>
                        </a:rPr>
                        <a:t>91.2</a:t>
                      </a:r>
                      <a:endParaRPr lang="en-US" sz="1600" dirty="0">
                        <a:solidFill>
                          <a:schemeClr val="tx1"/>
                        </a:solidFill>
                      </a:endParaRPr>
                    </a:p>
                  </a:txBody>
                  <a:tcPr anchor="ctr"/>
                </a:tc>
                <a:tc>
                  <a:txBody>
                    <a:bodyPr/>
                    <a:lstStyle/>
                    <a:p>
                      <a:pPr algn="ctr"/>
                      <a:r>
                        <a:rPr lang="en-US" sz="1600" dirty="0" smtClean="0">
                          <a:solidFill>
                            <a:schemeClr val="tx1"/>
                          </a:solidFill>
                        </a:rPr>
                        <a:t>95.2</a:t>
                      </a:r>
                      <a:endParaRPr lang="en-US" sz="1600" dirty="0">
                        <a:solidFill>
                          <a:schemeClr val="tx1"/>
                        </a:solidFill>
                      </a:endParaRPr>
                    </a:p>
                  </a:txBody>
                  <a:tcPr anchor="ctr"/>
                </a:tc>
                <a:tc>
                  <a:txBody>
                    <a:bodyPr/>
                    <a:lstStyle/>
                    <a:p>
                      <a:pPr algn="ctr"/>
                      <a:r>
                        <a:rPr lang="en-US" sz="1600" dirty="0" smtClean="0">
                          <a:solidFill>
                            <a:schemeClr val="tx1"/>
                          </a:solidFill>
                        </a:rPr>
                        <a:t>87.3</a:t>
                      </a:r>
                      <a:endParaRPr lang="en-US" sz="1600" dirty="0">
                        <a:solidFill>
                          <a:schemeClr val="tx1"/>
                        </a:solidFill>
                      </a:endParaRPr>
                    </a:p>
                  </a:txBody>
                  <a:tcPr anchor="ctr">
                    <a:solidFill>
                      <a:schemeClr val="accent5"/>
                    </a:solidFill>
                  </a:tcPr>
                </a:tc>
              </a:tr>
              <a:tr h="457369">
                <a:tc>
                  <a:txBody>
                    <a:bodyPr/>
                    <a:lstStyle/>
                    <a:p>
                      <a:r>
                        <a:rPr lang="en-US" sz="1600" dirty="0" smtClean="0">
                          <a:solidFill>
                            <a:schemeClr val="tx1"/>
                          </a:solidFill>
                        </a:rPr>
                        <a:t>SURG</a:t>
                      </a:r>
                      <a:endParaRPr lang="en-US" sz="1600" dirty="0">
                        <a:solidFill>
                          <a:schemeClr val="tx1"/>
                        </a:solidFill>
                      </a:endParaRPr>
                    </a:p>
                  </a:txBody>
                  <a:tcPr anchor="ctr"/>
                </a:tc>
                <a:tc>
                  <a:txBody>
                    <a:bodyPr/>
                    <a:lstStyle/>
                    <a:p>
                      <a:pPr algn="ctr"/>
                      <a:r>
                        <a:rPr lang="en-US" sz="1600" dirty="0" smtClean="0">
                          <a:solidFill>
                            <a:schemeClr val="tx1"/>
                          </a:solidFill>
                        </a:rPr>
                        <a:t>63.8</a:t>
                      </a:r>
                      <a:endParaRPr lang="en-US" sz="1600" dirty="0">
                        <a:solidFill>
                          <a:schemeClr val="tx1"/>
                        </a:solidFill>
                      </a:endParaRPr>
                    </a:p>
                  </a:txBody>
                  <a:tcPr anchor="ctr"/>
                </a:tc>
                <a:tc>
                  <a:txBody>
                    <a:bodyPr/>
                    <a:lstStyle/>
                    <a:p>
                      <a:pPr algn="ctr"/>
                      <a:r>
                        <a:rPr lang="en-US" sz="1600" dirty="0" smtClean="0">
                          <a:solidFill>
                            <a:schemeClr val="tx1"/>
                          </a:solidFill>
                        </a:rPr>
                        <a:t>79.8</a:t>
                      </a:r>
                      <a:endParaRPr lang="en-US" sz="1600" dirty="0">
                        <a:solidFill>
                          <a:schemeClr val="tx1"/>
                        </a:solidFill>
                      </a:endParaRPr>
                    </a:p>
                  </a:txBody>
                  <a:tcPr anchor="ctr"/>
                </a:tc>
                <a:tc>
                  <a:txBody>
                    <a:bodyPr/>
                    <a:lstStyle/>
                    <a:p>
                      <a:pPr algn="ctr"/>
                      <a:r>
                        <a:rPr lang="en-US" sz="1600" dirty="0" smtClean="0">
                          <a:solidFill>
                            <a:schemeClr val="tx1"/>
                          </a:solidFill>
                        </a:rPr>
                        <a:t>81.6</a:t>
                      </a:r>
                      <a:endParaRPr lang="en-US" sz="1600" dirty="0">
                        <a:solidFill>
                          <a:schemeClr val="tx1"/>
                        </a:solidFill>
                      </a:endParaRPr>
                    </a:p>
                  </a:txBody>
                  <a:tcPr anchor="ctr"/>
                </a:tc>
                <a:tc>
                  <a:txBody>
                    <a:bodyPr/>
                    <a:lstStyle/>
                    <a:p>
                      <a:pPr algn="ctr"/>
                      <a:r>
                        <a:rPr lang="en-US" sz="1600" dirty="0" smtClean="0">
                          <a:solidFill>
                            <a:schemeClr val="tx1"/>
                          </a:solidFill>
                        </a:rPr>
                        <a:t>79.4</a:t>
                      </a:r>
                      <a:endParaRPr lang="en-US" sz="1600" dirty="0">
                        <a:solidFill>
                          <a:schemeClr val="tx1"/>
                        </a:solidFill>
                      </a:endParaRPr>
                    </a:p>
                  </a:txBody>
                  <a:tcPr anchor="ctr"/>
                </a:tc>
                <a:tc>
                  <a:txBody>
                    <a:bodyPr/>
                    <a:lstStyle/>
                    <a:p>
                      <a:pPr algn="ctr"/>
                      <a:r>
                        <a:rPr lang="en-US" sz="1600" dirty="0" smtClean="0">
                          <a:solidFill>
                            <a:schemeClr val="tx1"/>
                          </a:solidFill>
                        </a:rPr>
                        <a:t>82.0</a:t>
                      </a:r>
                      <a:endParaRPr lang="en-US" sz="1600" dirty="0">
                        <a:solidFill>
                          <a:schemeClr val="tx1"/>
                        </a:solidFill>
                      </a:endParaRPr>
                    </a:p>
                  </a:txBody>
                  <a:tcPr anchor="ctr"/>
                </a:tc>
                <a:tc>
                  <a:txBody>
                    <a:bodyPr/>
                    <a:lstStyle/>
                    <a:p>
                      <a:pPr algn="ctr"/>
                      <a:r>
                        <a:rPr lang="en-US" sz="1600" dirty="0" smtClean="0">
                          <a:solidFill>
                            <a:schemeClr val="tx1"/>
                          </a:solidFill>
                        </a:rPr>
                        <a:t>82.4</a:t>
                      </a:r>
                      <a:endParaRPr lang="en-US" sz="1600" dirty="0">
                        <a:solidFill>
                          <a:schemeClr val="tx1"/>
                        </a:solidFill>
                      </a:endParaRPr>
                    </a:p>
                  </a:txBody>
                  <a:tcPr anchor="ctr">
                    <a:solidFill>
                      <a:schemeClr val="accent5"/>
                    </a:solidFill>
                  </a:tcPr>
                </a:tc>
              </a:tr>
            </a:tbl>
          </a:graphicData>
        </a:graphic>
      </p:graphicFrame>
      <p:sp>
        <p:nvSpPr>
          <p:cNvPr id="4" name="Title 1"/>
          <p:cNvSpPr txBox="1">
            <a:spLocks/>
          </p:cNvSpPr>
          <p:nvPr/>
        </p:nvSpPr>
        <p:spPr bwMode="auto">
          <a:xfrm>
            <a:off x="0" y="0"/>
            <a:ext cx="9144000" cy="889000"/>
          </a:xfrm>
          <a:prstGeom prst="rect">
            <a:avLst/>
          </a:prstGeom>
          <a:solidFill>
            <a:schemeClr val="tx2"/>
          </a:solidFill>
          <a:ln>
            <a:noFill/>
          </a:ln>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a:lstStyle>
          <a:p>
            <a:r>
              <a:rPr lang="en-US" sz="4200" dirty="0" smtClean="0"/>
              <a:t>Measures of Quality – AAMC GQ</a:t>
            </a:r>
            <a:endParaRPr lang="en-US" sz="4200" dirty="0"/>
          </a:p>
        </p:txBody>
      </p:sp>
      <p:sp>
        <p:nvSpPr>
          <p:cNvPr id="5" name="Text Placeholder 2"/>
          <p:cNvSpPr txBox="1">
            <a:spLocks/>
          </p:cNvSpPr>
          <p:nvPr/>
        </p:nvSpPr>
        <p:spPr>
          <a:xfrm>
            <a:off x="457200" y="914404"/>
            <a:ext cx="8229600" cy="643463"/>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1800" dirty="0" smtClean="0"/>
              <a:t>“Rate the quality of your educational experiences in the following clinical clerkships.”</a:t>
            </a:r>
            <a:r>
              <a:rPr lang="en-US" sz="1800" dirty="0"/>
              <a:t> </a:t>
            </a:r>
            <a:endParaRPr lang="en-US" sz="1800" dirty="0" smtClean="0"/>
          </a:p>
          <a:p>
            <a:pPr marL="0" indent="0">
              <a:buFont typeface="Arial" charset="0"/>
              <a:buNone/>
            </a:pPr>
            <a:r>
              <a:rPr lang="en-US" sz="1800" dirty="0" smtClean="0"/>
              <a:t>Range Poor, Fair, Good, Excellent.</a:t>
            </a:r>
            <a:r>
              <a:rPr lang="en-US" sz="1800" dirty="0"/>
              <a:t> </a:t>
            </a:r>
            <a:r>
              <a:rPr lang="en-US" sz="1800" dirty="0" smtClean="0"/>
              <a:t> Reporting % in top two categories below.</a:t>
            </a:r>
          </a:p>
        </p:txBody>
      </p:sp>
    </p:spTree>
    <p:extLst>
      <p:ext uri="{BB962C8B-B14F-4D97-AF65-F5344CB8AC3E}">
        <p14:creationId xmlns:p14="http://schemas.microsoft.com/office/powerpoint/2010/main" val="81071901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400" y="0"/>
            <a:ext cx="2057400" cy="5778500"/>
          </a:xfrm>
        </p:spPr>
        <p:txBody>
          <a:bodyPr/>
          <a:lstStyle/>
          <a:p>
            <a:pPr algn="ctr"/>
            <a:r>
              <a:rPr lang="en-US" dirty="0" smtClean="0">
                <a:solidFill>
                  <a:schemeClr val="bg1"/>
                </a:solidFill>
              </a:rPr>
              <a:t>Measures of Quality – AAMC GQ</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156960080"/>
              </p:ext>
            </p:extLst>
          </p:nvPr>
        </p:nvGraphicFramePr>
        <p:xfrm>
          <a:off x="591015" y="1761263"/>
          <a:ext cx="8095786" cy="2788849"/>
        </p:xfrm>
        <a:graphic>
          <a:graphicData uri="http://schemas.openxmlformats.org/drawingml/2006/table">
            <a:tbl>
              <a:tblPr bandRow="1">
                <a:tableStyleId>{5C22544A-7EE6-4342-B048-85BDC9FD1C3A}</a:tableStyleId>
              </a:tblPr>
              <a:tblGrid>
                <a:gridCol w="3088426"/>
                <a:gridCol w="1251840"/>
                <a:gridCol w="1251840"/>
                <a:gridCol w="1251840"/>
                <a:gridCol w="1251840"/>
              </a:tblGrid>
              <a:tr h="6830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FM</a:t>
                      </a:r>
                    </a:p>
                  </a:txBody>
                  <a:tcPr anchor="b">
                    <a:noFill/>
                  </a:tcPr>
                </a:tc>
                <a:tc>
                  <a:txBody>
                    <a:bodyPr/>
                    <a:lstStyle/>
                    <a:p>
                      <a:pPr algn="ctr"/>
                      <a:r>
                        <a:rPr lang="en-US" sz="1400" b="1" dirty="0" smtClean="0">
                          <a:solidFill>
                            <a:schemeClr val="bg1"/>
                          </a:solidFill>
                        </a:rPr>
                        <a:t>Geisel</a:t>
                      </a:r>
                      <a:r>
                        <a:rPr lang="en-US" sz="1400" b="1" baseline="0" dirty="0" smtClean="0">
                          <a:solidFill>
                            <a:schemeClr val="bg1"/>
                          </a:solidFill>
                        </a:rPr>
                        <a:t> 2015</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a:t>
                      </a:r>
                      <a:r>
                        <a:rPr lang="en-US" sz="1400" b="1" baseline="0" dirty="0" smtClean="0">
                          <a:solidFill>
                            <a:schemeClr val="bg1"/>
                          </a:solidFill>
                        </a:rPr>
                        <a:t> </a:t>
                      </a:r>
                      <a:r>
                        <a:rPr lang="en-US" sz="1400" b="1" dirty="0" smtClean="0">
                          <a:solidFill>
                            <a:schemeClr val="bg1"/>
                          </a:solidFill>
                        </a:rPr>
                        <a:t>2016</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 2017</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All Schools 2017</a:t>
                      </a:r>
                      <a:endParaRPr lang="en-US" sz="1400" b="1" dirty="0">
                        <a:solidFill>
                          <a:schemeClr val="bg1"/>
                        </a:solidFill>
                      </a:endParaRPr>
                    </a:p>
                  </a:txBody>
                  <a:tcPr anchor="ctr">
                    <a:solidFill>
                      <a:schemeClr val="accent1">
                        <a:lumMod val="90000"/>
                        <a:lumOff val="10000"/>
                      </a:schemeClr>
                    </a:solidFill>
                  </a:tcPr>
                </a:tc>
              </a:tr>
              <a:tr h="763361">
                <a:tc>
                  <a:txBody>
                    <a:bodyPr/>
                    <a:lstStyle/>
                    <a:p>
                      <a:r>
                        <a:rPr lang="en-US" sz="1600" b="0" dirty="0" smtClean="0"/>
                        <a:t>Observed taking relevant portions of </a:t>
                      </a:r>
                      <a:r>
                        <a:rPr lang="en-US" sz="1600" b="0" dirty="0" err="1" smtClean="0"/>
                        <a:t>pt</a:t>
                      </a:r>
                      <a:r>
                        <a:rPr lang="en-US" sz="1600" b="0" dirty="0" smtClean="0"/>
                        <a:t> history?</a:t>
                      </a:r>
                      <a:endParaRPr lang="en-US" sz="1600" b="0" dirty="0"/>
                    </a:p>
                  </a:txBody>
                  <a:tcPr anchor="ctr"/>
                </a:tc>
                <a:tc>
                  <a:txBody>
                    <a:bodyPr/>
                    <a:lstStyle/>
                    <a:p>
                      <a:pPr algn="ctr"/>
                      <a:r>
                        <a:rPr lang="en-US" sz="1600" dirty="0" smtClean="0">
                          <a:solidFill>
                            <a:schemeClr val="tx1"/>
                          </a:solidFill>
                        </a:rPr>
                        <a:t>95.9</a:t>
                      </a:r>
                      <a:endParaRPr lang="en-US" sz="1600" dirty="0">
                        <a:solidFill>
                          <a:schemeClr val="tx1"/>
                        </a:solidFill>
                      </a:endParaRPr>
                    </a:p>
                  </a:txBody>
                  <a:tcPr anchor="ctr"/>
                </a:tc>
                <a:tc>
                  <a:txBody>
                    <a:bodyPr/>
                    <a:lstStyle/>
                    <a:p>
                      <a:pPr algn="ctr"/>
                      <a:r>
                        <a:rPr lang="en-US" sz="1600" dirty="0" smtClean="0">
                          <a:solidFill>
                            <a:schemeClr val="tx1"/>
                          </a:solidFill>
                        </a:rPr>
                        <a:t>82.4</a:t>
                      </a:r>
                      <a:endParaRPr lang="en-US" sz="1600" dirty="0">
                        <a:solidFill>
                          <a:schemeClr val="tx1"/>
                        </a:solidFill>
                      </a:endParaRPr>
                    </a:p>
                  </a:txBody>
                  <a:tcPr anchor="ctr"/>
                </a:tc>
                <a:tc>
                  <a:txBody>
                    <a:bodyPr/>
                    <a:lstStyle/>
                    <a:p>
                      <a:pPr algn="ctr"/>
                      <a:r>
                        <a:rPr lang="en-US" sz="1600" dirty="0" smtClean="0">
                          <a:solidFill>
                            <a:schemeClr val="tx1"/>
                          </a:solidFill>
                        </a:rPr>
                        <a:t>92.1</a:t>
                      </a:r>
                      <a:endParaRPr lang="en-US" sz="1600" dirty="0">
                        <a:solidFill>
                          <a:schemeClr val="tx1"/>
                        </a:solidFill>
                      </a:endParaRPr>
                    </a:p>
                  </a:txBody>
                  <a:tcPr anchor="ctr"/>
                </a:tc>
                <a:tc>
                  <a:txBody>
                    <a:bodyPr/>
                    <a:lstStyle/>
                    <a:p>
                      <a:pPr algn="ctr"/>
                      <a:r>
                        <a:rPr lang="en-US" sz="1600" dirty="0" smtClean="0">
                          <a:solidFill>
                            <a:schemeClr val="tx1"/>
                          </a:solidFill>
                        </a:rPr>
                        <a:t>90</a:t>
                      </a:r>
                      <a:endParaRPr lang="en-US" sz="1600" dirty="0">
                        <a:solidFill>
                          <a:schemeClr val="tx1"/>
                        </a:solidFill>
                      </a:endParaRPr>
                    </a:p>
                  </a:txBody>
                  <a:tcPr anchor="ctr"/>
                </a:tc>
              </a:tr>
              <a:tr h="763361">
                <a:tc>
                  <a:txBody>
                    <a:bodyPr/>
                    <a:lstStyle/>
                    <a:p>
                      <a:r>
                        <a:rPr lang="en-US" sz="1600" b="0" dirty="0" smtClean="0"/>
                        <a:t>Observed</a:t>
                      </a:r>
                      <a:r>
                        <a:rPr lang="en-US" sz="1600" b="0" baseline="0" dirty="0" smtClean="0"/>
                        <a:t> performing relevant portions of physical or MSE?</a:t>
                      </a:r>
                      <a:endParaRPr lang="en-US" sz="1600" b="0" dirty="0"/>
                    </a:p>
                  </a:txBody>
                  <a:tcPr anchor="ctr"/>
                </a:tc>
                <a:tc>
                  <a:txBody>
                    <a:bodyPr/>
                    <a:lstStyle/>
                    <a:p>
                      <a:pPr algn="ctr"/>
                      <a:r>
                        <a:rPr lang="en-US" sz="1600" b="0" dirty="0" smtClean="0">
                          <a:solidFill>
                            <a:srgbClr val="FF0000"/>
                          </a:solidFill>
                        </a:rPr>
                        <a:t>97.3</a:t>
                      </a:r>
                      <a:endParaRPr lang="en-US" sz="1600" b="0" dirty="0">
                        <a:solidFill>
                          <a:srgbClr val="FF0000"/>
                        </a:solidFill>
                      </a:endParaRPr>
                    </a:p>
                  </a:txBody>
                  <a:tcPr anchor="ctr"/>
                </a:tc>
                <a:tc>
                  <a:txBody>
                    <a:bodyPr/>
                    <a:lstStyle/>
                    <a:p>
                      <a:pPr algn="ctr"/>
                      <a:r>
                        <a:rPr lang="en-US" sz="1600" b="0" dirty="0" smtClean="0">
                          <a:solidFill>
                            <a:srgbClr val="FF0000"/>
                          </a:solidFill>
                        </a:rPr>
                        <a:t>92.6</a:t>
                      </a:r>
                      <a:endParaRPr lang="en-US" sz="1600" b="0" dirty="0">
                        <a:solidFill>
                          <a:srgbClr val="FF0000"/>
                        </a:solidFill>
                      </a:endParaRPr>
                    </a:p>
                  </a:txBody>
                  <a:tcPr anchor="ctr"/>
                </a:tc>
                <a:tc>
                  <a:txBody>
                    <a:bodyPr/>
                    <a:lstStyle/>
                    <a:p>
                      <a:pPr algn="ctr"/>
                      <a:r>
                        <a:rPr lang="en-US" sz="1600" dirty="0" smtClean="0">
                          <a:solidFill>
                            <a:srgbClr val="FF0000"/>
                          </a:solidFill>
                        </a:rPr>
                        <a:t>88.9</a:t>
                      </a:r>
                      <a:endParaRPr lang="en-US" sz="1600" dirty="0">
                        <a:solidFill>
                          <a:srgbClr val="FF0000"/>
                        </a:solidFill>
                      </a:endParaRPr>
                    </a:p>
                  </a:txBody>
                  <a:tcPr anchor="ctr"/>
                </a:tc>
                <a:tc>
                  <a:txBody>
                    <a:bodyPr/>
                    <a:lstStyle/>
                    <a:p>
                      <a:pPr algn="ctr"/>
                      <a:r>
                        <a:rPr lang="en-US" sz="1600" dirty="0" smtClean="0">
                          <a:solidFill>
                            <a:srgbClr val="FF0000"/>
                          </a:solidFill>
                        </a:rPr>
                        <a:t>91.7</a:t>
                      </a:r>
                      <a:endParaRPr lang="en-US" sz="1600" dirty="0">
                        <a:solidFill>
                          <a:srgbClr val="FF0000"/>
                        </a:solidFill>
                      </a:endParaRPr>
                    </a:p>
                  </a:txBody>
                  <a:tcPr anchor="ctr"/>
                </a:tc>
              </a:tr>
              <a:tr h="441946">
                <a:tc>
                  <a:txBody>
                    <a:bodyPr/>
                    <a:lstStyle/>
                    <a:p>
                      <a:r>
                        <a:rPr lang="en-US" sz="1600" dirty="0" smtClean="0"/>
                        <a:t>Provided</a:t>
                      </a:r>
                      <a:r>
                        <a:rPr lang="en-US" sz="1600" baseline="0" dirty="0" smtClean="0"/>
                        <a:t> with mid clerkship feedback?</a:t>
                      </a:r>
                      <a:endParaRPr lang="en-US" sz="1600" dirty="0"/>
                    </a:p>
                  </a:txBody>
                  <a:tcPr anchor="ctr"/>
                </a:tc>
                <a:tc>
                  <a:txBody>
                    <a:bodyPr/>
                    <a:lstStyle/>
                    <a:p>
                      <a:pPr algn="ctr"/>
                      <a:r>
                        <a:rPr lang="en-US" sz="1600" dirty="0" smtClean="0">
                          <a:solidFill>
                            <a:schemeClr val="tx1"/>
                          </a:solidFill>
                        </a:rPr>
                        <a:t>100</a:t>
                      </a:r>
                      <a:endParaRPr lang="en-US" sz="1600" dirty="0">
                        <a:solidFill>
                          <a:schemeClr val="tx1"/>
                        </a:solidFill>
                      </a:endParaRPr>
                    </a:p>
                  </a:txBody>
                  <a:tcPr anchor="ctr"/>
                </a:tc>
                <a:tc>
                  <a:txBody>
                    <a:bodyPr/>
                    <a:lstStyle/>
                    <a:p>
                      <a:pPr algn="ctr"/>
                      <a:r>
                        <a:rPr lang="en-US" sz="1600" dirty="0" smtClean="0">
                          <a:solidFill>
                            <a:schemeClr val="tx1"/>
                          </a:solidFill>
                        </a:rPr>
                        <a:t>98.5</a:t>
                      </a:r>
                      <a:endParaRPr lang="en-US" sz="1600" dirty="0">
                        <a:solidFill>
                          <a:schemeClr val="tx1"/>
                        </a:solidFill>
                      </a:endParaRPr>
                    </a:p>
                  </a:txBody>
                  <a:tcPr anchor="ctr"/>
                </a:tc>
                <a:tc>
                  <a:txBody>
                    <a:bodyPr/>
                    <a:lstStyle/>
                    <a:p>
                      <a:pPr algn="ctr"/>
                      <a:r>
                        <a:rPr lang="en-US" sz="1600" dirty="0" smtClean="0">
                          <a:solidFill>
                            <a:schemeClr val="tx1"/>
                          </a:solidFill>
                        </a:rPr>
                        <a:t>100</a:t>
                      </a:r>
                      <a:endParaRPr lang="en-US" sz="1600" dirty="0">
                        <a:solidFill>
                          <a:schemeClr val="tx1"/>
                        </a:solidFill>
                      </a:endParaRPr>
                    </a:p>
                  </a:txBody>
                  <a:tcPr anchor="ctr"/>
                </a:tc>
                <a:tc>
                  <a:txBody>
                    <a:bodyPr/>
                    <a:lstStyle/>
                    <a:p>
                      <a:pPr algn="ctr"/>
                      <a:r>
                        <a:rPr lang="en-US" sz="1600" dirty="0" smtClean="0">
                          <a:solidFill>
                            <a:schemeClr val="tx1"/>
                          </a:solidFill>
                        </a:rPr>
                        <a:t>95</a:t>
                      </a:r>
                      <a:endParaRPr lang="en-US" sz="1600" dirty="0">
                        <a:solidFill>
                          <a:schemeClr val="tx1"/>
                        </a:solidFill>
                      </a:endParaRPr>
                    </a:p>
                  </a:txBody>
                  <a:tcPr anchor="ctr"/>
                </a:tc>
              </a:tr>
            </a:tbl>
          </a:graphicData>
        </a:graphic>
      </p:graphicFrame>
      <p:sp>
        <p:nvSpPr>
          <p:cNvPr id="4" name="Title 1"/>
          <p:cNvSpPr txBox="1">
            <a:spLocks/>
          </p:cNvSpPr>
          <p:nvPr/>
        </p:nvSpPr>
        <p:spPr bwMode="auto">
          <a:xfrm>
            <a:off x="0" y="0"/>
            <a:ext cx="9144000" cy="889000"/>
          </a:xfrm>
          <a:prstGeom prst="rect">
            <a:avLst/>
          </a:prstGeom>
          <a:solidFill>
            <a:schemeClr val="tx2"/>
          </a:solidFill>
          <a:ln>
            <a:noFill/>
          </a:ln>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a:lstStyle>
          <a:p>
            <a:r>
              <a:rPr lang="en-US" sz="4200" dirty="0" smtClean="0"/>
              <a:t>Measures of Quality – AAMC GQ</a:t>
            </a:r>
            <a:endParaRPr lang="en-US" sz="4200" dirty="0"/>
          </a:p>
        </p:txBody>
      </p:sp>
      <p:sp>
        <p:nvSpPr>
          <p:cNvPr id="5" name="Text Placeholder 2"/>
          <p:cNvSpPr txBox="1">
            <a:spLocks/>
          </p:cNvSpPr>
          <p:nvPr/>
        </p:nvSpPr>
        <p:spPr>
          <a:xfrm>
            <a:off x="457200" y="914404"/>
            <a:ext cx="133815" cy="321731"/>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n-US" sz="1800" dirty="0"/>
          </a:p>
        </p:txBody>
      </p:sp>
      <p:sp>
        <p:nvSpPr>
          <p:cNvPr id="6" name="TextBox 5"/>
          <p:cNvSpPr txBox="1"/>
          <p:nvPr/>
        </p:nvSpPr>
        <p:spPr>
          <a:xfrm>
            <a:off x="947854" y="1236135"/>
            <a:ext cx="6200078" cy="369332"/>
          </a:xfrm>
          <a:prstGeom prst="rect">
            <a:avLst/>
          </a:prstGeom>
          <a:noFill/>
        </p:spPr>
        <p:txBody>
          <a:bodyPr wrap="square" rtlCol="0">
            <a:spAutoFit/>
          </a:bodyPr>
          <a:lstStyle/>
          <a:p>
            <a:r>
              <a:rPr lang="en-US" dirty="0" smtClean="0"/>
              <a:t>Percent answering Yes to question (goal is 100%)</a:t>
            </a:r>
            <a:endParaRPr lang="en-US" dirty="0"/>
          </a:p>
        </p:txBody>
      </p:sp>
    </p:spTree>
    <p:extLst>
      <p:ext uri="{BB962C8B-B14F-4D97-AF65-F5344CB8AC3E}">
        <p14:creationId xmlns:p14="http://schemas.microsoft.com/office/powerpoint/2010/main" val="40966566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12700"/>
            <a:ext cx="8686799" cy="946305"/>
          </a:xfrm>
        </p:spPr>
        <p:txBody>
          <a:bodyPr/>
          <a:lstStyle/>
          <a:p>
            <a:pPr algn="ctr"/>
            <a:r>
              <a:rPr lang="en-US" sz="3600" dirty="0" smtClean="0">
                <a:solidFill>
                  <a:schemeClr val="bg1"/>
                </a:solidFill>
              </a:rPr>
              <a:t>Review of FM</a:t>
            </a:r>
            <a:r>
              <a:rPr lang="en-US" sz="3600" dirty="0" smtClean="0">
                <a:solidFill>
                  <a:srgbClr val="FF0000"/>
                </a:solidFill>
              </a:rPr>
              <a:t> </a:t>
            </a:r>
            <a:r>
              <a:rPr lang="en-US" sz="3600" dirty="0" smtClean="0">
                <a:solidFill>
                  <a:schemeClr val="bg1"/>
                </a:solidFill>
              </a:rPr>
              <a:t>clerkship</a:t>
            </a:r>
            <a:endParaRPr lang="en-US" sz="3600" dirty="0">
              <a:solidFill>
                <a:schemeClr val="bg1"/>
              </a:solidFill>
            </a:endParaRPr>
          </a:p>
        </p:txBody>
      </p:sp>
      <p:sp>
        <p:nvSpPr>
          <p:cNvPr id="3" name="Content Placeholder 2"/>
          <p:cNvSpPr>
            <a:spLocks noGrp="1"/>
          </p:cNvSpPr>
          <p:nvPr>
            <p:ph type="body" idx="1"/>
          </p:nvPr>
        </p:nvSpPr>
        <p:spPr>
          <a:xfrm>
            <a:off x="457200" y="1625600"/>
            <a:ext cx="8229600" cy="4588932"/>
          </a:xfrm>
        </p:spPr>
        <p:txBody>
          <a:bodyPr/>
          <a:lstStyle/>
          <a:p>
            <a:r>
              <a:rPr lang="en-US" sz="3200" dirty="0" smtClean="0"/>
              <a:t>Clerkship occurs in Year 3</a:t>
            </a:r>
            <a:endParaRPr lang="en-US" sz="1200" dirty="0" smtClean="0"/>
          </a:p>
          <a:p>
            <a:r>
              <a:rPr lang="en-US" sz="3200" dirty="0" smtClean="0"/>
              <a:t>Clerkship Director(s) – Dr. Leah Matthew, Dr. Jessie Reynolds, Scottie Eliassen</a:t>
            </a:r>
          </a:p>
          <a:p>
            <a:r>
              <a:rPr lang="en-US" sz="3200" dirty="0" smtClean="0"/>
              <a:t>Clerkship Coordinator – Sandi </a:t>
            </a:r>
            <a:r>
              <a:rPr lang="en-US" sz="3200" dirty="0" err="1" smtClean="0"/>
              <a:t>Cragin</a:t>
            </a:r>
            <a:endParaRPr lang="en-US" sz="1200" dirty="0" smtClean="0"/>
          </a:p>
          <a:p>
            <a:r>
              <a:rPr lang="en-US" sz="3200" dirty="0" smtClean="0"/>
              <a:t>Clerkship is 6 weeks long</a:t>
            </a:r>
            <a:endParaRPr lang="en-US" sz="1200" dirty="0" smtClean="0"/>
          </a:p>
          <a:p>
            <a:r>
              <a:rPr lang="en-US" sz="3200" dirty="0" smtClean="0"/>
              <a:t>Clerkship was last reviewed in Nov 2015</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55579837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400" y="0"/>
            <a:ext cx="2057400" cy="5778500"/>
          </a:xfrm>
        </p:spPr>
        <p:txBody>
          <a:bodyPr/>
          <a:lstStyle/>
          <a:p>
            <a:pPr algn="ctr"/>
            <a:r>
              <a:rPr lang="en-US" dirty="0" smtClean="0">
                <a:solidFill>
                  <a:schemeClr val="bg1"/>
                </a:solidFill>
              </a:rPr>
              <a:t>Measures of Quality – AAMC GQ</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69054864"/>
              </p:ext>
            </p:extLst>
          </p:nvPr>
        </p:nvGraphicFramePr>
        <p:xfrm>
          <a:off x="591015" y="2229614"/>
          <a:ext cx="8095786" cy="2209729"/>
        </p:xfrm>
        <a:graphic>
          <a:graphicData uri="http://schemas.openxmlformats.org/drawingml/2006/table">
            <a:tbl>
              <a:tblPr bandRow="1">
                <a:tableStyleId>{5C22544A-7EE6-4342-B048-85BDC9FD1C3A}</a:tableStyleId>
              </a:tblPr>
              <a:tblGrid>
                <a:gridCol w="3088426"/>
                <a:gridCol w="1251840"/>
                <a:gridCol w="1251840"/>
                <a:gridCol w="1251840"/>
                <a:gridCol w="1251840"/>
              </a:tblGrid>
              <a:tr h="6830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FM</a:t>
                      </a:r>
                    </a:p>
                  </a:txBody>
                  <a:tcPr anchor="b">
                    <a:noFill/>
                  </a:tcPr>
                </a:tc>
                <a:tc>
                  <a:txBody>
                    <a:bodyPr/>
                    <a:lstStyle/>
                    <a:p>
                      <a:pPr algn="ctr"/>
                      <a:r>
                        <a:rPr lang="en-US" sz="1400" b="1" dirty="0" smtClean="0">
                          <a:solidFill>
                            <a:schemeClr val="bg1"/>
                          </a:solidFill>
                        </a:rPr>
                        <a:t>Geisel 2015</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a:t>
                      </a:r>
                      <a:r>
                        <a:rPr lang="en-US" sz="1400" b="1" baseline="0" dirty="0" smtClean="0">
                          <a:solidFill>
                            <a:schemeClr val="bg1"/>
                          </a:solidFill>
                        </a:rPr>
                        <a:t> </a:t>
                      </a:r>
                      <a:r>
                        <a:rPr lang="en-US" sz="1400" b="1" dirty="0" smtClean="0">
                          <a:solidFill>
                            <a:schemeClr val="bg1"/>
                          </a:solidFill>
                        </a:rPr>
                        <a:t>2016</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 2017</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All Schools 2017</a:t>
                      </a:r>
                      <a:endParaRPr lang="en-US" sz="1400" b="1" dirty="0">
                        <a:solidFill>
                          <a:schemeClr val="bg1"/>
                        </a:solidFill>
                      </a:endParaRPr>
                    </a:p>
                  </a:txBody>
                  <a:tcPr anchor="ctr">
                    <a:solidFill>
                      <a:schemeClr val="accent1">
                        <a:lumMod val="90000"/>
                        <a:lumOff val="10000"/>
                      </a:schemeClr>
                    </a:solidFill>
                  </a:tcPr>
                </a:tc>
              </a:tr>
              <a:tr h="763361">
                <a:tc>
                  <a:txBody>
                    <a:bodyPr/>
                    <a:lstStyle/>
                    <a:p>
                      <a:r>
                        <a:rPr lang="en-US" sz="1600" b="0" dirty="0" smtClean="0"/>
                        <a:t>Faculty</a:t>
                      </a:r>
                      <a:r>
                        <a:rPr lang="en-US" sz="1600" b="0" baseline="0" dirty="0" smtClean="0"/>
                        <a:t> provided effective teaching</a:t>
                      </a:r>
                      <a:endParaRPr lang="en-US" sz="1600" b="0" dirty="0"/>
                    </a:p>
                  </a:txBody>
                  <a:tcPr anchor="ctr"/>
                </a:tc>
                <a:tc>
                  <a:txBody>
                    <a:bodyPr/>
                    <a:lstStyle/>
                    <a:p>
                      <a:pPr algn="ctr"/>
                      <a:r>
                        <a:rPr lang="en-US" sz="1600" dirty="0" smtClean="0">
                          <a:solidFill>
                            <a:schemeClr val="tx1"/>
                          </a:solidFill>
                        </a:rPr>
                        <a:t>93.1</a:t>
                      </a:r>
                      <a:endParaRPr lang="en-US" sz="1600" dirty="0">
                        <a:solidFill>
                          <a:schemeClr val="tx1"/>
                        </a:solidFill>
                      </a:endParaRPr>
                    </a:p>
                  </a:txBody>
                  <a:tcPr anchor="ctr"/>
                </a:tc>
                <a:tc>
                  <a:txBody>
                    <a:bodyPr/>
                    <a:lstStyle/>
                    <a:p>
                      <a:pPr algn="ctr"/>
                      <a:r>
                        <a:rPr lang="en-US" sz="1600" dirty="0" smtClean="0">
                          <a:solidFill>
                            <a:schemeClr val="tx1"/>
                          </a:solidFill>
                        </a:rPr>
                        <a:t>86.8</a:t>
                      </a:r>
                      <a:endParaRPr lang="en-US" sz="1600" dirty="0">
                        <a:solidFill>
                          <a:schemeClr val="tx1"/>
                        </a:solidFill>
                      </a:endParaRPr>
                    </a:p>
                  </a:txBody>
                  <a:tcPr anchor="ctr"/>
                </a:tc>
                <a:tc>
                  <a:txBody>
                    <a:bodyPr/>
                    <a:lstStyle/>
                    <a:p>
                      <a:pPr algn="ctr"/>
                      <a:r>
                        <a:rPr lang="en-US" sz="1600" dirty="0" smtClean="0">
                          <a:solidFill>
                            <a:schemeClr val="tx1"/>
                          </a:solidFill>
                        </a:rPr>
                        <a:t>92.1</a:t>
                      </a:r>
                      <a:endParaRPr lang="en-US" sz="1600" dirty="0">
                        <a:solidFill>
                          <a:schemeClr val="tx1"/>
                        </a:solidFill>
                      </a:endParaRPr>
                    </a:p>
                  </a:txBody>
                  <a:tcPr anchor="ctr"/>
                </a:tc>
                <a:tc>
                  <a:txBody>
                    <a:bodyPr/>
                    <a:lstStyle/>
                    <a:p>
                      <a:pPr algn="ctr"/>
                      <a:r>
                        <a:rPr lang="en-US" sz="1600" dirty="0" smtClean="0">
                          <a:solidFill>
                            <a:schemeClr val="tx1"/>
                          </a:solidFill>
                        </a:rPr>
                        <a:t>85.3</a:t>
                      </a:r>
                      <a:endParaRPr lang="en-US" sz="1600" dirty="0">
                        <a:solidFill>
                          <a:schemeClr val="tx1"/>
                        </a:solidFill>
                      </a:endParaRPr>
                    </a:p>
                  </a:txBody>
                  <a:tcPr anchor="ctr"/>
                </a:tc>
              </a:tr>
              <a:tr h="763361">
                <a:tc>
                  <a:txBody>
                    <a:bodyPr/>
                    <a:lstStyle/>
                    <a:p>
                      <a:r>
                        <a:rPr lang="en-US" sz="1600" b="0" dirty="0" smtClean="0"/>
                        <a:t>Residents</a:t>
                      </a:r>
                      <a:r>
                        <a:rPr lang="en-US" sz="1600" b="0" baseline="0" dirty="0" smtClean="0"/>
                        <a:t> provided effective teaching</a:t>
                      </a:r>
                      <a:endParaRPr lang="en-US" sz="1600" b="0" dirty="0"/>
                    </a:p>
                  </a:txBody>
                  <a:tcPr anchor="ctr"/>
                </a:tc>
                <a:tc>
                  <a:txBody>
                    <a:bodyPr/>
                    <a:lstStyle/>
                    <a:p>
                      <a:pPr algn="ctr"/>
                      <a:r>
                        <a:rPr lang="en-US" sz="1600" b="0" dirty="0" smtClean="0">
                          <a:solidFill>
                            <a:schemeClr val="tx1"/>
                          </a:solidFill>
                        </a:rPr>
                        <a:t>n/a</a:t>
                      </a:r>
                      <a:endParaRPr lang="en-US" sz="1600" b="0" dirty="0">
                        <a:solidFill>
                          <a:schemeClr val="tx1"/>
                        </a:solidFill>
                      </a:endParaRPr>
                    </a:p>
                  </a:txBody>
                  <a:tcPr anchor="ctr"/>
                </a:tc>
                <a:tc>
                  <a:txBody>
                    <a:bodyPr/>
                    <a:lstStyle/>
                    <a:p>
                      <a:pPr algn="ctr"/>
                      <a:r>
                        <a:rPr lang="en-US" sz="1600" b="0" dirty="0" smtClean="0">
                          <a:solidFill>
                            <a:schemeClr val="tx1"/>
                          </a:solidFill>
                        </a:rPr>
                        <a:t>n/a</a:t>
                      </a:r>
                      <a:endParaRPr lang="en-US" sz="1600" b="0" dirty="0">
                        <a:solidFill>
                          <a:schemeClr val="tx1"/>
                        </a:solidFill>
                      </a:endParaRPr>
                    </a:p>
                  </a:txBody>
                  <a:tcPr anchor="ctr"/>
                </a:tc>
                <a:tc>
                  <a:txBody>
                    <a:bodyPr/>
                    <a:lstStyle/>
                    <a:p>
                      <a:pPr algn="ctr"/>
                      <a:r>
                        <a:rPr lang="en-US" sz="1600" dirty="0" smtClean="0">
                          <a:solidFill>
                            <a:schemeClr val="tx1"/>
                          </a:solidFill>
                        </a:rPr>
                        <a:t>n/a</a:t>
                      </a:r>
                      <a:endParaRPr lang="en-US" sz="1600" dirty="0">
                        <a:solidFill>
                          <a:schemeClr val="tx1"/>
                        </a:solidFill>
                      </a:endParaRPr>
                    </a:p>
                  </a:txBody>
                  <a:tcPr anchor="ctr"/>
                </a:tc>
                <a:tc>
                  <a:txBody>
                    <a:bodyPr/>
                    <a:lstStyle/>
                    <a:p>
                      <a:pPr algn="ctr"/>
                      <a:r>
                        <a:rPr lang="en-US" sz="1600" dirty="0" smtClean="0">
                          <a:solidFill>
                            <a:schemeClr val="tx1"/>
                          </a:solidFill>
                        </a:rPr>
                        <a:t>n/a</a:t>
                      </a:r>
                      <a:endParaRPr lang="en-US" sz="1600" dirty="0">
                        <a:solidFill>
                          <a:schemeClr val="tx1"/>
                        </a:solidFill>
                      </a:endParaRPr>
                    </a:p>
                  </a:txBody>
                  <a:tcPr anchor="ctr"/>
                </a:tc>
              </a:tr>
            </a:tbl>
          </a:graphicData>
        </a:graphic>
      </p:graphicFrame>
      <p:sp>
        <p:nvSpPr>
          <p:cNvPr id="4" name="Title 1"/>
          <p:cNvSpPr txBox="1">
            <a:spLocks/>
          </p:cNvSpPr>
          <p:nvPr/>
        </p:nvSpPr>
        <p:spPr bwMode="auto">
          <a:xfrm>
            <a:off x="0" y="0"/>
            <a:ext cx="9144000" cy="889000"/>
          </a:xfrm>
          <a:prstGeom prst="rect">
            <a:avLst/>
          </a:prstGeom>
          <a:solidFill>
            <a:schemeClr val="tx2"/>
          </a:solidFill>
          <a:ln>
            <a:noFill/>
          </a:ln>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a:lstStyle>
          <a:p>
            <a:r>
              <a:rPr lang="en-US" sz="4200" dirty="0" smtClean="0"/>
              <a:t>Measures of Quality – AAMC GQ</a:t>
            </a:r>
            <a:endParaRPr lang="en-US" sz="4200" dirty="0"/>
          </a:p>
        </p:txBody>
      </p:sp>
      <p:sp>
        <p:nvSpPr>
          <p:cNvPr id="5" name="Text Placeholder 2"/>
          <p:cNvSpPr txBox="1">
            <a:spLocks/>
          </p:cNvSpPr>
          <p:nvPr/>
        </p:nvSpPr>
        <p:spPr>
          <a:xfrm>
            <a:off x="457200" y="914404"/>
            <a:ext cx="133815" cy="321731"/>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n-US" sz="1800" dirty="0"/>
          </a:p>
        </p:txBody>
      </p:sp>
      <p:sp>
        <p:nvSpPr>
          <p:cNvPr id="6" name="TextBox 5"/>
          <p:cNvSpPr txBox="1"/>
          <p:nvPr/>
        </p:nvSpPr>
        <p:spPr>
          <a:xfrm>
            <a:off x="947854" y="1236135"/>
            <a:ext cx="6200078" cy="646331"/>
          </a:xfrm>
          <a:prstGeom prst="rect">
            <a:avLst/>
          </a:prstGeom>
          <a:noFill/>
        </p:spPr>
        <p:txBody>
          <a:bodyPr wrap="square" rtlCol="0">
            <a:spAutoFit/>
          </a:bodyPr>
          <a:lstStyle/>
          <a:p>
            <a:r>
              <a:rPr lang="en-US" dirty="0" smtClean="0"/>
              <a:t>Scale: Strongly Disagree – 1 to Strongly Agree – 5; Reporting % in top two categories below</a:t>
            </a:r>
            <a:endParaRPr lang="en-US" dirty="0"/>
          </a:p>
        </p:txBody>
      </p:sp>
    </p:spTree>
    <p:extLst>
      <p:ext uri="{BB962C8B-B14F-4D97-AF65-F5344CB8AC3E}">
        <p14:creationId xmlns:p14="http://schemas.microsoft.com/office/powerpoint/2010/main" val="284088541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9000"/>
          </a:xfrm>
        </p:spPr>
        <p:txBody>
          <a:bodyPr/>
          <a:lstStyle/>
          <a:p>
            <a:pPr algn="ctr"/>
            <a:r>
              <a:rPr lang="en-US" dirty="0" smtClean="0">
                <a:solidFill>
                  <a:schemeClr val="bg1"/>
                </a:solidFill>
              </a:rPr>
              <a:t>Measures of Quality – Step II CK</a:t>
            </a:r>
            <a:endParaRPr lang="en-US" dirty="0">
              <a:solidFill>
                <a:schemeClr val="bg1"/>
              </a:solidFill>
            </a:endParaRPr>
          </a:p>
        </p:txBody>
      </p:sp>
      <p:sp>
        <p:nvSpPr>
          <p:cNvPr id="4" name="TextBox 3"/>
          <p:cNvSpPr txBox="1"/>
          <p:nvPr/>
        </p:nvSpPr>
        <p:spPr>
          <a:xfrm>
            <a:off x="321738" y="5960538"/>
            <a:ext cx="6820842" cy="369332"/>
          </a:xfrm>
          <a:prstGeom prst="rect">
            <a:avLst/>
          </a:prstGeom>
          <a:noFill/>
        </p:spPr>
        <p:txBody>
          <a:bodyPr wrap="none" rtlCol="0">
            <a:spAutoFit/>
          </a:bodyPr>
          <a:lstStyle/>
          <a:p>
            <a:r>
              <a:rPr lang="en-US" dirty="0" smtClean="0"/>
              <a:t>*</a:t>
            </a:r>
            <a:r>
              <a:rPr lang="en-US" i="1" dirty="0" smtClean="0"/>
              <a:t>values depicted are SD above the US/Can mean for Geisel mean scores</a:t>
            </a:r>
            <a:endParaRPr lang="en-US" i="1" dirty="0"/>
          </a:p>
        </p:txBody>
      </p:sp>
      <p:pic>
        <p:nvPicPr>
          <p:cNvPr id="3" name="Picture 2"/>
          <p:cNvPicPr>
            <a:picLocks noChangeAspect="1"/>
          </p:cNvPicPr>
          <p:nvPr/>
        </p:nvPicPr>
        <p:blipFill>
          <a:blip r:embed="rId3"/>
          <a:stretch>
            <a:fillRect/>
          </a:stretch>
        </p:blipFill>
        <p:spPr>
          <a:xfrm>
            <a:off x="1709737" y="1200150"/>
            <a:ext cx="5724525" cy="4457700"/>
          </a:xfrm>
          <a:prstGeom prst="rect">
            <a:avLst/>
          </a:prstGeom>
        </p:spPr>
      </p:pic>
    </p:spTree>
    <p:extLst>
      <p:ext uri="{BB962C8B-B14F-4D97-AF65-F5344CB8AC3E}">
        <p14:creationId xmlns:p14="http://schemas.microsoft.com/office/powerpoint/2010/main" val="15591715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400" y="0"/>
            <a:ext cx="2057400" cy="5778500"/>
          </a:xfrm>
        </p:spPr>
        <p:txBody>
          <a:bodyPr/>
          <a:lstStyle/>
          <a:p>
            <a:pPr algn="ctr"/>
            <a:r>
              <a:rPr lang="en-US" smtClean="0">
                <a:solidFill>
                  <a:schemeClr val="bg1"/>
                </a:solidFill>
              </a:rPr>
              <a:t>Measures of Quality – AAMC GQ</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786698977"/>
              </p:ext>
            </p:extLst>
          </p:nvPr>
        </p:nvGraphicFramePr>
        <p:xfrm>
          <a:off x="466094" y="1566282"/>
          <a:ext cx="8211810" cy="3797639"/>
        </p:xfrm>
        <a:graphic>
          <a:graphicData uri="http://schemas.openxmlformats.org/drawingml/2006/table">
            <a:tbl>
              <a:tblPr bandRow="1">
                <a:tableStyleId>{5C22544A-7EE6-4342-B048-85BDC9FD1C3A}</a:tableStyleId>
              </a:tblPr>
              <a:tblGrid>
                <a:gridCol w="2429865"/>
                <a:gridCol w="1927315"/>
                <a:gridCol w="1927315"/>
                <a:gridCol w="1927315"/>
              </a:tblGrid>
              <a:tr h="49854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Clerkships</a:t>
                      </a:r>
                    </a:p>
                  </a:txBody>
                  <a:tcPr anchor="b">
                    <a:noFill/>
                  </a:tcPr>
                </a:tc>
                <a:tc>
                  <a:txBody>
                    <a:bodyPr/>
                    <a:lstStyle/>
                    <a:p>
                      <a:pPr algn="ctr"/>
                      <a:r>
                        <a:rPr lang="en-US" sz="1800" b="1" dirty="0" smtClean="0">
                          <a:solidFill>
                            <a:schemeClr val="bg1"/>
                          </a:solidFill>
                        </a:rPr>
                        <a:t>Overall Satisfaction AY 2014-2015</a:t>
                      </a:r>
                      <a:endParaRPr lang="en-US" sz="1800" b="1" dirty="0">
                        <a:solidFill>
                          <a:schemeClr val="bg1"/>
                        </a:solidFill>
                      </a:endParaRPr>
                    </a:p>
                  </a:txBody>
                  <a:tcPr anchor="ctr">
                    <a:solidFill>
                      <a:schemeClr val="accent1">
                        <a:lumMod val="90000"/>
                        <a:lumOff val="10000"/>
                      </a:schemeClr>
                    </a:solidFill>
                  </a:tcPr>
                </a:tc>
                <a:tc>
                  <a:txBody>
                    <a:bodyPr/>
                    <a:lstStyle/>
                    <a:p>
                      <a:pPr algn="ctr"/>
                      <a:r>
                        <a:rPr lang="en-US" sz="1800" b="1" dirty="0" smtClean="0">
                          <a:solidFill>
                            <a:schemeClr val="bg1"/>
                          </a:solidFill>
                        </a:rPr>
                        <a:t>Overall</a:t>
                      </a:r>
                      <a:r>
                        <a:rPr lang="en-US" sz="1800" b="1" baseline="0" dirty="0" smtClean="0">
                          <a:solidFill>
                            <a:schemeClr val="bg1"/>
                          </a:solidFill>
                        </a:rPr>
                        <a:t> Satisfaction AY 2015-16</a:t>
                      </a:r>
                      <a:endParaRPr lang="en-US" sz="1800" b="1" dirty="0">
                        <a:solidFill>
                          <a:schemeClr val="bg1"/>
                        </a:solidFill>
                      </a:endParaRPr>
                    </a:p>
                  </a:txBody>
                  <a:tcPr anchor="ctr">
                    <a:solidFill>
                      <a:schemeClr val="accent1">
                        <a:lumMod val="90000"/>
                        <a:lumOff val="10000"/>
                      </a:schemeClr>
                    </a:solidFill>
                  </a:tcPr>
                </a:tc>
                <a:tc>
                  <a:txBody>
                    <a:bodyPr/>
                    <a:lstStyle/>
                    <a:p>
                      <a:pPr algn="ctr"/>
                      <a:r>
                        <a:rPr lang="en-US" sz="1800" b="1" dirty="0" smtClean="0">
                          <a:solidFill>
                            <a:schemeClr val="bg1"/>
                          </a:solidFill>
                        </a:rPr>
                        <a:t>Overall Satisfaction</a:t>
                      </a:r>
                      <a:r>
                        <a:rPr lang="en-US" sz="1800" b="1" baseline="0" dirty="0" smtClean="0">
                          <a:solidFill>
                            <a:schemeClr val="bg1"/>
                          </a:solidFill>
                        </a:rPr>
                        <a:t> AY 2016-17</a:t>
                      </a:r>
                      <a:endParaRPr lang="en-US" sz="1800" b="1" dirty="0">
                        <a:solidFill>
                          <a:schemeClr val="bg1"/>
                        </a:solidFill>
                      </a:endParaRPr>
                    </a:p>
                  </a:txBody>
                  <a:tcPr anchor="ctr">
                    <a:solidFill>
                      <a:schemeClr val="accent1">
                        <a:lumMod val="90000"/>
                        <a:lumOff val="10000"/>
                      </a:schemeClr>
                    </a:solidFill>
                  </a:tcPr>
                </a:tc>
              </a:tr>
              <a:tr h="360405">
                <a:tc>
                  <a:txBody>
                    <a:bodyPr/>
                    <a:lstStyle/>
                    <a:p>
                      <a:pPr algn="l" fontAlgn="ctr"/>
                      <a:r>
                        <a:rPr lang="en-US" sz="1600" b="0" i="0" u="none" strike="noStrike" dirty="0">
                          <a:solidFill>
                            <a:srgbClr val="000000"/>
                          </a:solidFill>
                          <a:effectLst/>
                          <a:latin typeface="Calibri"/>
                          <a:cs typeface="Calibri"/>
                        </a:rPr>
                        <a:t>  </a:t>
                      </a:r>
                      <a:r>
                        <a:rPr lang="en-US" sz="1600" b="0" i="0" u="none" strike="noStrike" dirty="0" smtClean="0">
                          <a:solidFill>
                            <a:srgbClr val="000000"/>
                          </a:solidFill>
                          <a:effectLst/>
                          <a:latin typeface="Calibri"/>
                          <a:cs typeface="Calibri"/>
                        </a:rPr>
                        <a:t>PEDS</a:t>
                      </a:r>
                      <a:endParaRPr lang="en-US" sz="1600" b="0" i="0" u="none" strike="noStrike" dirty="0">
                        <a:solidFill>
                          <a:srgbClr val="000000"/>
                        </a:solidFill>
                        <a:effectLst/>
                        <a:latin typeface="Calibri"/>
                        <a:cs typeface="Calibri"/>
                      </a:endParaRPr>
                    </a:p>
                  </a:txBody>
                  <a:tcPr marL="12700" marR="12700" marT="12700" marB="0" anchor="ctr"/>
                </a:tc>
                <a:tc>
                  <a:txBody>
                    <a:bodyPr/>
                    <a:lstStyle/>
                    <a:p>
                      <a:pPr algn="ctr"/>
                      <a:r>
                        <a:rPr lang="en-US" sz="1600" dirty="0" smtClean="0">
                          <a:solidFill>
                            <a:schemeClr val="tx1"/>
                          </a:solidFill>
                        </a:rPr>
                        <a:t>4.5</a:t>
                      </a:r>
                      <a:endParaRPr lang="en-US" sz="1600" dirty="0">
                        <a:solidFill>
                          <a:schemeClr val="tx1"/>
                        </a:solidFill>
                      </a:endParaRPr>
                    </a:p>
                  </a:txBody>
                  <a:tcPr anchor="ctr"/>
                </a:tc>
                <a:tc>
                  <a:txBody>
                    <a:bodyPr/>
                    <a:lstStyle/>
                    <a:p>
                      <a:pPr algn="ctr"/>
                      <a:r>
                        <a:rPr lang="en-US" sz="1600" dirty="0" smtClean="0">
                          <a:solidFill>
                            <a:schemeClr val="tx1"/>
                          </a:solidFill>
                        </a:rPr>
                        <a:t>4.1</a:t>
                      </a:r>
                      <a:endParaRPr lang="en-US" sz="1600" dirty="0">
                        <a:solidFill>
                          <a:schemeClr val="tx1"/>
                        </a:solidFill>
                      </a:endParaRPr>
                    </a:p>
                  </a:txBody>
                  <a:tcPr anchor="ctr"/>
                </a:tc>
                <a:tc>
                  <a:txBody>
                    <a:bodyPr/>
                    <a:lstStyle/>
                    <a:p>
                      <a:pPr algn="ctr"/>
                      <a:r>
                        <a:rPr lang="en-US" sz="1600" dirty="0" smtClean="0">
                          <a:solidFill>
                            <a:schemeClr val="tx1"/>
                          </a:solidFill>
                        </a:rPr>
                        <a:t>4.2</a:t>
                      </a:r>
                      <a:endParaRPr lang="en-US" sz="1600" dirty="0">
                        <a:solidFill>
                          <a:schemeClr val="tx1"/>
                        </a:solidFill>
                      </a:endParaRPr>
                    </a:p>
                  </a:txBody>
                  <a:tcPr anchor="ctr"/>
                </a:tc>
              </a:tr>
              <a:tr h="360405">
                <a:tc>
                  <a:txBody>
                    <a:bodyPr/>
                    <a:lstStyle/>
                    <a:p>
                      <a:pPr algn="l" fontAlgn="ctr"/>
                      <a:r>
                        <a:rPr lang="en-US" sz="1600" b="0" i="0" u="none" strike="noStrike" dirty="0">
                          <a:solidFill>
                            <a:srgbClr val="000000"/>
                          </a:solidFill>
                          <a:effectLst/>
                          <a:latin typeface="Calibri"/>
                          <a:cs typeface="Calibri"/>
                        </a:rPr>
                        <a:t>  </a:t>
                      </a:r>
                      <a:r>
                        <a:rPr lang="en-US" sz="1600" b="0" i="0" u="none" strike="noStrike" dirty="0" smtClean="0">
                          <a:solidFill>
                            <a:srgbClr val="000000"/>
                          </a:solidFill>
                          <a:effectLst/>
                          <a:latin typeface="Calibri"/>
                          <a:cs typeface="Calibri"/>
                        </a:rPr>
                        <a:t>MED</a:t>
                      </a:r>
                      <a:endParaRPr lang="en-US" sz="1600" b="0" i="0" u="none" strike="noStrike" dirty="0">
                        <a:solidFill>
                          <a:srgbClr val="000000"/>
                        </a:solidFill>
                        <a:effectLst/>
                        <a:latin typeface="Calibri"/>
                        <a:cs typeface="Calibri"/>
                      </a:endParaRPr>
                    </a:p>
                  </a:txBody>
                  <a:tcPr marL="12700" marR="12700" marT="12700" marB="0" anchor="ctr"/>
                </a:tc>
                <a:tc>
                  <a:txBody>
                    <a:bodyPr/>
                    <a:lstStyle/>
                    <a:p>
                      <a:pPr algn="ctr"/>
                      <a:r>
                        <a:rPr lang="en-US" sz="1600" dirty="0" smtClean="0">
                          <a:solidFill>
                            <a:schemeClr val="tx1"/>
                          </a:solidFill>
                        </a:rPr>
                        <a:t>4.5</a:t>
                      </a:r>
                      <a:endParaRPr lang="en-US" sz="1600" dirty="0">
                        <a:solidFill>
                          <a:schemeClr val="tx1"/>
                        </a:solidFill>
                      </a:endParaRPr>
                    </a:p>
                  </a:txBody>
                  <a:tcPr anchor="ctr"/>
                </a:tc>
                <a:tc>
                  <a:txBody>
                    <a:bodyPr/>
                    <a:lstStyle/>
                    <a:p>
                      <a:pPr algn="ctr"/>
                      <a:r>
                        <a:rPr lang="en-US" sz="1600" dirty="0" smtClean="0">
                          <a:solidFill>
                            <a:schemeClr val="tx1"/>
                          </a:solidFill>
                        </a:rPr>
                        <a:t>4.5</a:t>
                      </a:r>
                      <a:endParaRPr lang="en-US" sz="1600" dirty="0">
                        <a:solidFill>
                          <a:schemeClr val="tx1"/>
                        </a:solidFill>
                      </a:endParaRPr>
                    </a:p>
                  </a:txBody>
                  <a:tcPr anchor="ctr"/>
                </a:tc>
                <a:tc>
                  <a:txBody>
                    <a:bodyPr/>
                    <a:lstStyle/>
                    <a:p>
                      <a:pPr algn="ctr"/>
                      <a:r>
                        <a:rPr lang="en-US" sz="1600" dirty="0" smtClean="0">
                          <a:solidFill>
                            <a:schemeClr val="tx1"/>
                          </a:solidFill>
                        </a:rPr>
                        <a:t>4.3</a:t>
                      </a:r>
                      <a:endParaRPr lang="en-US" sz="1600" dirty="0">
                        <a:solidFill>
                          <a:schemeClr val="tx1"/>
                        </a:solidFill>
                      </a:endParaRPr>
                    </a:p>
                  </a:txBody>
                  <a:tcPr anchor="ctr"/>
                </a:tc>
              </a:tr>
              <a:tr h="360405">
                <a:tc>
                  <a:txBody>
                    <a:bodyPr/>
                    <a:lstStyle/>
                    <a:p>
                      <a:pPr algn="l" fontAlgn="ctr"/>
                      <a:r>
                        <a:rPr lang="en-US" sz="1600" b="0" i="0" u="none" strike="noStrike" dirty="0">
                          <a:solidFill>
                            <a:srgbClr val="FF0000"/>
                          </a:solidFill>
                          <a:effectLst/>
                          <a:latin typeface="Calibri"/>
                          <a:cs typeface="Calibri"/>
                        </a:rPr>
                        <a:t>  </a:t>
                      </a:r>
                      <a:r>
                        <a:rPr lang="en-US" sz="1600" b="0" i="0" u="none" strike="noStrike" dirty="0" smtClean="0">
                          <a:solidFill>
                            <a:srgbClr val="FF0000"/>
                          </a:solidFill>
                          <a:effectLst/>
                          <a:latin typeface="Calibri"/>
                          <a:cs typeface="Calibri"/>
                        </a:rPr>
                        <a:t>CFM</a:t>
                      </a:r>
                      <a:endParaRPr lang="en-US" sz="1600" b="0" i="0" u="none" strike="noStrike" dirty="0">
                        <a:solidFill>
                          <a:srgbClr val="FF0000"/>
                        </a:solidFill>
                        <a:effectLst/>
                        <a:latin typeface="Calibri"/>
                        <a:cs typeface="Calibri"/>
                      </a:endParaRPr>
                    </a:p>
                  </a:txBody>
                  <a:tcPr marL="12700" marR="12700" marT="12700" marB="0" anchor="ctr"/>
                </a:tc>
                <a:tc>
                  <a:txBody>
                    <a:bodyPr/>
                    <a:lstStyle/>
                    <a:p>
                      <a:pPr algn="ctr"/>
                      <a:r>
                        <a:rPr lang="en-US" sz="1600" dirty="0" smtClean="0">
                          <a:solidFill>
                            <a:srgbClr val="FF0000"/>
                          </a:solidFill>
                        </a:rPr>
                        <a:t>4.5</a:t>
                      </a:r>
                      <a:endParaRPr lang="en-US" sz="1600" dirty="0">
                        <a:solidFill>
                          <a:srgbClr val="FF0000"/>
                        </a:solidFill>
                      </a:endParaRPr>
                    </a:p>
                  </a:txBody>
                  <a:tcPr anchor="ctr"/>
                </a:tc>
                <a:tc>
                  <a:txBody>
                    <a:bodyPr/>
                    <a:lstStyle/>
                    <a:p>
                      <a:pPr algn="ctr"/>
                      <a:r>
                        <a:rPr lang="en-US" sz="1600" dirty="0" smtClean="0">
                          <a:solidFill>
                            <a:srgbClr val="FF0000"/>
                          </a:solidFill>
                        </a:rPr>
                        <a:t>4.3</a:t>
                      </a:r>
                      <a:endParaRPr lang="en-US" sz="1600" dirty="0">
                        <a:solidFill>
                          <a:srgbClr val="FF0000"/>
                        </a:solidFill>
                      </a:endParaRPr>
                    </a:p>
                  </a:txBody>
                  <a:tcPr anchor="ctr"/>
                </a:tc>
                <a:tc>
                  <a:txBody>
                    <a:bodyPr/>
                    <a:lstStyle/>
                    <a:p>
                      <a:pPr algn="ctr"/>
                      <a:r>
                        <a:rPr lang="en-US" sz="1600" dirty="0" smtClean="0">
                          <a:solidFill>
                            <a:srgbClr val="FF0000"/>
                          </a:solidFill>
                        </a:rPr>
                        <a:t>4.4</a:t>
                      </a:r>
                      <a:endParaRPr lang="en-US" sz="1600" dirty="0">
                        <a:solidFill>
                          <a:srgbClr val="FF0000"/>
                        </a:solidFill>
                      </a:endParaRPr>
                    </a:p>
                  </a:txBody>
                  <a:tcPr anchor="ctr"/>
                </a:tc>
              </a:tr>
              <a:tr h="360405">
                <a:tc>
                  <a:txBody>
                    <a:bodyPr/>
                    <a:lstStyle/>
                    <a:p>
                      <a:pPr algn="l" fontAlgn="ctr"/>
                      <a:r>
                        <a:rPr lang="en-US" sz="1600" b="0" i="0" u="none" strike="noStrike" dirty="0">
                          <a:solidFill>
                            <a:schemeClr val="tx1"/>
                          </a:solidFill>
                          <a:effectLst/>
                          <a:latin typeface="Calibri"/>
                          <a:cs typeface="Calibri"/>
                        </a:rPr>
                        <a:t>  </a:t>
                      </a:r>
                      <a:r>
                        <a:rPr lang="en-US" sz="1600" b="0" i="0" u="none" strike="noStrike" dirty="0" smtClean="0">
                          <a:solidFill>
                            <a:schemeClr val="tx1"/>
                          </a:solidFill>
                          <a:effectLst/>
                          <a:latin typeface="Calibri"/>
                          <a:cs typeface="Calibri"/>
                        </a:rPr>
                        <a:t>PSYCH</a:t>
                      </a:r>
                      <a:endParaRPr lang="en-US" sz="1600" b="0" i="0" u="none" strike="noStrike" dirty="0">
                        <a:solidFill>
                          <a:schemeClr val="tx1"/>
                        </a:solidFill>
                        <a:effectLst/>
                        <a:latin typeface="Calibri"/>
                        <a:cs typeface="Calibri"/>
                      </a:endParaRPr>
                    </a:p>
                  </a:txBody>
                  <a:tcPr marL="12700" marR="12700" marT="12700" marB="0" anchor="ctr"/>
                </a:tc>
                <a:tc>
                  <a:txBody>
                    <a:bodyPr/>
                    <a:lstStyle/>
                    <a:p>
                      <a:pPr algn="ctr"/>
                      <a:r>
                        <a:rPr lang="en-US" sz="1600" dirty="0" smtClean="0">
                          <a:solidFill>
                            <a:schemeClr val="tx1"/>
                          </a:solidFill>
                        </a:rPr>
                        <a:t>4.3</a:t>
                      </a:r>
                      <a:endParaRPr lang="en-US" sz="1600" dirty="0">
                        <a:solidFill>
                          <a:schemeClr val="tx1"/>
                        </a:solidFill>
                      </a:endParaRPr>
                    </a:p>
                  </a:txBody>
                  <a:tcPr anchor="ctr"/>
                </a:tc>
                <a:tc>
                  <a:txBody>
                    <a:bodyPr/>
                    <a:lstStyle/>
                    <a:p>
                      <a:pPr algn="ctr"/>
                      <a:r>
                        <a:rPr lang="en-US" sz="1600" dirty="0" smtClean="0">
                          <a:solidFill>
                            <a:schemeClr val="tx1"/>
                          </a:solidFill>
                        </a:rPr>
                        <a:t>4.3</a:t>
                      </a:r>
                      <a:endParaRPr lang="en-US" sz="1600" dirty="0">
                        <a:solidFill>
                          <a:schemeClr val="tx1"/>
                        </a:solidFill>
                      </a:endParaRPr>
                    </a:p>
                  </a:txBody>
                  <a:tcPr anchor="ctr"/>
                </a:tc>
                <a:tc>
                  <a:txBody>
                    <a:bodyPr/>
                    <a:lstStyle/>
                    <a:p>
                      <a:pPr algn="ctr"/>
                      <a:r>
                        <a:rPr lang="en-US" sz="1600" dirty="0" smtClean="0">
                          <a:solidFill>
                            <a:schemeClr val="tx1"/>
                          </a:solidFill>
                        </a:rPr>
                        <a:t>4.4</a:t>
                      </a:r>
                      <a:endParaRPr lang="en-US" sz="1600" dirty="0">
                        <a:solidFill>
                          <a:schemeClr val="tx1"/>
                        </a:solidFill>
                      </a:endParaRPr>
                    </a:p>
                  </a:txBody>
                  <a:tcPr anchor="ctr"/>
                </a:tc>
              </a:tr>
              <a:tr h="360405">
                <a:tc>
                  <a:txBody>
                    <a:bodyPr/>
                    <a:lstStyle/>
                    <a:p>
                      <a:pPr algn="l" fontAlgn="ctr"/>
                      <a:r>
                        <a:rPr lang="en-US" sz="1600" b="0" i="0" u="none" strike="noStrike" dirty="0">
                          <a:solidFill>
                            <a:srgbClr val="000000"/>
                          </a:solidFill>
                          <a:effectLst/>
                          <a:latin typeface="Calibri"/>
                          <a:cs typeface="Calibri"/>
                        </a:rPr>
                        <a:t>  </a:t>
                      </a:r>
                      <a:r>
                        <a:rPr lang="en-US" sz="1600" b="0" i="0" u="none" strike="noStrike" dirty="0" smtClean="0">
                          <a:solidFill>
                            <a:srgbClr val="000000"/>
                          </a:solidFill>
                          <a:effectLst/>
                          <a:latin typeface="Calibri"/>
                          <a:cs typeface="Calibri"/>
                        </a:rPr>
                        <a:t>SURG</a:t>
                      </a:r>
                      <a:endParaRPr lang="en-US" sz="1600" b="0" i="0" u="none" strike="noStrike" dirty="0">
                        <a:solidFill>
                          <a:srgbClr val="000000"/>
                        </a:solidFill>
                        <a:effectLst/>
                        <a:latin typeface="Calibri"/>
                        <a:cs typeface="Calibri"/>
                      </a:endParaRPr>
                    </a:p>
                  </a:txBody>
                  <a:tcPr marL="12700" marR="12700" marT="12700" marB="0" anchor="ctr"/>
                </a:tc>
                <a:tc>
                  <a:txBody>
                    <a:bodyPr/>
                    <a:lstStyle/>
                    <a:p>
                      <a:pPr algn="ctr"/>
                      <a:r>
                        <a:rPr lang="en-US" sz="1600" dirty="0" smtClean="0">
                          <a:solidFill>
                            <a:schemeClr val="tx1"/>
                          </a:solidFill>
                        </a:rPr>
                        <a:t>4.2</a:t>
                      </a:r>
                      <a:endParaRPr lang="en-US" sz="1600" dirty="0">
                        <a:solidFill>
                          <a:schemeClr val="tx1"/>
                        </a:solidFill>
                      </a:endParaRPr>
                    </a:p>
                  </a:txBody>
                  <a:tcPr anchor="ctr"/>
                </a:tc>
                <a:tc>
                  <a:txBody>
                    <a:bodyPr/>
                    <a:lstStyle/>
                    <a:p>
                      <a:pPr algn="ctr"/>
                      <a:r>
                        <a:rPr lang="en-US" sz="1600" dirty="0" smtClean="0">
                          <a:solidFill>
                            <a:schemeClr val="tx1"/>
                          </a:solidFill>
                        </a:rPr>
                        <a:t>4</a:t>
                      </a:r>
                      <a:endParaRPr lang="en-US" sz="1600" dirty="0">
                        <a:solidFill>
                          <a:schemeClr val="tx1"/>
                        </a:solidFill>
                      </a:endParaRPr>
                    </a:p>
                  </a:txBody>
                  <a:tcPr anchor="ctr"/>
                </a:tc>
                <a:tc>
                  <a:txBody>
                    <a:bodyPr/>
                    <a:lstStyle/>
                    <a:p>
                      <a:pPr algn="ctr"/>
                      <a:r>
                        <a:rPr lang="en-US" sz="1600" dirty="0" smtClean="0">
                          <a:solidFill>
                            <a:schemeClr val="tx1"/>
                          </a:solidFill>
                        </a:rPr>
                        <a:t>4.3</a:t>
                      </a:r>
                      <a:endParaRPr lang="en-US" sz="1600" dirty="0">
                        <a:solidFill>
                          <a:schemeClr val="tx1"/>
                        </a:solidFill>
                      </a:endParaRPr>
                    </a:p>
                  </a:txBody>
                  <a:tcPr anchor="ctr"/>
                </a:tc>
              </a:tr>
              <a:tr h="360405">
                <a:tc>
                  <a:txBody>
                    <a:bodyPr/>
                    <a:lstStyle/>
                    <a:p>
                      <a:pPr algn="l" fontAlgn="ctr"/>
                      <a:r>
                        <a:rPr lang="en-US" sz="1600" b="0" i="0" u="none" strike="noStrike" dirty="0">
                          <a:solidFill>
                            <a:schemeClr val="tx1"/>
                          </a:solidFill>
                          <a:effectLst/>
                          <a:latin typeface="Calibri"/>
                          <a:cs typeface="Calibri"/>
                        </a:rPr>
                        <a:t> </a:t>
                      </a:r>
                      <a:r>
                        <a:rPr lang="en-US" sz="1600" b="0" i="0" u="none" strike="noStrike" dirty="0" smtClean="0">
                          <a:solidFill>
                            <a:schemeClr val="tx1"/>
                          </a:solidFill>
                          <a:effectLst/>
                          <a:latin typeface="Calibri"/>
                          <a:cs typeface="Calibri"/>
                        </a:rPr>
                        <a:t> GAM</a:t>
                      </a:r>
                      <a:endParaRPr lang="en-US" sz="1600" b="0" i="0" u="none" strike="noStrike" dirty="0">
                        <a:solidFill>
                          <a:schemeClr val="tx1"/>
                        </a:solidFill>
                        <a:effectLst/>
                        <a:latin typeface="Calibri"/>
                        <a:cs typeface="Calibri"/>
                      </a:endParaRPr>
                    </a:p>
                  </a:txBody>
                  <a:tcPr marL="12700" marR="12700" marT="12700" marB="0" anchor="ctr"/>
                </a:tc>
                <a:tc>
                  <a:txBody>
                    <a:bodyPr/>
                    <a:lstStyle/>
                    <a:p>
                      <a:pPr algn="ctr"/>
                      <a:r>
                        <a:rPr lang="en-US" sz="1600" dirty="0" smtClean="0">
                          <a:solidFill>
                            <a:schemeClr val="tx1"/>
                          </a:solidFill>
                        </a:rPr>
                        <a:t>4.2</a:t>
                      </a:r>
                      <a:endParaRPr lang="en-US" sz="1600" dirty="0">
                        <a:solidFill>
                          <a:schemeClr val="tx1"/>
                        </a:solidFill>
                      </a:endParaRPr>
                    </a:p>
                  </a:txBody>
                  <a:tcPr anchor="ctr"/>
                </a:tc>
                <a:tc>
                  <a:txBody>
                    <a:bodyPr/>
                    <a:lstStyle/>
                    <a:p>
                      <a:pPr algn="ctr"/>
                      <a:r>
                        <a:rPr lang="en-US" sz="1600" dirty="0" smtClean="0">
                          <a:solidFill>
                            <a:schemeClr val="tx1"/>
                          </a:solidFill>
                        </a:rPr>
                        <a:t>4.1</a:t>
                      </a:r>
                      <a:endParaRPr lang="en-US" sz="1600" dirty="0">
                        <a:solidFill>
                          <a:schemeClr val="tx1"/>
                        </a:solidFill>
                      </a:endParaRPr>
                    </a:p>
                  </a:txBody>
                  <a:tcPr anchor="ctr"/>
                </a:tc>
                <a:tc>
                  <a:txBody>
                    <a:bodyPr/>
                    <a:lstStyle/>
                    <a:p>
                      <a:pPr algn="ctr"/>
                      <a:r>
                        <a:rPr lang="en-US" sz="1600" dirty="0" smtClean="0">
                          <a:solidFill>
                            <a:schemeClr val="tx1"/>
                          </a:solidFill>
                        </a:rPr>
                        <a:t>4.2</a:t>
                      </a:r>
                      <a:endParaRPr lang="en-US" sz="1600" dirty="0">
                        <a:solidFill>
                          <a:schemeClr val="tx1"/>
                        </a:solidFill>
                      </a:endParaRPr>
                    </a:p>
                  </a:txBody>
                  <a:tcPr anchor="ctr"/>
                </a:tc>
              </a:tr>
              <a:tr h="360405">
                <a:tc>
                  <a:txBody>
                    <a:bodyPr/>
                    <a:lstStyle/>
                    <a:p>
                      <a:pPr algn="l" fontAlgn="ctr"/>
                      <a:r>
                        <a:rPr lang="en-US" sz="1600" b="0" i="0" u="none" strike="noStrike" baseline="0" dirty="0" smtClean="0">
                          <a:solidFill>
                            <a:srgbClr val="000000"/>
                          </a:solidFill>
                          <a:effectLst/>
                          <a:latin typeface="Calibri"/>
                          <a:cs typeface="Calibri"/>
                        </a:rPr>
                        <a:t>  OBGYN</a:t>
                      </a:r>
                      <a:endParaRPr lang="en-US" sz="1600" b="0" i="0" u="none" strike="noStrike" dirty="0">
                        <a:solidFill>
                          <a:srgbClr val="000000"/>
                        </a:solidFill>
                        <a:effectLst/>
                        <a:latin typeface="Calibri"/>
                        <a:cs typeface="Calibri"/>
                      </a:endParaRPr>
                    </a:p>
                  </a:txBody>
                  <a:tcPr marL="12700" marR="12700" marT="12700" marB="0" anchor="ctr"/>
                </a:tc>
                <a:tc>
                  <a:txBody>
                    <a:bodyPr/>
                    <a:lstStyle/>
                    <a:p>
                      <a:pPr algn="ctr"/>
                      <a:r>
                        <a:rPr lang="en-US" sz="1600" dirty="0" smtClean="0"/>
                        <a:t>4.2</a:t>
                      </a:r>
                      <a:endParaRPr lang="en-US" sz="1600" dirty="0"/>
                    </a:p>
                  </a:txBody>
                  <a:tcPr anchor="ctr"/>
                </a:tc>
                <a:tc>
                  <a:txBody>
                    <a:bodyPr/>
                    <a:lstStyle/>
                    <a:p>
                      <a:pPr algn="ctr"/>
                      <a:r>
                        <a:rPr lang="en-US" sz="1600" dirty="0" smtClean="0"/>
                        <a:t>4</a:t>
                      </a:r>
                      <a:endParaRPr lang="en-US" sz="1600" dirty="0"/>
                    </a:p>
                  </a:txBody>
                  <a:tcPr anchor="ctr"/>
                </a:tc>
                <a:tc>
                  <a:txBody>
                    <a:bodyPr/>
                    <a:lstStyle/>
                    <a:p>
                      <a:pPr algn="ctr"/>
                      <a:r>
                        <a:rPr lang="en-US" sz="1600" dirty="0" smtClean="0"/>
                        <a:t>4.1</a:t>
                      </a:r>
                      <a:endParaRPr lang="en-US" sz="1600" dirty="0"/>
                    </a:p>
                  </a:txBody>
                  <a:tcPr anchor="ctr"/>
                </a:tc>
              </a:tr>
              <a:tr h="360405">
                <a:tc>
                  <a:txBody>
                    <a:bodyPr/>
                    <a:lstStyle/>
                    <a:p>
                      <a:pPr algn="l" fontAlgn="ctr"/>
                      <a:r>
                        <a:rPr lang="en-US" sz="1600" b="0" i="0" u="none" strike="noStrike" dirty="0" smtClean="0">
                          <a:solidFill>
                            <a:srgbClr val="000000"/>
                          </a:solidFill>
                          <a:effectLst/>
                          <a:latin typeface="Calibri"/>
                          <a:cs typeface="Calibri"/>
                        </a:rPr>
                        <a:t>  NEURO</a:t>
                      </a:r>
                      <a:endParaRPr lang="en-US" sz="1600" b="0" i="0" u="none" strike="noStrike" dirty="0">
                        <a:solidFill>
                          <a:srgbClr val="000000"/>
                        </a:solidFill>
                        <a:effectLst/>
                        <a:latin typeface="Calibri"/>
                        <a:cs typeface="Calibri"/>
                      </a:endParaRPr>
                    </a:p>
                  </a:txBody>
                  <a:tcPr marL="12700" marR="12700" marT="12700" marB="0" anchor="ctr"/>
                </a:tc>
                <a:tc>
                  <a:txBody>
                    <a:bodyPr/>
                    <a:lstStyle/>
                    <a:p>
                      <a:pPr algn="ctr"/>
                      <a:r>
                        <a:rPr lang="en-US" sz="1600" dirty="0" smtClean="0">
                          <a:solidFill>
                            <a:schemeClr val="tx1"/>
                          </a:solidFill>
                        </a:rPr>
                        <a:t>4.0</a:t>
                      </a:r>
                      <a:endParaRPr lang="en-US" sz="1600" dirty="0">
                        <a:solidFill>
                          <a:schemeClr val="tx1"/>
                        </a:solidFill>
                      </a:endParaRPr>
                    </a:p>
                  </a:txBody>
                  <a:tcPr anchor="ctr"/>
                </a:tc>
                <a:tc>
                  <a:txBody>
                    <a:bodyPr/>
                    <a:lstStyle/>
                    <a:p>
                      <a:pPr algn="ctr"/>
                      <a:r>
                        <a:rPr lang="en-US" sz="1600" dirty="0" smtClean="0">
                          <a:solidFill>
                            <a:schemeClr val="tx1"/>
                          </a:solidFill>
                        </a:rPr>
                        <a:t>4.2</a:t>
                      </a:r>
                      <a:endParaRPr lang="en-US" sz="1600" dirty="0">
                        <a:solidFill>
                          <a:schemeClr val="tx1"/>
                        </a:solidFill>
                      </a:endParaRPr>
                    </a:p>
                  </a:txBody>
                  <a:tcPr anchor="ctr"/>
                </a:tc>
                <a:tc>
                  <a:txBody>
                    <a:bodyPr/>
                    <a:lstStyle/>
                    <a:p>
                      <a:pPr algn="ctr"/>
                      <a:r>
                        <a:rPr lang="en-US" sz="1600" dirty="0" smtClean="0">
                          <a:solidFill>
                            <a:schemeClr val="tx1"/>
                          </a:solidFill>
                        </a:rPr>
                        <a:t>4</a:t>
                      </a:r>
                      <a:endParaRPr lang="en-US" sz="1600" dirty="0">
                        <a:solidFill>
                          <a:schemeClr val="tx1"/>
                        </a:solidFill>
                      </a:endParaRPr>
                    </a:p>
                  </a:txBody>
                  <a:tcPr anchor="ctr"/>
                </a:tc>
              </a:tr>
            </a:tbl>
          </a:graphicData>
        </a:graphic>
      </p:graphicFrame>
      <p:sp>
        <p:nvSpPr>
          <p:cNvPr id="4" name="Title 1"/>
          <p:cNvSpPr txBox="1">
            <a:spLocks/>
          </p:cNvSpPr>
          <p:nvPr/>
        </p:nvSpPr>
        <p:spPr bwMode="auto">
          <a:xfrm>
            <a:off x="0" y="0"/>
            <a:ext cx="9144000" cy="889000"/>
          </a:xfrm>
          <a:prstGeom prst="rect">
            <a:avLst/>
          </a:prstGeom>
          <a:solidFill>
            <a:schemeClr val="tx2"/>
          </a:solidFill>
          <a:ln>
            <a:noFill/>
          </a:ln>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a:lstStyle>
          <a:p>
            <a:r>
              <a:rPr lang="en-US" sz="4200" dirty="0" smtClean="0"/>
              <a:t>Measures of Quality – Course Evaluation</a:t>
            </a:r>
            <a:endParaRPr lang="en-US" sz="4200" dirty="0"/>
          </a:p>
        </p:txBody>
      </p:sp>
      <p:sp>
        <p:nvSpPr>
          <p:cNvPr id="6" name="Text Placeholder 2"/>
          <p:cNvSpPr txBox="1">
            <a:spLocks/>
          </p:cNvSpPr>
          <p:nvPr/>
        </p:nvSpPr>
        <p:spPr bwMode="auto">
          <a:xfrm>
            <a:off x="760961" y="6457388"/>
            <a:ext cx="5603031" cy="364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i="1" dirty="0" smtClean="0"/>
              <a:t>scale [1=poor; 2=fair; 3=good; 4=very good; 5=excellent]</a:t>
            </a:r>
          </a:p>
          <a:p>
            <a:pPr marL="0" indent="0">
              <a:buNone/>
            </a:pPr>
            <a:endParaRPr lang="en-US" sz="800" i="1" dirty="0" smtClean="0"/>
          </a:p>
          <a:p>
            <a:pPr marL="0" indent="0">
              <a:buNone/>
            </a:pPr>
            <a:endParaRPr lang="en-US" sz="1000" dirty="0" smtClean="0"/>
          </a:p>
        </p:txBody>
      </p:sp>
    </p:spTree>
    <p:extLst>
      <p:ext uri="{BB962C8B-B14F-4D97-AF65-F5344CB8AC3E}">
        <p14:creationId xmlns:p14="http://schemas.microsoft.com/office/powerpoint/2010/main" val="8804873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bwMode="auto">
          <a:xfrm>
            <a:off x="113552" y="1049868"/>
            <a:ext cx="8686801" cy="72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1400" i="1" dirty="0" smtClean="0">
                <a:solidFill>
                  <a:prstClr val="black"/>
                </a:solidFill>
              </a:rPr>
              <a:t>scale [1=poor; 2=fair; 3=good; 4=very good; 5=excellent]</a:t>
            </a:r>
          </a:p>
          <a:p>
            <a:pPr marL="0" indent="0">
              <a:buFont typeface="Arial" charset="0"/>
              <a:buNone/>
            </a:pPr>
            <a:endParaRPr lang="en-US" sz="800" i="1" dirty="0" smtClean="0">
              <a:solidFill>
                <a:prstClr val="black"/>
              </a:solidFill>
            </a:endParaRPr>
          </a:p>
          <a:p>
            <a:pPr marL="0" indent="0">
              <a:buFont typeface="Arial" charset="0"/>
              <a:buNone/>
            </a:pPr>
            <a:endParaRPr lang="en-US" sz="1000" dirty="0" smtClean="0">
              <a:solidFill>
                <a:prstClr val="black"/>
              </a:solidFill>
            </a:endParaRPr>
          </a:p>
        </p:txBody>
      </p:sp>
      <p:sp>
        <p:nvSpPr>
          <p:cNvPr id="2" name="Title 1"/>
          <p:cNvSpPr>
            <a:spLocks noGrp="1"/>
          </p:cNvSpPr>
          <p:nvPr>
            <p:ph type="title"/>
          </p:nvPr>
        </p:nvSpPr>
        <p:spPr>
          <a:xfrm>
            <a:off x="0" y="0"/>
            <a:ext cx="9144000" cy="889000"/>
          </a:xfrm>
        </p:spPr>
        <p:txBody>
          <a:bodyPr/>
          <a:lstStyle/>
          <a:p>
            <a:pPr algn="ctr"/>
            <a:r>
              <a:rPr lang="en-US" dirty="0" smtClean="0">
                <a:solidFill>
                  <a:schemeClr val="bg1"/>
                </a:solidFill>
              </a:rPr>
              <a:t>Measures of Quality – Course Evaluation</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637434245"/>
              </p:ext>
            </p:extLst>
          </p:nvPr>
        </p:nvGraphicFramePr>
        <p:xfrm>
          <a:off x="355601" y="1552703"/>
          <a:ext cx="8444752" cy="3799428"/>
        </p:xfrm>
        <a:graphic>
          <a:graphicData uri="http://schemas.openxmlformats.org/drawingml/2006/table">
            <a:tbl>
              <a:tblPr firstRow="1" bandRow="1">
                <a:tableStyleId>{5C22544A-7EE6-4342-B048-85BDC9FD1C3A}</a:tableStyleId>
              </a:tblPr>
              <a:tblGrid>
                <a:gridCol w="4066987"/>
                <a:gridCol w="1459255"/>
                <a:gridCol w="1459255"/>
                <a:gridCol w="1459255"/>
              </a:tblGrid>
              <a:tr h="474712">
                <a:tc>
                  <a:txBody>
                    <a:bodyPr/>
                    <a:lstStyle/>
                    <a:p>
                      <a:r>
                        <a:rPr lang="en-US" sz="1200" dirty="0" smtClean="0">
                          <a:solidFill>
                            <a:schemeClr val="tx1"/>
                          </a:solidFill>
                        </a:rPr>
                        <a:t>FM</a:t>
                      </a:r>
                      <a:endParaRPr lang="en-US" sz="1200" dirty="0">
                        <a:solidFill>
                          <a:schemeClr val="tx1"/>
                        </a:solidFill>
                      </a:endParaRPr>
                    </a:p>
                  </a:txBody>
                  <a:tcPr>
                    <a:noFill/>
                  </a:tcPr>
                </a:tc>
                <a:tc>
                  <a:txBody>
                    <a:bodyPr/>
                    <a:lstStyle/>
                    <a:p>
                      <a:pPr algn="ctr"/>
                      <a:r>
                        <a:rPr lang="en-US" sz="1200" dirty="0" smtClean="0"/>
                        <a:t>2014-15</a:t>
                      </a:r>
                      <a:endParaRPr lang="en-US" sz="1200" b="0" dirty="0">
                        <a:solidFill>
                          <a:schemeClr val="tx1"/>
                        </a:solidFill>
                      </a:endParaRPr>
                    </a:p>
                  </a:txBody>
                  <a:tcPr anchor="ctr">
                    <a:lnR w="12700" cap="flat" cmpd="sng" algn="ctr">
                      <a:solidFill>
                        <a:prstClr val="white"/>
                      </a:solidFill>
                      <a:prstDash val="solid"/>
                      <a:round/>
                      <a:headEnd type="none" w="med" len="med"/>
                      <a:tailEnd type="none" w="med" len="med"/>
                    </a:ln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aseline="0" dirty="0" smtClean="0"/>
                        <a:t>2015-16</a:t>
                      </a:r>
                      <a:endParaRPr lang="en-US" sz="1200" b="0" dirty="0">
                        <a:solidFill>
                          <a:srgbClr val="000000"/>
                        </a:solidFill>
                      </a:endParaRPr>
                    </a:p>
                  </a:txBody>
                  <a:tcPr anchor="ctr">
                    <a:lnL w="12700" cap="flat" cmpd="sng" algn="ctr">
                      <a:solidFill>
                        <a:prstClr val="white"/>
                      </a:solidFill>
                      <a:prstDash val="solid"/>
                      <a:round/>
                      <a:headEnd type="none" w="med" len="med"/>
                      <a:tailEnd type="none" w="med" len="med"/>
                    </a:lnL>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2016-17</a:t>
                      </a:r>
                      <a:endParaRPr lang="en-US" sz="1200" b="0" dirty="0">
                        <a:solidFill>
                          <a:srgbClr val="000000"/>
                        </a:solidFill>
                      </a:endParaRPr>
                    </a:p>
                  </a:txBody>
                  <a:tcPr anchor="ctr">
                    <a:solidFill>
                      <a:schemeClr val="accent1">
                        <a:lumMod val="90000"/>
                        <a:lumOff val="10000"/>
                      </a:schemeClr>
                    </a:solidFill>
                  </a:tcPr>
                </a:tc>
              </a:tr>
              <a:tr h="332298">
                <a:tc>
                  <a:txBody>
                    <a:bodyPr/>
                    <a:lstStyle/>
                    <a:p>
                      <a:r>
                        <a:rPr lang="en-US" sz="1200" dirty="0" smtClean="0"/>
                        <a:t>Overall Experience</a:t>
                      </a:r>
                      <a:endParaRPr lang="en-US" sz="1200" dirty="0"/>
                    </a:p>
                  </a:txBody>
                  <a:tcPr anchor="ctr"/>
                </a:tc>
                <a:tc>
                  <a:txBody>
                    <a:bodyPr/>
                    <a:lstStyle/>
                    <a:p>
                      <a:pPr algn="ctr"/>
                      <a:r>
                        <a:rPr lang="en-US" sz="1200" dirty="0" smtClean="0"/>
                        <a:t>4.5</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4.3</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4.4</a:t>
                      </a:r>
                      <a:endParaRPr lang="en-US" sz="1200" dirty="0"/>
                    </a:p>
                  </a:txBody>
                  <a:tcPr anchor="ctr"/>
                </a:tc>
              </a:tr>
              <a:tr h="332298">
                <a:tc>
                  <a:txBody>
                    <a:bodyPr/>
                    <a:lstStyle/>
                    <a:p>
                      <a:r>
                        <a:rPr lang="en-US" sz="1200" dirty="0" smtClean="0"/>
                        <a:t>Objectives well</a:t>
                      </a:r>
                      <a:r>
                        <a:rPr lang="en-US" sz="1200" baseline="0" dirty="0" smtClean="0"/>
                        <a:t> defined and clearly presented</a:t>
                      </a:r>
                      <a:endParaRPr lang="en-US" sz="1200" dirty="0"/>
                    </a:p>
                  </a:txBody>
                  <a:tcPr anchor="ctr"/>
                </a:tc>
                <a:tc>
                  <a:txBody>
                    <a:bodyPr/>
                    <a:lstStyle/>
                    <a:p>
                      <a:pPr algn="ctr"/>
                      <a:r>
                        <a:rPr lang="en-US" sz="1200" dirty="0" smtClean="0"/>
                        <a:t>4.6</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4.3</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4.4</a:t>
                      </a:r>
                      <a:endParaRPr lang="en-US" sz="1200" dirty="0"/>
                    </a:p>
                  </a:txBody>
                  <a:tcPr anchor="ctr"/>
                </a:tc>
              </a:tr>
              <a:tr h="332298">
                <a:tc>
                  <a:txBody>
                    <a:bodyPr/>
                    <a:lstStyle/>
                    <a:p>
                      <a:r>
                        <a:rPr lang="en-US" sz="1200" dirty="0" smtClean="0"/>
                        <a:t>Expectations well defined and</a:t>
                      </a:r>
                      <a:r>
                        <a:rPr lang="en-US" sz="1200" baseline="0" dirty="0" smtClean="0"/>
                        <a:t> clear</a:t>
                      </a:r>
                      <a:endParaRPr lang="en-US" sz="1200" dirty="0"/>
                    </a:p>
                  </a:txBody>
                  <a:tcPr anchor="ctr"/>
                </a:tc>
                <a:tc>
                  <a:txBody>
                    <a:bodyPr/>
                    <a:lstStyle/>
                    <a:p>
                      <a:pPr algn="ctr"/>
                      <a:r>
                        <a:rPr lang="en-US" sz="1200" dirty="0" smtClean="0"/>
                        <a:t>4.5</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4.2</a:t>
                      </a:r>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4.4</a:t>
                      </a:r>
                      <a:endParaRPr lang="en-US" sz="1200" dirty="0"/>
                    </a:p>
                  </a:txBody>
                  <a:tcPr anchor="ctr"/>
                </a:tc>
              </a:tr>
              <a:tr h="332298">
                <a:tc>
                  <a:txBody>
                    <a:bodyPr/>
                    <a:lstStyle/>
                    <a:p>
                      <a:r>
                        <a:rPr lang="en-US" sz="1200" dirty="0" smtClean="0"/>
                        <a:t>Directors /Site Directors</a:t>
                      </a:r>
                      <a:r>
                        <a:rPr lang="en-US" sz="1200" baseline="0" dirty="0" smtClean="0"/>
                        <a:t> responsive to concerns</a:t>
                      </a:r>
                      <a:endParaRPr lang="en-US" sz="1200" dirty="0"/>
                    </a:p>
                  </a:txBody>
                  <a:tcPr anchor="ctr"/>
                </a:tc>
                <a:tc>
                  <a:txBody>
                    <a:bodyPr/>
                    <a:lstStyle/>
                    <a:p>
                      <a:pPr algn="ctr"/>
                      <a:r>
                        <a:rPr lang="en-US" sz="1200" dirty="0" smtClean="0"/>
                        <a:t>4.8 / 4.8</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4.6 / 4.8</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4.7</a:t>
                      </a:r>
                      <a:endParaRPr lang="en-US" sz="1200" dirty="0"/>
                    </a:p>
                  </a:txBody>
                  <a:tcPr anchor="ctr"/>
                </a:tc>
              </a:tr>
              <a:tr h="332298">
                <a:tc>
                  <a:txBody>
                    <a:bodyPr/>
                    <a:lstStyle/>
                    <a:p>
                      <a:r>
                        <a:rPr lang="en-US" sz="1200" dirty="0" smtClean="0"/>
                        <a:t>Volume adequate</a:t>
                      </a:r>
                      <a:r>
                        <a:rPr lang="en-US" sz="1200" baseline="0" dirty="0" smtClean="0"/>
                        <a:t> for learning</a:t>
                      </a:r>
                      <a:endParaRPr lang="en-US" sz="1200" dirty="0"/>
                    </a:p>
                  </a:txBody>
                  <a:tcPr anchor="ctr"/>
                </a:tc>
                <a:tc>
                  <a:txBody>
                    <a:bodyPr/>
                    <a:lstStyle/>
                    <a:p>
                      <a:pPr algn="ctr"/>
                      <a:r>
                        <a:rPr lang="en-US" sz="1200" dirty="0" smtClean="0"/>
                        <a:t>4.6</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4.5</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4.5</a:t>
                      </a:r>
                      <a:endParaRPr lang="en-US" sz="1200" dirty="0"/>
                    </a:p>
                  </a:txBody>
                  <a:tcPr anchor="ctr"/>
                </a:tc>
              </a:tr>
              <a:tr h="332298">
                <a:tc>
                  <a:txBody>
                    <a:bodyPr/>
                    <a:lstStyle/>
                    <a:p>
                      <a:r>
                        <a:rPr lang="en-US" sz="1200" dirty="0" smtClean="0"/>
                        <a:t>Variety of dx adequate for learning</a:t>
                      </a:r>
                      <a:endParaRPr lang="en-US" sz="1200" dirty="0"/>
                    </a:p>
                  </a:txBody>
                  <a:tcPr anchor="ctr"/>
                </a:tc>
                <a:tc>
                  <a:txBody>
                    <a:bodyPr/>
                    <a:lstStyle/>
                    <a:p>
                      <a:pPr algn="ctr"/>
                      <a:r>
                        <a:rPr lang="en-US" sz="1200" dirty="0" smtClean="0"/>
                        <a:t>4.4</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4.3</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4.3</a:t>
                      </a:r>
                      <a:endParaRPr lang="en-US" sz="1200" dirty="0"/>
                    </a:p>
                  </a:txBody>
                  <a:tcPr anchor="ctr"/>
                </a:tc>
              </a:tr>
              <a:tr h="332298">
                <a:tc>
                  <a:txBody>
                    <a:bodyPr/>
                    <a:lstStyle/>
                    <a:p>
                      <a:r>
                        <a:rPr lang="en-US" sz="1200" dirty="0" smtClean="0"/>
                        <a:t>Quality</a:t>
                      </a:r>
                      <a:r>
                        <a:rPr lang="en-US" sz="1200" baseline="0" dirty="0" smtClean="0"/>
                        <a:t> of teaching by </a:t>
                      </a:r>
                      <a:r>
                        <a:rPr lang="en-US" sz="1200" baseline="0" dirty="0" err="1" smtClean="0"/>
                        <a:t>attendings</a:t>
                      </a:r>
                      <a:endParaRPr lang="en-US" sz="1200" dirty="0"/>
                    </a:p>
                  </a:txBody>
                  <a:tcPr anchor="ctr"/>
                </a:tc>
                <a:tc>
                  <a:txBody>
                    <a:bodyPr/>
                    <a:lstStyle/>
                    <a:p>
                      <a:pPr algn="ctr"/>
                      <a:r>
                        <a:rPr lang="en-US" sz="1200" dirty="0" smtClean="0"/>
                        <a:t>4.5</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4.5</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4.5</a:t>
                      </a:r>
                      <a:endParaRPr lang="en-US" sz="1200" dirty="0"/>
                    </a:p>
                  </a:txBody>
                  <a:tcPr anchor="ctr"/>
                </a:tc>
              </a:tr>
              <a:tr h="332298">
                <a:tc>
                  <a:txBody>
                    <a:bodyPr/>
                    <a:lstStyle/>
                    <a:p>
                      <a:r>
                        <a:rPr lang="en-US" sz="1200" dirty="0" smtClean="0"/>
                        <a:t>Methods used to</a:t>
                      </a:r>
                      <a:r>
                        <a:rPr lang="en-US" sz="1200" baseline="0" dirty="0" smtClean="0"/>
                        <a:t> </a:t>
                      </a:r>
                      <a:r>
                        <a:rPr lang="en-US" sz="1200" baseline="0" dirty="0" err="1" smtClean="0"/>
                        <a:t>eval</a:t>
                      </a:r>
                      <a:r>
                        <a:rPr lang="en-US" sz="1200" baseline="0" dirty="0" smtClean="0"/>
                        <a:t> student learning made clear</a:t>
                      </a:r>
                      <a:endParaRPr lang="en-US" sz="1200" dirty="0"/>
                    </a:p>
                  </a:txBody>
                  <a:tcPr anchor="ctr"/>
                </a:tc>
                <a:tc>
                  <a:txBody>
                    <a:bodyPr/>
                    <a:lstStyle/>
                    <a:p>
                      <a:pPr algn="ctr"/>
                      <a:r>
                        <a:rPr lang="en-US" sz="1200" dirty="0" smtClean="0"/>
                        <a:t>4.3</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4.0</a:t>
                      </a:r>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4.3</a:t>
                      </a:r>
                      <a:endParaRPr lang="en-US" sz="1200" dirty="0"/>
                    </a:p>
                  </a:txBody>
                  <a:tcPr anchor="ctr"/>
                </a:tc>
              </a:tr>
              <a:tr h="332298">
                <a:tc>
                  <a:txBody>
                    <a:bodyPr/>
                    <a:lstStyle/>
                    <a:p>
                      <a:r>
                        <a:rPr lang="en-US" sz="1200" dirty="0" smtClean="0"/>
                        <a:t>Quality of</a:t>
                      </a:r>
                      <a:r>
                        <a:rPr lang="en-US" sz="1200" baseline="0" dirty="0" smtClean="0"/>
                        <a:t> mid-clerkship feedback</a:t>
                      </a:r>
                      <a:endParaRPr lang="en-US" sz="1200" dirty="0"/>
                    </a:p>
                  </a:txBody>
                  <a:tcPr anchor="ctr"/>
                </a:tc>
                <a:tc>
                  <a:txBody>
                    <a:bodyPr/>
                    <a:lstStyle/>
                    <a:p>
                      <a:pPr algn="ctr"/>
                      <a:r>
                        <a:rPr lang="en-US" sz="1200" dirty="0" smtClean="0"/>
                        <a:t>4.1</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4.2</a:t>
                      </a:r>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4.2</a:t>
                      </a:r>
                      <a:endParaRPr lang="en-US" sz="1200" dirty="0"/>
                    </a:p>
                  </a:txBody>
                  <a:tcPr anchor="ctr"/>
                </a:tc>
              </a:tr>
              <a:tr h="334034">
                <a:tc>
                  <a:txBody>
                    <a:bodyPr/>
                    <a:lstStyle/>
                    <a:p>
                      <a:r>
                        <a:rPr lang="en-US" sz="1200" dirty="0" smtClean="0"/>
                        <a:t>Quality of teaching</a:t>
                      </a:r>
                      <a:r>
                        <a:rPr lang="en-US" sz="1200" baseline="0" dirty="0" smtClean="0"/>
                        <a:t> by residents</a:t>
                      </a:r>
                      <a:endParaRPr lang="en-US" sz="1200" dirty="0"/>
                    </a:p>
                  </a:txBody>
                  <a:tcPr anchor="ctr"/>
                </a:tc>
                <a:tc>
                  <a:txBody>
                    <a:bodyPr/>
                    <a:lstStyle/>
                    <a:p>
                      <a:pPr algn="ctr"/>
                      <a:r>
                        <a:rPr lang="en-US" sz="1200" dirty="0" smtClean="0"/>
                        <a:t>n/a</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n/a</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n/a</a:t>
                      </a:r>
                      <a:endParaRPr lang="en-US" sz="1200" dirty="0"/>
                    </a:p>
                  </a:txBody>
                  <a:tcPr anchor="ctr"/>
                </a:tc>
              </a:tr>
            </a:tbl>
          </a:graphicData>
        </a:graphic>
      </p:graphicFrame>
    </p:spTree>
    <p:extLst>
      <p:ext uri="{BB962C8B-B14F-4D97-AF65-F5344CB8AC3E}">
        <p14:creationId xmlns:p14="http://schemas.microsoft.com/office/powerpoint/2010/main" val="407726319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chemeClr val="bg1"/>
                </a:solidFill>
              </a:rPr>
              <a:t>Measures of Quality – Student Comments</a:t>
            </a:r>
            <a:endParaRPr lang="en-US" sz="4000" dirty="0">
              <a:solidFill>
                <a:schemeClr val="bg1"/>
              </a:solidFill>
            </a:endParaRPr>
          </a:p>
        </p:txBody>
      </p:sp>
      <p:sp>
        <p:nvSpPr>
          <p:cNvPr id="5" name="Text Placeholder 4"/>
          <p:cNvSpPr>
            <a:spLocks noGrp="1"/>
          </p:cNvSpPr>
          <p:nvPr>
            <p:ph type="body" idx="1"/>
          </p:nvPr>
        </p:nvSpPr>
        <p:spPr/>
        <p:txBody>
          <a:bodyPr/>
          <a:lstStyle/>
          <a:p>
            <a:pPr marL="0" indent="0">
              <a:buNone/>
            </a:pPr>
            <a:r>
              <a:rPr lang="en-US" dirty="0" smtClean="0"/>
              <a:t>Strengths</a:t>
            </a:r>
          </a:p>
          <a:p>
            <a:r>
              <a:rPr lang="en-US" sz="1600" dirty="0" smtClean="0"/>
              <a:t>Approach to learning </a:t>
            </a:r>
          </a:p>
          <a:p>
            <a:pPr lvl="1"/>
            <a:r>
              <a:rPr lang="en-US" sz="1200" dirty="0" smtClean="0"/>
              <a:t>Students appreciated the attempt to include interactive teaching methods: videoconferences, peer-to-peer learning and feedback, blog posts, one-on-one learning from preceptors</a:t>
            </a:r>
          </a:p>
          <a:p>
            <a:pPr lvl="1"/>
            <a:r>
              <a:rPr lang="en-US" sz="1200" dirty="0" smtClean="0"/>
              <a:t>Diversity of learning opportunities at clinical sites: various preceptors, ability to perform procedures, working with ancillary services (ex. MA, phlebotomy, etc.)</a:t>
            </a:r>
          </a:p>
          <a:p>
            <a:r>
              <a:rPr lang="en-US" sz="1600" dirty="0" smtClean="0"/>
              <a:t>Breadth of experience</a:t>
            </a:r>
          </a:p>
          <a:p>
            <a:pPr lvl="1"/>
            <a:r>
              <a:rPr lang="en-US" sz="1200" dirty="0" smtClean="0"/>
              <a:t>Students enjoyed the exposure to an incredibly wide variety of clinical issues and a diverse patient populations(</a:t>
            </a:r>
            <a:r>
              <a:rPr lang="en-US" sz="1200" dirty="0" err="1" smtClean="0"/>
              <a:t>ie</a:t>
            </a:r>
            <a:r>
              <a:rPr lang="en-US" sz="1200" dirty="0" smtClean="0"/>
              <a:t>. </a:t>
            </a:r>
            <a:r>
              <a:rPr lang="en-US" sz="1200" dirty="0"/>
              <a:t>l</a:t>
            </a:r>
            <a:r>
              <a:rPr lang="en-US" sz="1200" dirty="0" smtClean="0"/>
              <a:t>ow SES, ESL, rural health, political differences, cultural differences)</a:t>
            </a:r>
          </a:p>
          <a:p>
            <a:pPr lvl="1"/>
            <a:r>
              <a:rPr lang="en-US" sz="1200" dirty="0" smtClean="0"/>
              <a:t>Most students approved of the exposure to various teaching styles at sites with multiple preceptors</a:t>
            </a:r>
          </a:p>
          <a:p>
            <a:pPr lvl="1"/>
            <a:r>
              <a:rPr lang="en-US" sz="1200" dirty="0" smtClean="0"/>
              <a:t>Great foundation rotation for gaining skills, confidence, and autonomy</a:t>
            </a:r>
          </a:p>
          <a:p>
            <a:r>
              <a:rPr lang="en-US" sz="1600" dirty="0" smtClean="0"/>
              <a:t>Autonomy</a:t>
            </a:r>
          </a:p>
          <a:p>
            <a:pPr lvl="1"/>
            <a:r>
              <a:rPr lang="en-US" sz="1200" dirty="0" smtClean="0"/>
              <a:t>The majority of students were happy for the sites that provided them with more autonomy regarding patient visits: deciding which patients to see, taking the history and physical exam, formulating a management plan, and then relaying that to the patient</a:t>
            </a:r>
          </a:p>
          <a:p>
            <a:r>
              <a:rPr lang="en-US" sz="1600" dirty="0"/>
              <a:t>Preceptors</a:t>
            </a:r>
          </a:p>
          <a:p>
            <a:pPr lvl="1"/>
            <a:r>
              <a:rPr lang="en-US" sz="1200" dirty="0"/>
              <a:t>Students were fairly unanimous in their love of the preceptors/staff at their sites</a:t>
            </a:r>
          </a:p>
          <a:p>
            <a:pPr lvl="1"/>
            <a:r>
              <a:rPr lang="en-US" sz="1200" dirty="0"/>
              <a:t>Warm, welcoming, felt incorporated in to the team, given autonomy and </a:t>
            </a:r>
            <a:r>
              <a:rPr lang="en-US" sz="1200" dirty="0" err="1"/>
              <a:t>responsiblity</a:t>
            </a:r>
            <a:endParaRPr lang="en-US" sz="1200" dirty="0"/>
          </a:p>
          <a:p>
            <a:pPr lvl="1"/>
            <a:r>
              <a:rPr lang="en-US" sz="1200" dirty="0"/>
              <a:t>Fostered collegial environment, helped them think through differential or work through interesting cases or cases with good learning </a:t>
            </a:r>
            <a:r>
              <a:rPr lang="en-US" sz="1200" dirty="0" smtClean="0"/>
              <a:t>points</a:t>
            </a:r>
            <a:endParaRPr lang="en-US" sz="1200" dirty="0"/>
          </a:p>
        </p:txBody>
      </p:sp>
    </p:spTree>
    <p:extLst>
      <p:ext uri="{BB962C8B-B14F-4D97-AF65-F5344CB8AC3E}">
        <p14:creationId xmlns:p14="http://schemas.microsoft.com/office/powerpoint/2010/main" val="216303796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chemeClr val="bg1"/>
                </a:solidFill>
              </a:rPr>
              <a:t>Measures of Quality – Student Comments</a:t>
            </a:r>
            <a:endParaRPr lang="en-US" sz="4000" dirty="0">
              <a:solidFill>
                <a:schemeClr val="bg1"/>
              </a:solidFill>
            </a:endParaRPr>
          </a:p>
        </p:txBody>
      </p:sp>
      <p:sp>
        <p:nvSpPr>
          <p:cNvPr id="5" name="Text Placeholder 4"/>
          <p:cNvSpPr>
            <a:spLocks noGrp="1"/>
          </p:cNvSpPr>
          <p:nvPr>
            <p:ph type="body" idx="1"/>
          </p:nvPr>
        </p:nvSpPr>
        <p:spPr/>
        <p:txBody>
          <a:bodyPr/>
          <a:lstStyle/>
          <a:p>
            <a:pPr marL="0" indent="0">
              <a:buNone/>
            </a:pPr>
            <a:r>
              <a:rPr lang="en-US" dirty="0" smtClean="0"/>
              <a:t>Strengths (continued)</a:t>
            </a:r>
          </a:p>
          <a:p>
            <a:r>
              <a:rPr lang="en-US" sz="1600" dirty="0" smtClean="0"/>
              <a:t>Logistics</a:t>
            </a:r>
          </a:p>
          <a:p>
            <a:pPr lvl="1"/>
            <a:r>
              <a:rPr lang="en-US" sz="1200" dirty="0" smtClean="0"/>
              <a:t>Many students appreciated the organization of the clerkship: clear expectations, reasonable number of assignments, turnaround time for grading</a:t>
            </a:r>
          </a:p>
          <a:p>
            <a:pPr lvl="1"/>
            <a:r>
              <a:rPr lang="en-US" sz="1200" dirty="0" smtClean="0"/>
              <a:t>Students appreciated the goal setting: helped direct focus and was useful as a measure of progress/expectations</a:t>
            </a:r>
          </a:p>
          <a:p>
            <a:r>
              <a:rPr lang="en-US" sz="1600" dirty="0" smtClean="0"/>
              <a:t>Videoconferences</a:t>
            </a:r>
            <a:endParaRPr lang="en-US" sz="1600" dirty="0"/>
          </a:p>
          <a:p>
            <a:pPr lvl="1"/>
            <a:r>
              <a:rPr lang="en-US" sz="1200" dirty="0" smtClean="0"/>
              <a:t>Students loved the check-in aspect of the videoconferences. Some felt separated (physically) or isolated and appreciated the opportunity to see how everyone else was doing, in addition to compare clerkship experiences</a:t>
            </a:r>
          </a:p>
          <a:p>
            <a:pPr lvl="1"/>
            <a:r>
              <a:rPr lang="en-US" sz="1200" dirty="0" smtClean="0"/>
              <a:t>Students really appreciated the preparatory cases (sent before conference) and test/shelf exam prep during didactics. There was a general consensus that the exam-specific prep had high value and utility.</a:t>
            </a:r>
          </a:p>
          <a:p>
            <a:pPr lvl="1"/>
            <a:r>
              <a:rPr lang="en-US" sz="1200" dirty="0"/>
              <a:t>Students enjoyed the emphasis placed on reflection and the social aspect of medicine, it </a:t>
            </a:r>
            <a:r>
              <a:rPr lang="en-US" sz="1200" dirty="0" smtClean="0"/>
              <a:t>“</a:t>
            </a:r>
            <a:r>
              <a:rPr lang="en-US" sz="1200" i="1" dirty="0" smtClean="0"/>
              <a:t>made </a:t>
            </a:r>
            <a:r>
              <a:rPr lang="en-US" sz="1200" i="1" dirty="0"/>
              <a:t>the experience really </a:t>
            </a:r>
            <a:r>
              <a:rPr lang="en-US" sz="1200" i="1" dirty="0" smtClean="0"/>
              <a:t>fulfilling</a:t>
            </a:r>
            <a:r>
              <a:rPr lang="en-US" sz="1200" dirty="0" smtClean="0"/>
              <a:t>”</a:t>
            </a:r>
            <a:endParaRPr lang="en-US" sz="800" dirty="0" smtClean="0"/>
          </a:p>
          <a:p>
            <a:pPr lvl="1"/>
            <a:r>
              <a:rPr lang="en-US" sz="1200" dirty="0" smtClean="0"/>
              <a:t>Good attempt at using and incorporating technology</a:t>
            </a:r>
          </a:p>
        </p:txBody>
      </p:sp>
    </p:spTree>
    <p:extLst>
      <p:ext uri="{BB962C8B-B14F-4D97-AF65-F5344CB8AC3E}">
        <p14:creationId xmlns:p14="http://schemas.microsoft.com/office/powerpoint/2010/main" val="108672796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chemeClr val="bg1"/>
                </a:solidFill>
              </a:rPr>
              <a:t>Measures of Quality – Student Comments</a:t>
            </a:r>
            <a:endParaRPr lang="en-US" sz="4000" dirty="0">
              <a:solidFill>
                <a:schemeClr val="bg1"/>
              </a:solidFill>
            </a:endParaRPr>
          </a:p>
        </p:txBody>
      </p:sp>
      <p:sp>
        <p:nvSpPr>
          <p:cNvPr id="7" name="Text Placeholder 4"/>
          <p:cNvSpPr>
            <a:spLocks noGrp="1"/>
          </p:cNvSpPr>
          <p:nvPr>
            <p:ph type="body" idx="1"/>
          </p:nvPr>
        </p:nvSpPr>
        <p:spPr>
          <a:xfrm>
            <a:off x="457200" y="1092199"/>
            <a:ext cx="8229600" cy="5122333"/>
          </a:xfrm>
        </p:spPr>
        <p:txBody>
          <a:bodyPr/>
          <a:lstStyle/>
          <a:p>
            <a:pPr marL="0" indent="0">
              <a:buNone/>
            </a:pPr>
            <a:r>
              <a:rPr lang="en-US" dirty="0" smtClean="0"/>
              <a:t>Suggestions for improvement</a:t>
            </a:r>
          </a:p>
          <a:p>
            <a:r>
              <a:rPr lang="en-US" sz="1600" dirty="0" smtClean="0"/>
              <a:t>Overall, most student comments felt that there were too many assignments, there was a lack of consideration regarding the timing of the assignments, there was an uncertain value to some assignments, and that many of the assignments were an inefficient use of time. The best quotes are below, with specifics on the following slides.</a:t>
            </a:r>
          </a:p>
          <a:p>
            <a:r>
              <a:rPr lang="en-US" sz="1600" dirty="0" smtClean="0"/>
              <a:t>“Tailoring </a:t>
            </a:r>
            <a:r>
              <a:rPr lang="en-US" sz="1600" dirty="0"/>
              <a:t>non-clinical curriculum </a:t>
            </a:r>
            <a:r>
              <a:rPr lang="mr-IN" sz="1600" dirty="0" smtClean="0"/>
              <a:t>…</a:t>
            </a:r>
            <a:r>
              <a:rPr lang="en-US" sz="1600" dirty="0" smtClean="0"/>
              <a:t> </a:t>
            </a:r>
            <a:r>
              <a:rPr lang="en-US" sz="1600" dirty="0"/>
              <a:t>to better prepare for shelf exam. I felt really unprepared and even slightly misdirected because focus of </a:t>
            </a:r>
            <a:r>
              <a:rPr lang="en-US" sz="1600" dirty="0" smtClean="0"/>
              <a:t>clerkship </a:t>
            </a:r>
            <a:r>
              <a:rPr lang="en-US" sz="1600" dirty="0"/>
              <a:t>was so </a:t>
            </a:r>
            <a:r>
              <a:rPr lang="en-US" sz="1600" dirty="0" smtClean="0"/>
              <a:t>incongruous </a:t>
            </a:r>
            <a:r>
              <a:rPr lang="en-US" sz="1600" dirty="0"/>
              <a:t>with the focus of shelf </a:t>
            </a:r>
            <a:r>
              <a:rPr lang="en-US" sz="1600" dirty="0" smtClean="0"/>
              <a:t>exam  </a:t>
            </a:r>
            <a:r>
              <a:rPr lang="mr-IN" sz="1600" dirty="0" smtClean="0"/>
              <a:t>…</a:t>
            </a:r>
            <a:r>
              <a:rPr lang="en-US" sz="1600" dirty="0" smtClean="0"/>
              <a:t> I </a:t>
            </a:r>
            <a:r>
              <a:rPr lang="en-US" sz="1600" dirty="0"/>
              <a:t>would recommend changing some of the VCs to focus on managing </a:t>
            </a:r>
            <a:r>
              <a:rPr lang="en-US" sz="1600" dirty="0" smtClean="0"/>
              <a:t>multi-morbidity </a:t>
            </a:r>
            <a:r>
              <a:rPr lang="mr-IN" sz="1600" dirty="0" smtClean="0"/>
              <a:t>…</a:t>
            </a:r>
            <a:r>
              <a:rPr lang="en-US" sz="1600" dirty="0" smtClean="0"/>
              <a:t> and </a:t>
            </a:r>
            <a:r>
              <a:rPr lang="en-US" sz="1600" dirty="0"/>
              <a:t>prioritizing steps of </a:t>
            </a:r>
            <a:r>
              <a:rPr lang="en-US" sz="1600" dirty="0" smtClean="0"/>
              <a:t>management. Alternatively</a:t>
            </a:r>
            <a:r>
              <a:rPr lang="en-US" sz="1600" dirty="0"/>
              <a:t>, if the </a:t>
            </a:r>
            <a:r>
              <a:rPr lang="en-US" sz="1600" dirty="0" smtClean="0"/>
              <a:t>clerkship </a:t>
            </a:r>
            <a:r>
              <a:rPr lang="en-US" sz="1600" dirty="0"/>
              <a:t>does not agree that shelf is focusing on the key principles of FM, then perhaps the weight of the shelf exam on overall grade should be </a:t>
            </a:r>
            <a:r>
              <a:rPr lang="en-US" sz="1600" dirty="0" smtClean="0"/>
              <a:t>reduced </a:t>
            </a:r>
            <a:r>
              <a:rPr lang="mr-IN" sz="1600" dirty="0" smtClean="0"/>
              <a:t>…</a:t>
            </a:r>
            <a:r>
              <a:rPr lang="en-US" sz="1600" dirty="0" smtClean="0"/>
              <a:t> there </a:t>
            </a:r>
            <a:r>
              <a:rPr lang="en-US" sz="1600" dirty="0"/>
              <a:t>is so much weight on the shelf but we are not being prepared for </a:t>
            </a:r>
            <a:r>
              <a:rPr lang="en-US" sz="1600" dirty="0" smtClean="0"/>
              <a:t>it</a:t>
            </a:r>
            <a:r>
              <a:rPr lang="en-US" sz="1600" dirty="0"/>
              <a:t> </a:t>
            </a:r>
            <a:r>
              <a:rPr lang="mr-IN" sz="1600" dirty="0" smtClean="0"/>
              <a:t>…</a:t>
            </a:r>
            <a:r>
              <a:rPr lang="en-US" sz="1600" dirty="0" smtClean="0"/>
              <a:t> </a:t>
            </a:r>
            <a:r>
              <a:rPr lang="en-US" sz="1600" dirty="0"/>
              <a:t>Include more practice questions in VCs </a:t>
            </a:r>
            <a:r>
              <a:rPr lang="en-US" sz="1600" dirty="0" smtClean="0"/>
              <a:t>… </a:t>
            </a:r>
            <a:r>
              <a:rPr lang="en-US" sz="1600" dirty="0"/>
              <a:t>Grading seemed harsh and inconsistent for write up. Points taken off relative to total body of work and weighted points in the overall score did not seem proportional</a:t>
            </a:r>
            <a:r>
              <a:rPr lang="en-US" sz="1600" dirty="0" smtClean="0"/>
              <a:t>.”</a:t>
            </a:r>
          </a:p>
          <a:p>
            <a:r>
              <a:rPr lang="en-US" sz="1600" dirty="0" smtClean="0"/>
              <a:t>“Graded </a:t>
            </a:r>
            <a:r>
              <a:rPr lang="en-US" sz="1600" dirty="0"/>
              <a:t>patient write-ups felt more academic than practical. Having graded patient write-ups be closer to practical clinical versions in brevity would have been more helpful. Perhaps having students submit their everyday clinical write-ups for grading might be a way to go where write-ups are expected to be short and </a:t>
            </a:r>
            <a:r>
              <a:rPr lang="en-US" sz="1600" dirty="0" smtClean="0"/>
              <a:t>concise.”</a:t>
            </a:r>
            <a:endParaRPr lang="en-US" sz="1600" dirty="0"/>
          </a:p>
          <a:p>
            <a:pPr lvl="1"/>
            <a:endParaRPr lang="en-US" sz="1200" dirty="0"/>
          </a:p>
          <a:p>
            <a:pPr lvl="1"/>
            <a:endParaRPr lang="en-US" sz="1200" dirty="0" smtClean="0"/>
          </a:p>
          <a:p>
            <a:pPr lvl="2"/>
            <a:endParaRPr lang="en-US" sz="800" dirty="0" smtClean="0"/>
          </a:p>
        </p:txBody>
      </p:sp>
    </p:spTree>
    <p:extLst>
      <p:ext uri="{BB962C8B-B14F-4D97-AF65-F5344CB8AC3E}">
        <p14:creationId xmlns:p14="http://schemas.microsoft.com/office/powerpoint/2010/main" val="170236328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chemeClr val="bg1"/>
                </a:solidFill>
              </a:rPr>
              <a:t>Measures of Quality – Student Comments</a:t>
            </a:r>
            <a:endParaRPr lang="en-US" sz="4000" dirty="0">
              <a:solidFill>
                <a:schemeClr val="bg1"/>
              </a:solidFill>
            </a:endParaRPr>
          </a:p>
        </p:txBody>
      </p:sp>
      <p:sp>
        <p:nvSpPr>
          <p:cNvPr id="7" name="Text Placeholder 4"/>
          <p:cNvSpPr>
            <a:spLocks noGrp="1"/>
          </p:cNvSpPr>
          <p:nvPr>
            <p:ph type="body" idx="1"/>
          </p:nvPr>
        </p:nvSpPr>
        <p:spPr>
          <a:xfrm>
            <a:off x="457200" y="1092199"/>
            <a:ext cx="8229600" cy="5122333"/>
          </a:xfrm>
        </p:spPr>
        <p:txBody>
          <a:bodyPr/>
          <a:lstStyle/>
          <a:p>
            <a:pPr marL="0" indent="0">
              <a:buNone/>
            </a:pPr>
            <a:r>
              <a:rPr lang="en-US" dirty="0" smtClean="0"/>
              <a:t>Suggestions for improvement (cont.)</a:t>
            </a:r>
          </a:p>
          <a:p>
            <a:r>
              <a:rPr lang="en-US" sz="1600" dirty="0" smtClean="0"/>
              <a:t>Clinic Notes vs. Write-Ups</a:t>
            </a:r>
          </a:p>
          <a:p>
            <a:pPr lvl="1"/>
            <a:r>
              <a:rPr lang="en-US" sz="1200" dirty="0"/>
              <a:t>Greater emphasis needed on the content of the write-up vs. the style and formatting: “heavily nit-picked,” </a:t>
            </a:r>
            <a:r>
              <a:rPr lang="en-US" sz="1200" dirty="0" smtClean="0"/>
              <a:t>”rigid </a:t>
            </a:r>
            <a:r>
              <a:rPr lang="en-US" sz="1200" dirty="0"/>
              <a:t>in </a:t>
            </a:r>
            <a:r>
              <a:rPr lang="en-US" sz="1200" dirty="0" smtClean="0"/>
              <a:t>grading” </a:t>
            </a:r>
          </a:p>
          <a:p>
            <a:pPr lvl="1"/>
            <a:r>
              <a:rPr lang="en-US" sz="1200" dirty="0" smtClean="0"/>
              <a:t>Clearer guidelines on number of daily/half-day notes needed; should be communicated to both students and preceptors, allowing for site-specific differences (</a:t>
            </a:r>
            <a:r>
              <a:rPr lang="en-US" sz="1200" dirty="0" err="1" smtClean="0"/>
              <a:t>ie</a:t>
            </a:r>
            <a:r>
              <a:rPr lang="en-US" sz="1200" dirty="0" smtClean="0"/>
              <a:t>. some sites had student see fewer patients in exchange for expecting a more comprehensive workup/write-up), and updating sites on the changes to requirements (some preceptor’s understanding of the HS/PH assignment and write-ups was out of date)</a:t>
            </a:r>
          </a:p>
          <a:p>
            <a:pPr lvl="1"/>
            <a:r>
              <a:rPr lang="en-US" sz="1200" dirty="0" smtClean="0"/>
              <a:t>No opportunity to improve or show improvement on write-ups: assignment topics were not similar in nature, so it was difficult to ascertain if the student had internalized feedback and used it appropriately</a:t>
            </a:r>
          </a:p>
          <a:p>
            <a:pPr lvl="1"/>
            <a:r>
              <a:rPr lang="en-US" sz="1200" dirty="0" smtClean="0"/>
              <a:t>Many suggested the complete removal of the write-up requirement as they thought it did not add value when combined with the requirement for daily clinic notes: redundant/received direct feedback already, no continuity of feedback regarding improvement, impractical format and thus did not emphasize clarity yet brevity </a:t>
            </a:r>
          </a:p>
          <a:p>
            <a:r>
              <a:rPr lang="en-US" sz="1600" dirty="0" smtClean="0"/>
              <a:t>Videoconferences</a:t>
            </a:r>
          </a:p>
          <a:p>
            <a:pPr lvl="1"/>
            <a:r>
              <a:rPr lang="en-US" sz="1200" dirty="0" smtClean="0"/>
              <a:t>Generally: too many, too long, not enough shelf-relevant material</a:t>
            </a:r>
          </a:p>
          <a:p>
            <a:pPr lvl="1"/>
            <a:r>
              <a:rPr lang="en-US" sz="1200" dirty="0" smtClean="0"/>
              <a:t>There was a sense that the VCs could have been more engaging and focused towards relevant learning experiences</a:t>
            </a:r>
          </a:p>
          <a:p>
            <a:pPr lvl="1"/>
            <a:r>
              <a:rPr lang="en-US" sz="1200" dirty="0" smtClean="0"/>
              <a:t>Inconsistent audio/visual quality: recommended using Skype or Google Hangouts</a:t>
            </a:r>
          </a:p>
          <a:p>
            <a:pPr lvl="1"/>
            <a:r>
              <a:rPr lang="en-US" sz="1200" dirty="0" smtClean="0"/>
              <a:t>There were a few comments regarding the timing of the very last videoconference/didactics and a suggestion to not have it the week of the shelf exam</a:t>
            </a:r>
          </a:p>
          <a:p>
            <a:pPr lvl="1"/>
            <a:r>
              <a:rPr lang="en-US" sz="1200" dirty="0" smtClean="0"/>
              <a:t>Many suggested either eliminating or reworking the videoconference didactic sessions for the above reasons</a:t>
            </a:r>
          </a:p>
        </p:txBody>
      </p:sp>
    </p:spTree>
    <p:extLst>
      <p:ext uri="{BB962C8B-B14F-4D97-AF65-F5344CB8AC3E}">
        <p14:creationId xmlns:p14="http://schemas.microsoft.com/office/powerpoint/2010/main" val="324773766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chemeClr val="bg1"/>
                </a:solidFill>
              </a:rPr>
              <a:t>Measures of Quality – Student Comments</a:t>
            </a:r>
            <a:endParaRPr lang="en-US" sz="4000" dirty="0">
              <a:solidFill>
                <a:schemeClr val="bg1"/>
              </a:solidFill>
            </a:endParaRPr>
          </a:p>
        </p:txBody>
      </p:sp>
      <p:sp>
        <p:nvSpPr>
          <p:cNvPr id="7" name="Text Placeholder 4"/>
          <p:cNvSpPr>
            <a:spLocks noGrp="1"/>
          </p:cNvSpPr>
          <p:nvPr>
            <p:ph type="body" idx="1"/>
          </p:nvPr>
        </p:nvSpPr>
        <p:spPr>
          <a:xfrm>
            <a:off x="457200" y="1092199"/>
            <a:ext cx="8229600" cy="5122333"/>
          </a:xfrm>
        </p:spPr>
        <p:txBody>
          <a:bodyPr/>
          <a:lstStyle/>
          <a:p>
            <a:pPr marL="0" indent="0">
              <a:buNone/>
            </a:pPr>
            <a:r>
              <a:rPr lang="en-US" dirty="0" smtClean="0"/>
              <a:t>Suggestions for improvement (cont.)</a:t>
            </a:r>
          </a:p>
          <a:p>
            <a:r>
              <a:rPr lang="en-US" sz="1600" dirty="0"/>
              <a:t>Hot-Spotter/Project Health</a:t>
            </a:r>
          </a:p>
          <a:p>
            <a:pPr lvl="1"/>
            <a:r>
              <a:rPr lang="en-US" sz="1200" dirty="0"/>
              <a:t>Due dates in close proximity to write-ups, especially write-up #2, and too close to end of clerkship when focus is shifting more to shelf exam</a:t>
            </a:r>
          </a:p>
          <a:p>
            <a:pPr lvl="1"/>
            <a:r>
              <a:rPr lang="en-US" sz="1200" dirty="0" smtClean="0"/>
              <a:t>Uncertain or poorly explained necessity/functionality/value: “busywork,” “a project for a middle school class”</a:t>
            </a:r>
          </a:p>
          <a:p>
            <a:pPr lvl="1"/>
            <a:r>
              <a:rPr lang="en-US" sz="1200" dirty="0" smtClean="0"/>
              <a:t>Added </a:t>
            </a:r>
            <a:r>
              <a:rPr lang="en-US" sz="1200" dirty="0"/>
              <a:t>little to overall clinical experience</a:t>
            </a:r>
          </a:p>
          <a:p>
            <a:pPr lvl="1"/>
            <a:r>
              <a:rPr lang="en-US" sz="1200" dirty="0" smtClean="0"/>
              <a:t>Many </a:t>
            </a:r>
            <a:r>
              <a:rPr lang="en-US" sz="1200" dirty="0"/>
              <a:t>suggested the elimination of the HS/PH requirement, for the above </a:t>
            </a:r>
            <a:r>
              <a:rPr lang="en-US" sz="1200" dirty="0" smtClean="0"/>
              <a:t>reasons</a:t>
            </a:r>
            <a:endParaRPr lang="en-US" sz="1600" dirty="0" smtClean="0"/>
          </a:p>
          <a:p>
            <a:r>
              <a:rPr lang="en-US" sz="1600" dirty="0" smtClean="0"/>
              <a:t>Shelf exam</a:t>
            </a:r>
          </a:p>
          <a:p>
            <a:pPr lvl="1"/>
            <a:r>
              <a:rPr lang="en-US" sz="1200" dirty="0" smtClean="0"/>
              <a:t>Many felt highly unprepared: more internal medicine/pathophysiology than expected based on the focus of the clerkship; </a:t>
            </a:r>
            <a:r>
              <a:rPr lang="en-US" sz="1200" dirty="0"/>
              <a:t>there </a:t>
            </a:r>
            <a:r>
              <a:rPr lang="en-US" sz="1200" dirty="0" smtClean="0"/>
              <a:t>were several requests to cover </a:t>
            </a:r>
            <a:r>
              <a:rPr lang="en-US" sz="1200" dirty="0"/>
              <a:t>more multi-morbidity </a:t>
            </a:r>
            <a:r>
              <a:rPr lang="en-US" sz="1200" dirty="0" smtClean="0"/>
              <a:t>cases and complex management/diagnosis</a:t>
            </a:r>
          </a:p>
          <a:p>
            <a:pPr lvl="1"/>
            <a:r>
              <a:rPr lang="en-US" sz="1200" dirty="0" smtClean="0"/>
              <a:t>Recommended adjusting </a:t>
            </a:r>
            <a:r>
              <a:rPr lang="en-US" sz="1200" dirty="0"/>
              <a:t>topics discussed on the conferences to cover some </a:t>
            </a:r>
            <a:r>
              <a:rPr lang="en-US" sz="1200" dirty="0" smtClean="0"/>
              <a:t>confusing general topics or more shelf </a:t>
            </a:r>
            <a:r>
              <a:rPr lang="en-US" sz="1200" dirty="0"/>
              <a:t>relevant </a:t>
            </a:r>
            <a:r>
              <a:rPr lang="en-US" sz="1200" dirty="0" smtClean="0"/>
              <a:t>topics</a:t>
            </a:r>
          </a:p>
          <a:p>
            <a:pPr lvl="1"/>
            <a:r>
              <a:rPr lang="en-US" sz="1200" dirty="0"/>
              <a:t>Not enough time spent on screening and preventative </a:t>
            </a:r>
            <a:r>
              <a:rPr lang="en-US" sz="1200" dirty="0" smtClean="0"/>
              <a:t>medicine (and diabetes) vs topics with relatively less utility (</a:t>
            </a:r>
            <a:r>
              <a:rPr lang="en-US" sz="1200" dirty="0" err="1" smtClean="0"/>
              <a:t>ie</a:t>
            </a:r>
            <a:r>
              <a:rPr lang="en-US" sz="1200" dirty="0" smtClean="0"/>
              <a:t>. </a:t>
            </a:r>
            <a:r>
              <a:rPr lang="en-US" sz="1200" dirty="0"/>
              <a:t>s</a:t>
            </a:r>
            <a:r>
              <a:rPr lang="en-US" sz="1200" dirty="0" smtClean="0"/>
              <a:t>leep medicine and dermatology)</a:t>
            </a:r>
          </a:p>
          <a:p>
            <a:pPr lvl="1"/>
            <a:r>
              <a:rPr lang="en-US" sz="1200" dirty="0" smtClean="0"/>
              <a:t>Some would have preferred a review session at the end: devoted to the shelf, specifically, or key topics in general</a:t>
            </a:r>
          </a:p>
          <a:p>
            <a:pPr lvl="1"/>
            <a:r>
              <a:rPr lang="en-US" sz="1200" dirty="0" smtClean="0"/>
              <a:t>Some felt the shelf exam was heavily weighted or that the cut offs for grading should be adjusted (specifically grading requirements not being in line with other courses)</a:t>
            </a:r>
          </a:p>
          <a:p>
            <a:pPr lvl="2"/>
            <a:r>
              <a:rPr lang="en-US" sz="1000" dirty="0" smtClean="0"/>
              <a:t>“</a:t>
            </a:r>
            <a:r>
              <a:rPr lang="en-US" sz="1000" i="1" dirty="0" smtClean="0"/>
              <a:t>If </a:t>
            </a:r>
            <a:r>
              <a:rPr lang="en-US" sz="1000" i="1" dirty="0"/>
              <a:t>someone does well in clinic, their grade should reflect that, for a clerkship oriented towards clinical interaction, the weight of the shelf seemed </a:t>
            </a:r>
            <a:r>
              <a:rPr lang="en-US" sz="1000" i="1" dirty="0" smtClean="0"/>
              <a:t>incongruent</a:t>
            </a:r>
            <a:r>
              <a:rPr lang="en-US" sz="1000" dirty="0" smtClean="0"/>
              <a:t>”</a:t>
            </a:r>
          </a:p>
          <a:p>
            <a:r>
              <a:rPr lang="en-US" sz="1600" dirty="0" smtClean="0"/>
              <a:t>Blog</a:t>
            </a:r>
          </a:p>
          <a:p>
            <a:pPr lvl="1"/>
            <a:r>
              <a:rPr lang="en-US" sz="1200" dirty="0" smtClean="0"/>
              <a:t>Should be earlier in the semester so people can engage with it throughout the term</a:t>
            </a:r>
          </a:p>
          <a:p>
            <a:pPr lvl="1"/>
            <a:r>
              <a:rPr lang="en-US" sz="1200" dirty="0" smtClean="0"/>
              <a:t>Richer experience if discussed live as opposed to one-off comment online</a:t>
            </a:r>
          </a:p>
          <a:p>
            <a:pPr lvl="1"/>
            <a:r>
              <a:rPr lang="en-US" sz="1200" dirty="0" smtClean="0"/>
              <a:t>Interesting discussions could be brought up during the online conferences</a:t>
            </a:r>
            <a:endParaRPr lang="en-US" sz="1200" dirty="0"/>
          </a:p>
        </p:txBody>
      </p:sp>
    </p:spTree>
    <p:extLst>
      <p:ext uri="{BB962C8B-B14F-4D97-AF65-F5344CB8AC3E}">
        <p14:creationId xmlns:p14="http://schemas.microsoft.com/office/powerpoint/2010/main" val="262388601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chemeClr val="bg1"/>
                </a:solidFill>
              </a:rPr>
              <a:t>Measures of Quality – Student Comments</a:t>
            </a:r>
            <a:endParaRPr lang="en-US" sz="4000" dirty="0">
              <a:solidFill>
                <a:schemeClr val="bg1"/>
              </a:solidFill>
            </a:endParaRPr>
          </a:p>
        </p:txBody>
      </p:sp>
      <p:sp>
        <p:nvSpPr>
          <p:cNvPr id="7" name="Text Placeholder 4"/>
          <p:cNvSpPr>
            <a:spLocks noGrp="1"/>
          </p:cNvSpPr>
          <p:nvPr>
            <p:ph type="body" idx="1"/>
          </p:nvPr>
        </p:nvSpPr>
        <p:spPr>
          <a:xfrm>
            <a:off x="457200" y="1092199"/>
            <a:ext cx="8229600" cy="5122333"/>
          </a:xfrm>
        </p:spPr>
        <p:txBody>
          <a:bodyPr/>
          <a:lstStyle/>
          <a:p>
            <a:pPr marL="0" indent="0">
              <a:buNone/>
            </a:pPr>
            <a:r>
              <a:rPr lang="en-US" dirty="0"/>
              <a:t>Other issues from student </a:t>
            </a:r>
            <a:r>
              <a:rPr lang="en-US" dirty="0" smtClean="0"/>
              <a:t>comments</a:t>
            </a:r>
          </a:p>
          <a:p>
            <a:r>
              <a:rPr lang="en-US" sz="1600" dirty="0" smtClean="0"/>
              <a:t>Preceptors (the most prevalent issue, but without many unifying themes)</a:t>
            </a:r>
          </a:p>
          <a:p>
            <a:pPr lvl="1"/>
            <a:r>
              <a:rPr lang="en-US" sz="1200" dirty="0" smtClean="0"/>
              <a:t>Some students liked sites with multiple preceptors, others didn’t</a:t>
            </a:r>
          </a:p>
          <a:p>
            <a:pPr lvl="2"/>
            <a:r>
              <a:rPr lang="en-US" sz="1000" dirty="0" smtClean="0"/>
              <a:t>Subjective (</a:t>
            </a:r>
            <a:r>
              <a:rPr lang="en-US" sz="1000" dirty="0" err="1" smtClean="0"/>
              <a:t>Yinka</a:t>
            </a:r>
            <a:r>
              <a:rPr lang="en-US" sz="1000" dirty="0" smtClean="0"/>
              <a:t>): I don’t recall how it was done during the lottery and subsequent assignments, but I recall OBGYN (and GAM) sent out a survey a few weeks prior to our assignments requesting our preferences and what our learning styles were. This would be helpful for the regional locations in determining whether someone would benefit more from the multiple preceptor model (like Heater Road) or a more longitudinal, one-on-one style (like Belfast). </a:t>
            </a:r>
          </a:p>
          <a:p>
            <a:pPr lvl="1"/>
            <a:r>
              <a:rPr lang="en-US" sz="1200" dirty="0" smtClean="0"/>
              <a:t>Students would appreciate it if sites </a:t>
            </a:r>
            <a:r>
              <a:rPr lang="en-US" sz="1200" dirty="0"/>
              <a:t>without EMR/offsite access </a:t>
            </a:r>
            <a:r>
              <a:rPr lang="en-US" sz="1200" dirty="0" smtClean="0"/>
              <a:t>inform them in advance about </a:t>
            </a:r>
            <a:r>
              <a:rPr lang="en-US" sz="1200" dirty="0"/>
              <a:t>the patients/topics to read up on for the next day </a:t>
            </a:r>
            <a:endParaRPr lang="en-US" sz="1200" dirty="0" smtClean="0"/>
          </a:p>
          <a:p>
            <a:pPr lvl="1"/>
            <a:r>
              <a:rPr lang="en-US" sz="1200" dirty="0" smtClean="0"/>
              <a:t>More </a:t>
            </a:r>
            <a:r>
              <a:rPr lang="en-US" sz="1200" dirty="0"/>
              <a:t>timely constructive feedback </a:t>
            </a:r>
            <a:endParaRPr lang="en-US" sz="1200" dirty="0" smtClean="0"/>
          </a:p>
          <a:p>
            <a:pPr lvl="1"/>
            <a:r>
              <a:rPr lang="en-US" sz="1200" dirty="0" smtClean="0"/>
              <a:t>More </a:t>
            </a:r>
            <a:r>
              <a:rPr lang="en-US" sz="1200" dirty="0"/>
              <a:t>opportunities to verbally teach/sit and </a:t>
            </a:r>
            <a:r>
              <a:rPr lang="en-US" sz="1200" dirty="0" smtClean="0"/>
              <a:t>reflect one-on-one with preceptors</a:t>
            </a:r>
          </a:p>
          <a:p>
            <a:pPr lvl="1"/>
            <a:r>
              <a:rPr lang="en-US" sz="1200" dirty="0" smtClean="0"/>
              <a:t>Clearer, more concrete instructions to preceptors on the specific role of the medical student, as well as the clerkship’s expectations for the student</a:t>
            </a:r>
          </a:p>
          <a:p>
            <a:pPr lvl="2"/>
            <a:r>
              <a:rPr lang="en-US" sz="1000" i="1" dirty="0" smtClean="0"/>
              <a:t>“Among </a:t>
            </a:r>
            <a:r>
              <a:rPr lang="en-US" sz="1000" i="1" dirty="0"/>
              <a:t>peer conversations, it seems a common theme of writing most of a physician's notes (12-15+/day) and being utilized as indentured labor in the clinic, which may be helpful to </a:t>
            </a:r>
            <a:r>
              <a:rPr lang="en-US" sz="1000" i="1" dirty="0" smtClean="0"/>
              <a:t>practitioners </a:t>
            </a:r>
            <a:r>
              <a:rPr lang="en-US" sz="1000" i="1" dirty="0"/>
              <a:t>(so they can do other paperwork without taking home), but is not so beneficial to student learning and can leave an overall distaste and view of primary care </a:t>
            </a:r>
            <a:r>
              <a:rPr lang="en-US" sz="1000" i="1" dirty="0" smtClean="0"/>
              <a:t>burnout”</a:t>
            </a:r>
          </a:p>
          <a:p>
            <a:pPr lvl="1"/>
            <a:r>
              <a:rPr lang="en-US" sz="1200" dirty="0" smtClean="0"/>
              <a:t>For sites with multiple preceptors, clarity of who would be doing the evaluations (whether group compilation or one specific preceptor)</a:t>
            </a:r>
          </a:p>
          <a:p>
            <a:r>
              <a:rPr lang="en-US" sz="1600" dirty="0" smtClean="0"/>
              <a:t>Housing</a:t>
            </a:r>
            <a:r>
              <a:rPr lang="en-US" sz="1600" dirty="0"/>
              <a:t>/Travel</a:t>
            </a:r>
          </a:p>
          <a:p>
            <a:pPr lvl="1"/>
            <a:r>
              <a:rPr lang="en-US" sz="1200" dirty="0"/>
              <a:t>Some students requested closer housing (or to be housed) near their locations</a:t>
            </a:r>
          </a:p>
          <a:p>
            <a:pPr lvl="1"/>
            <a:r>
              <a:rPr lang="en-US" sz="1200" dirty="0"/>
              <a:t>CPMC, Manchester, </a:t>
            </a:r>
            <a:r>
              <a:rPr lang="en-US" sz="1200" dirty="0" smtClean="0"/>
              <a:t>Colebrook</a:t>
            </a:r>
            <a:endParaRPr lang="en-US" sz="1200" dirty="0"/>
          </a:p>
        </p:txBody>
      </p:sp>
    </p:spTree>
    <p:extLst>
      <p:ext uri="{BB962C8B-B14F-4D97-AF65-F5344CB8AC3E}">
        <p14:creationId xmlns:p14="http://schemas.microsoft.com/office/powerpoint/2010/main" val="10753734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Action Plan from Prior Review</a:t>
            </a:r>
            <a:endParaRPr lang="en-US" dirty="0">
              <a:solidFill>
                <a:schemeClr val="bg1"/>
              </a:solidFill>
            </a:endParaRPr>
          </a:p>
        </p:txBody>
      </p:sp>
      <p:sp>
        <p:nvSpPr>
          <p:cNvPr id="4" name="Text Placeholder 2"/>
          <p:cNvSpPr txBox="1">
            <a:spLocks/>
          </p:cNvSpPr>
          <p:nvPr/>
        </p:nvSpPr>
        <p:spPr bwMode="auto">
          <a:xfrm>
            <a:off x="609600" y="1244599"/>
            <a:ext cx="8229600" cy="512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5" name="Text Placeholder 4"/>
          <p:cNvSpPr>
            <a:spLocks noGrp="1"/>
          </p:cNvSpPr>
          <p:nvPr>
            <p:ph type="body" idx="1"/>
          </p:nvPr>
        </p:nvSpPr>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55977707"/>
              </p:ext>
            </p:extLst>
          </p:nvPr>
        </p:nvGraphicFramePr>
        <p:xfrm>
          <a:off x="457200" y="1125061"/>
          <a:ext cx="8229600" cy="4948192"/>
        </p:xfrm>
        <a:graphic>
          <a:graphicData uri="http://schemas.openxmlformats.org/drawingml/2006/table">
            <a:tbl>
              <a:tblPr firstRow="1" firstCol="1" bandRow="1">
                <a:tableStyleId>{5C22544A-7EE6-4342-B048-85BDC9FD1C3A}</a:tableStyleId>
              </a:tblPr>
              <a:tblGrid>
                <a:gridCol w="4110417"/>
                <a:gridCol w="4119183"/>
              </a:tblGrid>
              <a:tr h="247410">
                <a:tc>
                  <a:txBody>
                    <a:bodyPr/>
                    <a:lstStyle/>
                    <a:p>
                      <a:pPr marL="0" marR="0">
                        <a:spcBef>
                          <a:spcPts val="0"/>
                        </a:spcBef>
                        <a:spcAft>
                          <a:spcPts val="0"/>
                        </a:spcAft>
                      </a:pPr>
                      <a:r>
                        <a:rPr lang="en-US" sz="1400" dirty="0">
                          <a:solidFill>
                            <a:schemeClr val="bg1"/>
                          </a:solidFill>
                          <a:effectLst/>
                        </a:rPr>
                        <a:t>COURSE REVIEW RECOMMENDATIONS</a:t>
                      </a:r>
                      <a:endParaRPr lang="en-US" sz="1400" dirty="0">
                        <a:solidFill>
                          <a:schemeClr val="bg1"/>
                        </a:solidFill>
                        <a:effectLst/>
                        <a:latin typeface="Lucida Sans"/>
                        <a:ea typeface="MS Mincho"/>
                        <a:cs typeface="Times New Roman"/>
                      </a:endParaRPr>
                    </a:p>
                  </a:txBody>
                  <a:tcPr marL="68580" marR="68580" marT="0" marB="0"/>
                </a:tc>
                <a:tc>
                  <a:txBody>
                    <a:bodyPr/>
                    <a:lstStyle/>
                    <a:p>
                      <a:pPr marL="0" marR="0">
                        <a:spcBef>
                          <a:spcPts val="0"/>
                        </a:spcBef>
                        <a:spcAft>
                          <a:spcPts val="0"/>
                        </a:spcAft>
                      </a:pPr>
                      <a:r>
                        <a:rPr lang="en-US" sz="1400" dirty="0">
                          <a:solidFill>
                            <a:schemeClr val="tx1"/>
                          </a:solidFill>
                          <a:effectLst/>
                        </a:rPr>
                        <a:t>FMC RESPONSE</a:t>
                      </a:r>
                      <a:endParaRPr lang="en-US" sz="1400" dirty="0">
                        <a:solidFill>
                          <a:schemeClr val="tx1"/>
                        </a:solidFill>
                        <a:effectLst/>
                        <a:latin typeface="Lucida Sans"/>
                        <a:ea typeface="MS Mincho"/>
                        <a:cs typeface="Times New Roman"/>
                      </a:endParaRPr>
                    </a:p>
                  </a:txBody>
                  <a:tcPr marL="68580" marR="68580" marT="0" marB="0"/>
                </a:tc>
              </a:tr>
              <a:tr h="742228">
                <a:tc>
                  <a:txBody>
                    <a:bodyPr/>
                    <a:lstStyle/>
                    <a:p>
                      <a:pPr marL="0" marR="0">
                        <a:spcBef>
                          <a:spcPts val="0"/>
                        </a:spcBef>
                        <a:spcAft>
                          <a:spcPts val="0"/>
                        </a:spcAft>
                      </a:pPr>
                      <a:r>
                        <a:rPr lang="en-US" sz="1400" dirty="0">
                          <a:solidFill>
                            <a:schemeClr val="bg1"/>
                          </a:solidFill>
                          <a:effectLst/>
                        </a:rPr>
                        <a:t>Remove “learning outcomes” presented on Canvas as these are slightly different from course objectives but serve the same purpose.</a:t>
                      </a:r>
                      <a:endParaRPr lang="en-US" sz="1400" dirty="0">
                        <a:solidFill>
                          <a:schemeClr val="bg1"/>
                        </a:solidFill>
                        <a:effectLst/>
                        <a:latin typeface="Lucida Sans"/>
                        <a:ea typeface="MS Mincho"/>
                        <a:cs typeface="Times New Roman"/>
                      </a:endParaRPr>
                    </a:p>
                  </a:txBody>
                  <a:tcPr marL="68580" marR="68580" marT="0" marB="0"/>
                </a:tc>
                <a:tc>
                  <a:txBody>
                    <a:bodyPr/>
                    <a:lstStyle/>
                    <a:p>
                      <a:pPr marL="0" marR="0">
                        <a:spcBef>
                          <a:spcPts val="0"/>
                        </a:spcBef>
                        <a:spcAft>
                          <a:spcPts val="0"/>
                        </a:spcAft>
                      </a:pPr>
                      <a:r>
                        <a:rPr lang="en-US" sz="1400" dirty="0" smtClean="0">
                          <a:solidFill>
                            <a:schemeClr val="tx1"/>
                          </a:solidFill>
                          <a:effectLst/>
                        </a:rPr>
                        <a:t>Done.</a:t>
                      </a:r>
                      <a:endParaRPr lang="en-US" sz="1400" dirty="0">
                        <a:solidFill>
                          <a:schemeClr val="tx1"/>
                        </a:solidFill>
                        <a:effectLst/>
                        <a:latin typeface="Lucida Sans"/>
                        <a:ea typeface="MS Mincho"/>
                        <a:cs typeface="Times New Roman"/>
                      </a:endParaRPr>
                    </a:p>
                  </a:txBody>
                  <a:tcPr marL="68580" marR="68580" marT="0" marB="0"/>
                </a:tc>
              </a:tr>
              <a:tr h="989638">
                <a:tc>
                  <a:txBody>
                    <a:bodyPr/>
                    <a:lstStyle/>
                    <a:p>
                      <a:pPr marL="0" marR="0">
                        <a:spcBef>
                          <a:spcPts val="0"/>
                        </a:spcBef>
                        <a:spcAft>
                          <a:spcPts val="0"/>
                        </a:spcAft>
                      </a:pPr>
                      <a:r>
                        <a:rPr lang="en-US" sz="1400" dirty="0">
                          <a:solidFill>
                            <a:schemeClr val="bg1"/>
                          </a:solidFill>
                          <a:effectLst/>
                        </a:rPr>
                        <a:t>Clarify expected number of encounters for essential conditions (At least 1 per condition, included grouped conditions like “dermatologic problem”)</a:t>
                      </a:r>
                      <a:endParaRPr lang="en-US" sz="1400" dirty="0">
                        <a:solidFill>
                          <a:schemeClr val="bg1"/>
                        </a:solidFill>
                        <a:effectLst/>
                        <a:latin typeface="Lucida Sans"/>
                        <a:ea typeface="MS Mincho"/>
                        <a:cs typeface="Times New Roman"/>
                      </a:endParaRPr>
                    </a:p>
                  </a:txBody>
                  <a:tcPr marL="68580" marR="68580" marT="0" marB="0"/>
                </a:tc>
                <a:tc>
                  <a:txBody>
                    <a:bodyPr/>
                    <a:lstStyle/>
                    <a:p>
                      <a:pPr marL="0" marR="0">
                        <a:spcBef>
                          <a:spcPts val="0"/>
                        </a:spcBef>
                        <a:spcAft>
                          <a:spcPts val="0"/>
                        </a:spcAft>
                      </a:pPr>
                      <a:r>
                        <a:rPr lang="en-US" sz="1400" dirty="0" smtClean="0">
                          <a:solidFill>
                            <a:schemeClr val="tx1"/>
                          </a:solidFill>
                          <a:effectLst/>
                        </a:rPr>
                        <a:t>Done.</a:t>
                      </a:r>
                      <a:endParaRPr lang="en-US" sz="1400" dirty="0">
                        <a:solidFill>
                          <a:schemeClr val="tx1"/>
                        </a:solidFill>
                        <a:effectLst/>
                        <a:latin typeface="Lucida Sans"/>
                        <a:ea typeface="MS Mincho"/>
                        <a:cs typeface="Times New Roman"/>
                      </a:endParaRPr>
                    </a:p>
                  </a:txBody>
                  <a:tcPr marL="68580" marR="68580" marT="0" marB="0"/>
                </a:tc>
              </a:tr>
              <a:tr h="742228">
                <a:tc>
                  <a:txBody>
                    <a:bodyPr/>
                    <a:lstStyle/>
                    <a:p>
                      <a:pPr marL="0" marR="0">
                        <a:spcBef>
                          <a:spcPts val="0"/>
                        </a:spcBef>
                        <a:spcAft>
                          <a:spcPts val="0"/>
                        </a:spcAft>
                      </a:pPr>
                      <a:r>
                        <a:rPr lang="en-US" sz="1400">
                          <a:solidFill>
                            <a:schemeClr val="bg1"/>
                          </a:solidFill>
                          <a:effectLst/>
                        </a:rPr>
                        <a:t>Remove objective #3 from videoconferencing #2 session and make changes to session objectives as indicated</a:t>
                      </a:r>
                      <a:endParaRPr lang="en-US" sz="1400">
                        <a:solidFill>
                          <a:schemeClr val="bg1"/>
                        </a:solidFill>
                        <a:effectLst/>
                        <a:latin typeface="Lucida Sans"/>
                        <a:ea typeface="MS Mincho"/>
                        <a:cs typeface="Times New Roman"/>
                      </a:endParaRPr>
                    </a:p>
                  </a:txBody>
                  <a:tcPr marL="68580" marR="68580" marT="0" marB="0"/>
                </a:tc>
                <a:tc>
                  <a:txBody>
                    <a:bodyPr/>
                    <a:lstStyle/>
                    <a:p>
                      <a:pPr marL="0" marR="0">
                        <a:spcBef>
                          <a:spcPts val="0"/>
                        </a:spcBef>
                        <a:spcAft>
                          <a:spcPts val="0"/>
                        </a:spcAft>
                      </a:pPr>
                      <a:r>
                        <a:rPr lang="en-US" sz="1400" dirty="0" smtClean="0">
                          <a:solidFill>
                            <a:schemeClr val="tx1"/>
                          </a:solidFill>
                          <a:effectLst/>
                        </a:rPr>
                        <a:t>Done</a:t>
                      </a:r>
                      <a:endParaRPr lang="en-US" sz="1400" dirty="0">
                        <a:solidFill>
                          <a:schemeClr val="tx1"/>
                        </a:solidFill>
                        <a:effectLst/>
                        <a:latin typeface="Lucida Sans"/>
                        <a:ea typeface="MS Mincho"/>
                        <a:cs typeface="Times New Roman"/>
                      </a:endParaRPr>
                    </a:p>
                  </a:txBody>
                  <a:tcPr marL="68580" marR="68580" marT="0" marB="0"/>
                </a:tc>
              </a:tr>
              <a:tr h="494820">
                <a:tc>
                  <a:txBody>
                    <a:bodyPr/>
                    <a:lstStyle/>
                    <a:p>
                      <a:pPr marL="0" marR="0">
                        <a:spcBef>
                          <a:spcPts val="0"/>
                        </a:spcBef>
                        <a:spcAft>
                          <a:spcPts val="0"/>
                        </a:spcAft>
                      </a:pPr>
                      <a:r>
                        <a:rPr lang="en-US" sz="1400">
                          <a:solidFill>
                            <a:schemeClr val="bg1"/>
                          </a:solidFill>
                          <a:effectLst/>
                        </a:rPr>
                        <a:t>Provide examples to students of expected level of feedback for peer to peer feedback on notes.</a:t>
                      </a:r>
                      <a:endParaRPr lang="en-US" sz="1400">
                        <a:solidFill>
                          <a:schemeClr val="bg1"/>
                        </a:solidFill>
                        <a:effectLst/>
                        <a:latin typeface="Lucida Sans"/>
                        <a:ea typeface="MS Mincho"/>
                        <a:cs typeface="Times New Roman"/>
                      </a:endParaRPr>
                    </a:p>
                  </a:txBody>
                  <a:tcPr marL="68580" marR="68580" marT="0" marB="0"/>
                </a:tc>
                <a:tc>
                  <a:txBody>
                    <a:bodyPr/>
                    <a:lstStyle/>
                    <a:p>
                      <a:pPr marL="0" marR="0">
                        <a:spcBef>
                          <a:spcPts val="0"/>
                        </a:spcBef>
                        <a:spcAft>
                          <a:spcPts val="0"/>
                        </a:spcAft>
                      </a:pPr>
                      <a:r>
                        <a:rPr lang="en-US" sz="1400" dirty="0" smtClean="0">
                          <a:solidFill>
                            <a:schemeClr val="tx1"/>
                          </a:solidFill>
                          <a:effectLst/>
                        </a:rPr>
                        <a:t>Done.</a:t>
                      </a:r>
                      <a:endParaRPr lang="en-US" sz="1400" dirty="0">
                        <a:solidFill>
                          <a:schemeClr val="tx1"/>
                        </a:solidFill>
                        <a:effectLst/>
                        <a:latin typeface="Lucida Sans"/>
                        <a:ea typeface="MS Mincho"/>
                        <a:cs typeface="Times New Roman"/>
                      </a:endParaRPr>
                    </a:p>
                  </a:txBody>
                  <a:tcPr marL="68580" marR="68580" marT="0" marB="0"/>
                </a:tc>
              </a:tr>
              <a:tr h="1731868">
                <a:tc>
                  <a:txBody>
                    <a:bodyPr/>
                    <a:lstStyle/>
                    <a:p>
                      <a:pPr marL="0" marR="0">
                        <a:spcBef>
                          <a:spcPts val="0"/>
                        </a:spcBef>
                        <a:spcAft>
                          <a:spcPts val="0"/>
                        </a:spcAft>
                      </a:pPr>
                      <a:r>
                        <a:rPr lang="en-US" sz="1400" dirty="0">
                          <a:solidFill>
                            <a:schemeClr val="bg1"/>
                          </a:solidFill>
                          <a:effectLst/>
                        </a:rPr>
                        <a:t>Consider addition of foundational science concept to one of your videoconference sessions (example would be Diabetes medications or HTN; could model approach of how physicians need to think about basic science concept when patient not following expected clinical course or treatment algorithm not working.)</a:t>
                      </a:r>
                      <a:endParaRPr lang="en-US" sz="1400" dirty="0">
                        <a:solidFill>
                          <a:schemeClr val="bg1"/>
                        </a:solidFill>
                        <a:effectLst/>
                        <a:latin typeface="Lucida Sans"/>
                        <a:ea typeface="MS Mincho"/>
                        <a:cs typeface="Times New Roman"/>
                      </a:endParaRPr>
                    </a:p>
                  </a:txBody>
                  <a:tcPr marL="68580" marR="68580" marT="0" marB="0"/>
                </a:tc>
                <a:tc>
                  <a:txBody>
                    <a:bodyPr/>
                    <a:lstStyle/>
                    <a:p>
                      <a:pPr marL="0" marR="0">
                        <a:spcBef>
                          <a:spcPts val="0"/>
                        </a:spcBef>
                        <a:spcAft>
                          <a:spcPts val="0"/>
                        </a:spcAft>
                      </a:pPr>
                      <a:r>
                        <a:rPr lang="en-US" sz="1400" dirty="0" smtClean="0">
                          <a:solidFill>
                            <a:schemeClr val="tx1"/>
                          </a:solidFill>
                          <a:effectLst/>
                        </a:rPr>
                        <a:t>Done.  Diabetes</a:t>
                      </a:r>
                      <a:r>
                        <a:rPr lang="en-US" sz="1400" baseline="0" dirty="0" smtClean="0">
                          <a:solidFill>
                            <a:schemeClr val="tx1"/>
                          </a:solidFill>
                          <a:effectLst/>
                        </a:rPr>
                        <a:t> teaching module.</a:t>
                      </a:r>
                      <a:endParaRPr lang="en-US" sz="1400" dirty="0">
                        <a:solidFill>
                          <a:schemeClr val="tx1"/>
                        </a:solidFill>
                        <a:effectLst/>
                        <a:latin typeface="Lucida Sans"/>
                        <a:ea typeface="MS Mincho"/>
                        <a:cs typeface="Times New Roman"/>
                      </a:endParaRPr>
                    </a:p>
                  </a:txBody>
                  <a:tcPr marL="68580" marR="68580" marT="0" marB="0"/>
                </a:tc>
              </a:tr>
            </a:tbl>
          </a:graphicData>
        </a:graphic>
      </p:graphicFrame>
    </p:spTree>
    <p:extLst>
      <p:ext uri="{BB962C8B-B14F-4D97-AF65-F5344CB8AC3E}">
        <p14:creationId xmlns:p14="http://schemas.microsoft.com/office/powerpoint/2010/main" val="191577934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chemeClr val="bg1"/>
                </a:solidFill>
              </a:rPr>
              <a:t>Measures of Quality – Student Comments</a:t>
            </a:r>
            <a:endParaRPr lang="en-US" sz="4000" dirty="0">
              <a:solidFill>
                <a:schemeClr val="bg1"/>
              </a:solidFill>
            </a:endParaRPr>
          </a:p>
        </p:txBody>
      </p:sp>
      <p:sp>
        <p:nvSpPr>
          <p:cNvPr id="7" name="Text Placeholder 4"/>
          <p:cNvSpPr>
            <a:spLocks noGrp="1"/>
          </p:cNvSpPr>
          <p:nvPr>
            <p:ph type="body" idx="1"/>
          </p:nvPr>
        </p:nvSpPr>
        <p:spPr>
          <a:xfrm>
            <a:off x="457200" y="1092199"/>
            <a:ext cx="8229600" cy="5122333"/>
          </a:xfrm>
        </p:spPr>
        <p:txBody>
          <a:bodyPr/>
          <a:lstStyle/>
          <a:p>
            <a:pPr marL="0" indent="0">
              <a:buNone/>
            </a:pPr>
            <a:r>
              <a:rPr lang="en-US" dirty="0"/>
              <a:t>Other issues from student </a:t>
            </a:r>
            <a:r>
              <a:rPr lang="en-US" dirty="0" smtClean="0"/>
              <a:t>comments</a:t>
            </a:r>
          </a:p>
          <a:p>
            <a:r>
              <a:rPr lang="en-US" sz="1600" dirty="0" smtClean="0"/>
              <a:t>Communication</a:t>
            </a:r>
            <a:endParaRPr lang="en-US" sz="1600" dirty="0"/>
          </a:p>
          <a:p>
            <a:pPr lvl="1"/>
            <a:r>
              <a:rPr lang="en-US" sz="1200" dirty="0" smtClean="0"/>
              <a:t>There quite a few comments regarding the way in which the clerkship directors interacted with the students. This was absent from the very last set of reviews (very positive, see slide notes for a representative comment), and may have been an isolated incident, but it is worth investigating/reviewing in order to avoid it in the future. The two most descriptive comments are below.</a:t>
            </a:r>
          </a:p>
          <a:p>
            <a:pPr lvl="2"/>
            <a:r>
              <a:rPr lang="en-US" sz="1000" i="1" dirty="0" smtClean="0"/>
              <a:t>“I </a:t>
            </a:r>
            <a:r>
              <a:rPr lang="en-US" sz="1000" i="1" dirty="0"/>
              <a:t>would encourage especially </a:t>
            </a:r>
            <a:r>
              <a:rPr lang="en-US" sz="1000" i="1" dirty="0" smtClean="0"/>
              <a:t>[</a:t>
            </a:r>
            <a:r>
              <a:rPr lang="en-US" sz="1000" i="1" dirty="0" smtClean="0"/>
              <a:t>the </a:t>
            </a:r>
            <a:r>
              <a:rPr lang="en-US" sz="1000" i="1" dirty="0" smtClean="0"/>
              <a:t>clerkship] to </a:t>
            </a:r>
            <a:r>
              <a:rPr lang="en-US" sz="1000" i="1" dirty="0"/>
              <a:t>re-evaluate the way </a:t>
            </a:r>
            <a:r>
              <a:rPr lang="en-US" sz="1000" i="1" dirty="0" smtClean="0"/>
              <a:t>they </a:t>
            </a:r>
            <a:r>
              <a:rPr lang="en-US" sz="1000" i="1" dirty="0"/>
              <a:t>communicate with students. There were more than one anxiety-provoking emails </a:t>
            </a:r>
            <a:r>
              <a:rPr lang="en-US" sz="1000" i="1" dirty="0" smtClean="0"/>
              <a:t>that [they] sent</a:t>
            </a:r>
            <a:r>
              <a:rPr lang="en-US" sz="1000" i="1" dirty="0"/>
              <a:t>, which is not necessarily the most helpful thing to incorporate into a clerkship. E.g., "MAJOR GAPS", things highlighted in red text, the use of exclamation marks, etc. I would urge </a:t>
            </a:r>
            <a:r>
              <a:rPr lang="en-US" sz="1000" i="1" dirty="0" smtClean="0"/>
              <a:t>[them] </a:t>
            </a:r>
            <a:r>
              <a:rPr lang="en-US" sz="1000" i="1" dirty="0"/>
              <a:t>to be more cognizant of the stresses that we are already under and not directly add to them</a:t>
            </a:r>
            <a:r>
              <a:rPr lang="en-US" sz="1000" i="1" dirty="0" smtClean="0"/>
              <a:t>.”</a:t>
            </a:r>
          </a:p>
          <a:p>
            <a:pPr lvl="2"/>
            <a:r>
              <a:rPr lang="en-US" sz="1000" i="1" dirty="0" smtClean="0"/>
              <a:t>“The </a:t>
            </a:r>
            <a:r>
              <a:rPr lang="en-US" sz="1000" i="1" dirty="0"/>
              <a:t>way in which administrators communicate with students does not always come off as encouraging or inspiring. In some cases, it can feel intimidating and nonproductive. This is a very sympathetic and compassionate group of administrators, so I say this, not as a criticism as much as to offer the perspective of a student knowing that this may not be the intention of the mentors</a:t>
            </a:r>
            <a:r>
              <a:rPr lang="en-US" sz="1000" i="1" dirty="0" smtClean="0"/>
              <a:t>.”</a:t>
            </a:r>
          </a:p>
          <a:p>
            <a:r>
              <a:rPr lang="en-US" sz="1800" dirty="0" smtClean="0"/>
              <a:t>Safe spaces?</a:t>
            </a:r>
          </a:p>
          <a:p>
            <a:pPr lvl="1"/>
            <a:r>
              <a:rPr lang="en-US" sz="1400" dirty="0" smtClean="0"/>
              <a:t>Many students </a:t>
            </a:r>
            <a:r>
              <a:rPr lang="en-US" sz="1400" dirty="0"/>
              <a:t>were looking for an avenue (“safe space”) to continuously discuss/compare experiences with each other (one recommended the blog) that was still </a:t>
            </a:r>
            <a:r>
              <a:rPr lang="en-US" sz="1400" dirty="0" smtClean="0"/>
              <a:t>kept private </a:t>
            </a:r>
            <a:r>
              <a:rPr lang="en-US" sz="1400" dirty="0"/>
              <a:t>from their </a:t>
            </a:r>
            <a:r>
              <a:rPr lang="en-US" sz="1400" dirty="0" smtClean="0"/>
              <a:t>preceptors/sites</a:t>
            </a:r>
            <a:endParaRPr lang="en-US" sz="1400" dirty="0"/>
          </a:p>
          <a:p>
            <a:pPr lvl="2"/>
            <a:r>
              <a:rPr lang="en-US" sz="1000" dirty="0" smtClean="0"/>
              <a:t>We “</a:t>
            </a:r>
            <a:r>
              <a:rPr lang="en-US" sz="1000" i="1" dirty="0" smtClean="0"/>
              <a:t>shared </a:t>
            </a:r>
            <a:r>
              <a:rPr lang="en-US" sz="1000" i="1" dirty="0"/>
              <a:t>some questions during our debriefing, but having a safe space to continuously debrief with one another and ask questions, whether straightforward or more complex, would be nice in terms of enhancing our learning experience (e.g., </a:t>
            </a:r>
            <a:r>
              <a:rPr lang="en-US" sz="1000" i="1" dirty="0" smtClean="0"/>
              <a:t>‘Should </a:t>
            </a:r>
            <a:r>
              <a:rPr lang="en-US" sz="1000" i="1" dirty="0"/>
              <a:t>blood pressure only be taken on the right arm</a:t>
            </a:r>
            <a:r>
              <a:rPr lang="en-US" sz="1000" i="1" dirty="0" smtClean="0"/>
              <a:t>?,’ ‘One </a:t>
            </a:r>
            <a:r>
              <a:rPr lang="en-US" sz="1000" i="1" dirty="0"/>
              <a:t>of the MDs at my site prescribed </a:t>
            </a:r>
            <a:r>
              <a:rPr lang="en-US" sz="1000" i="1" dirty="0" err="1"/>
              <a:t>opiods</a:t>
            </a:r>
            <a:r>
              <a:rPr lang="en-US" sz="1000" i="1" dirty="0"/>
              <a:t> to this </a:t>
            </a:r>
            <a:r>
              <a:rPr lang="en-US" sz="1000" i="1" dirty="0" err="1"/>
              <a:t>pt</a:t>
            </a:r>
            <a:r>
              <a:rPr lang="en-US" sz="1000" i="1" dirty="0"/>
              <a:t> and did not have them fill out a substance use agreement contract in over a year. Does this happen with anyone else's preceptor</a:t>
            </a:r>
            <a:r>
              <a:rPr lang="en-US" sz="1000" i="1" dirty="0" smtClean="0"/>
              <a:t>?’)”</a:t>
            </a:r>
            <a:endParaRPr lang="en-US" sz="1000" i="1" dirty="0"/>
          </a:p>
        </p:txBody>
      </p:sp>
    </p:spTree>
    <p:extLst>
      <p:ext uri="{BB962C8B-B14F-4D97-AF65-F5344CB8AC3E}">
        <p14:creationId xmlns:p14="http://schemas.microsoft.com/office/powerpoint/2010/main" val="63283709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bwMode="auto">
          <a:xfrm>
            <a:off x="457200" y="1168399"/>
            <a:ext cx="8229600" cy="5096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2" name="Title 1"/>
          <p:cNvSpPr>
            <a:spLocks noGrp="1"/>
          </p:cNvSpPr>
          <p:nvPr>
            <p:ph type="title"/>
          </p:nvPr>
        </p:nvSpPr>
        <p:spPr>
          <a:xfrm>
            <a:off x="0" y="12700"/>
            <a:ext cx="9144000" cy="901700"/>
          </a:xfrm>
        </p:spPr>
        <p:txBody>
          <a:bodyPr/>
          <a:lstStyle/>
          <a:p>
            <a:pPr algn="ctr"/>
            <a:r>
              <a:rPr lang="en-US" i="1" smtClean="0">
                <a:solidFill>
                  <a:srgbClr val="FDF177"/>
                </a:solidFill>
              </a:rPr>
              <a:t>Summary regarding Measures of Quality</a:t>
            </a:r>
            <a:endParaRPr lang="en-US" i="1" dirty="0">
              <a:solidFill>
                <a:srgbClr val="FDF177"/>
              </a:solidFill>
            </a:endParaRPr>
          </a:p>
        </p:txBody>
      </p:sp>
      <p:sp>
        <p:nvSpPr>
          <p:cNvPr id="4" name="Text Placeholder 3"/>
          <p:cNvSpPr>
            <a:spLocks noGrp="1"/>
          </p:cNvSpPr>
          <p:nvPr>
            <p:ph type="body" idx="1"/>
          </p:nvPr>
        </p:nvSpPr>
        <p:spPr/>
        <p:txBody>
          <a:bodyPr/>
          <a:lstStyle/>
          <a:p>
            <a:r>
              <a:rPr lang="en-US" dirty="0" smtClean="0"/>
              <a:t>Consistently one of the top rated clerkships</a:t>
            </a:r>
          </a:p>
          <a:p>
            <a:r>
              <a:rPr lang="en-US" dirty="0" smtClean="0"/>
              <a:t>Some concern regarding declining student perception of not being observed performing portion of physical exam despite this needing to be verified on essential skills checklist</a:t>
            </a:r>
          </a:p>
          <a:p>
            <a:r>
              <a:rPr lang="en-US" dirty="0" smtClean="0"/>
              <a:t>Students not understanding utility of “hot spotter” assignment.</a:t>
            </a:r>
          </a:p>
          <a:p>
            <a:endParaRPr lang="en-US" dirty="0"/>
          </a:p>
        </p:txBody>
      </p:sp>
    </p:spTree>
    <p:extLst>
      <p:ext uri="{BB962C8B-B14F-4D97-AF65-F5344CB8AC3E}">
        <p14:creationId xmlns:p14="http://schemas.microsoft.com/office/powerpoint/2010/main" val="303732424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smtClean="0">
                <a:solidFill>
                  <a:srgbClr val="CCFFCC"/>
                </a:solidFill>
              </a:rPr>
              <a:t>Recommendations</a:t>
            </a:r>
            <a:endParaRPr lang="en-US" i="1" dirty="0">
              <a:solidFill>
                <a:srgbClr val="CCFFCC"/>
              </a:solidFill>
            </a:endParaRPr>
          </a:p>
        </p:txBody>
      </p:sp>
      <p:sp>
        <p:nvSpPr>
          <p:cNvPr id="5" name="Text Placeholder 4"/>
          <p:cNvSpPr>
            <a:spLocks noGrp="1"/>
          </p:cNvSpPr>
          <p:nvPr>
            <p:ph type="body" idx="1"/>
          </p:nvPr>
        </p:nvSpPr>
        <p:spPr/>
        <p:txBody>
          <a:bodyPr/>
          <a:lstStyle/>
          <a:p>
            <a:r>
              <a:rPr lang="en-US" sz="1800" dirty="0" smtClean="0"/>
              <a:t>Objectives/Essential Skills/Conditions</a:t>
            </a:r>
          </a:p>
          <a:p>
            <a:pPr lvl="1"/>
            <a:r>
              <a:rPr lang="en-US" sz="1800" dirty="0"/>
              <a:t>Need to develop separate session objectives for wrap up sessions “Population Health” and “Big Ideas”</a:t>
            </a:r>
          </a:p>
          <a:p>
            <a:pPr lvl="1"/>
            <a:r>
              <a:rPr lang="en-US" sz="1800" dirty="0" smtClean="0"/>
              <a:t>Consider </a:t>
            </a:r>
            <a:r>
              <a:rPr lang="en-US" sz="1800" dirty="0"/>
              <a:t>a narrower focus for </a:t>
            </a:r>
            <a:r>
              <a:rPr lang="en-US" sz="1800" dirty="0" smtClean="0"/>
              <a:t>“Kidney-Urinary conditions” </a:t>
            </a:r>
            <a:r>
              <a:rPr lang="en-US" sz="1800" dirty="0"/>
              <a:t>for essential conditions; </a:t>
            </a:r>
            <a:r>
              <a:rPr lang="en-US" sz="1800" dirty="0" smtClean="0"/>
              <a:t>UTI/dysuria </a:t>
            </a:r>
            <a:r>
              <a:rPr lang="en-US" sz="1800" dirty="0"/>
              <a:t>perhaps as GAM covers incontinence, CKD and MEDI covers AKI</a:t>
            </a:r>
            <a:r>
              <a:rPr lang="en-US" sz="1800" dirty="0" smtClean="0"/>
              <a:t>.</a:t>
            </a:r>
          </a:p>
          <a:p>
            <a:pPr lvl="1"/>
            <a:r>
              <a:rPr lang="en-US" sz="1800" dirty="0" smtClean="0"/>
              <a:t>Meet with Bill Nelson to discuss/coordinate Health/Values material</a:t>
            </a:r>
          </a:p>
          <a:p>
            <a:pPr lvl="1"/>
            <a:r>
              <a:rPr lang="en-US" sz="1800" dirty="0" smtClean="0"/>
              <a:t>Discuss possible addition of Nutrition to current curriculum especially to cover nutrition counseling </a:t>
            </a:r>
          </a:p>
          <a:p>
            <a:pPr lvl="1"/>
            <a:r>
              <a:rPr lang="en-US" sz="1800" dirty="0" smtClean="0"/>
              <a:t>Discuss possible overlap with diabetes medications with David Nierenberg’s CPT course</a:t>
            </a:r>
          </a:p>
          <a:p>
            <a:pPr lvl="1"/>
            <a:r>
              <a:rPr lang="en-US" sz="1800" dirty="0" smtClean="0"/>
              <a:t>Discuss with On-Doctoring your concerns regarding preparation of students for write ups and oral presentations</a:t>
            </a:r>
          </a:p>
          <a:p>
            <a:r>
              <a:rPr lang="en-US" sz="1800" dirty="0" smtClean="0"/>
              <a:t>Pedagogy</a:t>
            </a:r>
          </a:p>
          <a:p>
            <a:pPr lvl="1"/>
            <a:r>
              <a:rPr lang="en-US" sz="1800" dirty="0" smtClean="0"/>
              <a:t>Further emphasize utility of Population Health project to future practice</a:t>
            </a:r>
          </a:p>
          <a:p>
            <a:pPr marL="0" indent="0">
              <a:buNone/>
            </a:pPr>
            <a:endParaRPr lang="en-US" dirty="0" smtClean="0"/>
          </a:p>
          <a:p>
            <a:endParaRPr lang="en-US" dirty="0" smtClean="0"/>
          </a:p>
          <a:p>
            <a:endParaRPr lang="en-US" dirty="0"/>
          </a:p>
          <a:p>
            <a:pPr lvl="1"/>
            <a:endParaRPr lang="en-US" dirty="0"/>
          </a:p>
        </p:txBody>
      </p:sp>
    </p:spTree>
    <p:extLst>
      <p:ext uri="{BB962C8B-B14F-4D97-AF65-F5344CB8AC3E}">
        <p14:creationId xmlns:p14="http://schemas.microsoft.com/office/powerpoint/2010/main" val="19939230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smtClean="0">
                <a:solidFill>
                  <a:srgbClr val="CCFFCC"/>
                </a:solidFill>
              </a:rPr>
              <a:t>Recommendations</a:t>
            </a:r>
            <a:endParaRPr lang="en-US" i="1" dirty="0">
              <a:solidFill>
                <a:srgbClr val="CCFFCC"/>
              </a:solidFill>
            </a:endParaRPr>
          </a:p>
        </p:txBody>
      </p:sp>
      <p:sp>
        <p:nvSpPr>
          <p:cNvPr id="4" name="Text Placeholder 3"/>
          <p:cNvSpPr>
            <a:spLocks noGrp="1"/>
          </p:cNvSpPr>
          <p:nvPr>
            <p:ph type="body" idx="1"/>
          </p:nvPr>
        </p:nvSpPr>
        <p:spPr/>
        <p:txBody>
          <a:bodyPr/>
          <a:lstStyle/>
          <a:p>
            <a:r>
              <a:rPr lang="en-US" dirty="0" smtClean="0"/>
              <a:t>Pedagogy (cont.)</a:t>
            </a:r>
          </a:p>
          <a:p>
            <a:pPr lvl="1"/>
            <a:r>
              <a:rPr lang="en-US" dirty="0"/>
              <a:t>Further consider how feedback on 1</a:t>
            </a:r>
            <a:r>
              <a:rPr lang="en-US" baseline="30000" dirty="0"/>
              <a:t>st</a:t>
            </a:r>
            <a:r>
              <a:rPr lang="en-US" dirty="0"/>
              <a:t> note will apply to 2</a:t>
            </a:r>
            <a:r>
              <a:rPr lang="en-US" baseline="30000" dirty="0"/>
              <a:t>nd</a:t>
            </a:r>
            <a:r>
              <a:rPr lang="en-US" dirty="0"/>
              <a:t> note such that student feels they are getting formative feedback rather than summative feedback on this skill</a:t>
            </a:r>
            <a:r>
              <a:rPr lang="en-US" dirty="0" smtClean="0"/>
              <a:t>.</a:t>
            </a:r>
          </a:p>
          <a:p>
            <a:r>
              <a:rPr lang="en-US" dirty="0" smtClean="0"/>
              <a:t>Assessment</a:t>
            </a:r>
            <a:endParaRPr lang="en-US" dirty="0"/>
          </a:p>
          <a:p>
            <a:pPr lvl="1"/>
            <a:r>
              <a:rPr lang="en-US" dirty="0"/>
              <a:t>Reconsider Honors cut off for shelf exam in context of what other clerkships do</a:t>
            </a:r>
            <a:r>
              <a:rPr lang="en-US" dirty="0" smtClean="0"/>
              <a:t>.</a:t>
            </a:r>
          </a:p>
          <a:p>
            <a:pPr lvl="1"/>
            <a:r>
              <a:rPr lang="en-US" dirty="0" smtClean="0"/>
              <a:t>Reemphasize importance of observed portion of PE to faculty</a:t>
            </a:r>
            <a:endParaRPr lang="en-US" dirty="0"/>
          </a:p>
          <a:p>
            <a:endParaRPr lang="en-US" dirty="0"/>
          </a:p>
        </p:txBody>
      </p:sp>
    </p:spTree>
    <p:extLst>
      <p:ext uri="{BB962C8B-B14F-4D97-AF65-F5344CB8AC3E}">
        <p14:creationId xmlns:p14="http://schemas.microsoft.com/office/powerpoint/2010/main" val="304610107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smtClean="0">
                <a:solidFill>
                  <a:srgbClr val="CCFFCC"/>
                </a:solidFill>
              </a:rPr>
              <a:t>Action Plan</a:t>
            </a:r>
            <a:endParaRPr lang="en-US" i="1" dirty="0">
              <a:solidFill>
                <a:srgbClr val="CCFFCC"/>
              </a:solidFill>
            </a:endParaRPr>
          </a:p>
        </p:txBody>
      </p:sp>
      <p:sp>
        <p:nvSpPr>
          <p:cNvPr id="4" name="Text Placeholder 3"/>
          <p:cNvSpPr>
            <a:spLocks noGrp="1"/>
          </p:cNvSpPr>
          <p:nvPr>
            <p:ph type="body" idx="1"/>
          </p:nvPr>
        </p:nvSpPr>
        <p:spPr/>
        <p:txBody>
          <a:bodyPr/>
          <a:lstStyle/>
          <a:p>
            <a:r>
              <a:rPr lang="en-US" sz="1800" dirty="0"/>
              <a:t>Objectives/Essential Skills/Conditions</a:t>
            </a:r>
          </a:p>
          <a:p>
            <a:pPr lvl="1"/>
            <a:r>
              <a:rPr lang="en-US" sz="1800" dirty="0" smtClean="0"/>
              <a:t>We will develop </a:t>
            </a:r>
            <a:r>
              <a:rPr lang="en-US" sz="1800" dirty="0"/>
              <a:t>separate session objectives for wrap up sessions “Population Health” and “Big Ideas”</a:t>
            </a:r>
          </a:p>
          <a:p>
            <a:pPr lvl="1"/>
            <a:r>
              <a:rPr lang="en-US" sz="1800" dirty="0" smtClean="0"/>
              <a:t>We will narrow focus </a:t>
            </a:r>
            <a:r>
              <a:rPr lang="en-US" sz="1800" dirty="0"/>
              <a:t>for “Kidney-Urinary conditions” </a:t>
            </a:r>
            <a:r>
              <a:rPr lang="en-US" sz="1800" dirty="0" smtClean="0"/>
              <a:t>to UTI</a:t>
            </a:r>
            <a:r>
              <a:rPr lang="en-US" sz="1800" dirty="0"/>
              <a:t>/</a:t>
            </a:r>
            <a:r>
              <a:rPr lang="en-US" sz="1800" dirty="0" smtClean="0"/>
              <a:t>dysuria starting AY 18/19</a:t>
            </a:r>
            <a:endParaRPr lang="en-US" sz="1800" dirty="0"/>
          </a:p>
          <a:p>
            <a:pPr lvl="1"/>
            <a:r>
              <a:rPr lang="en-US" sz="1800" dirty="0"/>
              <a:t>Meet with Bill Nelson to discuss/coordinate Health/Values material</a:t>
            </a:r>
          </a:p>
          <a:p>
            <a:pPr lvl="1"/>
            <a:r>
              <a:rPr lang="en-US" sz="1800" dirty="0" smtClean="0"/>
              <a:t>Meet with Rima </a:t>
            </a:r>
            <a:r>
              <a:rPr lang="en-US" sz="1800" dirty="0" err="1" smtClean="0"/>
              <a:t>Itanial-Nimr</a:t>
            </a:r>
            <a:r>
              <a:rPr lang="en-US" sz="1800" dirty="0" smtClean="0"/>
              <a:t> to discuss </a:t>
            </a:r>
            <a:r>
              <a:rPr lang="en-US" sz="1800" dirty="0"/>
              <a:t>possible addition of Nutrition </a:t>
            </a:r>
            <a:r>
              <a:rPr lang="en-US" sz="1800" dirty="0" smtClean="0"/>
              <a:t>contend to </a:t>
            </a:r>
            <a:r>
              <a:rPr lang="en-US" sz="1800" dirty="0"/>
              <a:t>current </a:t>
            </a:r>
            <a:endParaRPr lang="en-US" sz="1800" dirty="0" smtClean="0"/>
          </a:p>
          <a:p>
            <a:pPr lvl="1"/>
            <a:r>
              <a:rPr lang="en-US" sz="1800" dirty="0" smtClean="0"/>
              <a:t>Discuss </a:t>
            </a:r>
            <a:r>
              <a:rPr lang="en-US" sz="1800" dirty="0"/>
              <a:t>possible overlap with diabetes medications with David Nierenberg’s CPT course</a:t>
            </a:r>
          </a:p>
          <a:p>
            <a:pPr lvl="1"/>
            <a:r>
              <a:rPr lang="en-US" sz="1800" dirty="0" smtClean="0"/>
              <a:t>We have ongoing dialogue with On</a:t>
            </a:r>
            <a:r>
              <a:rPr lang="en-US" sz="1800" dirty="0"/>
              <a:t>-Doctoring </a:t>
            </a:r>
            <a:r>
              <a:rPr lang="en-US" sz="1800" dirty="0" smtClean="0"/>
              <a:t>and we will discuss any patterns we see with them</a:t>
            </a:r>
            <a:endParaRPr lang="en-US" sz="1800" dirty="0"/>
          </a:p>
          <a:p>
            <a:r>
              <a:rPr lang="en-US" sz="1800" dirty="0"/>
              <a:t>Pedagogy</a:t>
            </a:r>
          </a:p>
          <a:p>
            <a:pPr lvl="1"/>
            <a:r>
              <a:rPr lang="en-US" sz="1800" dirty="0"/>
              <a:t>Further emphasize utility of Population Health project to future practice</a:t>
            </a:r>
          </a:p>
          <a:p>
            <a:endParaRPr lang="en-US" dirty="0"/>
          </a:p>
        </p:txBody>
      </p:sp>
    </p:spTree>
    <p:extLst>
      <p:ext uri="{BB962C8B-B14F-4D97-AF65-F5344CB8AC3E}">
        <p14:creationId xmlns:p14="http://schemas.microsoft.com/office/powerpoint/2010/main" val="87118161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smtClean="0">
                <a:solidFill>
                  <a:srgbClr val="CCFFCC"/>
                </a:solidFill>
              </a:rPr>
              <a:t>Action Plan</a:t>
            </a:r>
            <a:endParaRPr lang="en-US" i="1" dirty="0">
              <a:solidFill>
                <a:srgbClr val="CCFFCC"/>
              </a:solidFill>
            </a:endParaRPr>
          </a:p>
        </p:txBody>
      </p:sp>
      <p:sp>
        <p:nvSpPr>
          <p:cNvPr id="4" name="Text Placeholder 3"/>
          <p:cNvSpPr>
            <a:spLocks noGrp="1"/>
          </p:cNvSpPr>
          <p:nvPr>
            <p:ph type="body" idx="1"/>
          </p:nvPr>
        </p:nvSpPr>
        <p:spPr/>
        <p:txBody>
          <a:bodyPr/>
          <a:lstStyle/>
          <a:p>
            <a:r>
              <a:rPr lang="en-US" dirty="0"/>
              <a:t>Pedagogy (cont.)</a:t>
            </a:r>
          </a:p>
          <a:p>
            <a:pPr lvl="1"/>
            <a:r>
              <a:rPr lang="en-US" dirty="0" smtClean="0"/>
              <a:t>Will monitor student evaluations regarding write-ups</a:t>
            </a:r>
            <a:endParaRPr lang="en-US" dirty="0"/>
          </a:p>
          <a:p>
            <a:r>
              <a:rPr lang="en-US" dirty="0"/>
              <a:t>Assessment</a:t>
            </a:r>
          </a:p>
          <a:p>
            <a:pPr lvl="1"/>
            <a:r>
              <a:rPr lang="en-US" dirty="0"/>
              <a:t>Reconsider Honors cut off for shelf exam in context of what other clerkships do.</a:t>
            </a:r>
          </a:p>
          <a:p>
            <a:pPr lvl="1"/>
            <a:r>
              <a:rPr lang="en-US" dirty="0"/>
              <a:t>Reemphasize importance of observed portion of PE to faculty</a:t>
            </a:r>
          </a:p>
          <a:p>
            <a:endParaRPr lang="en-US" dirty="0"/>
          </a:p>
          <a:p>
            <a:endParaRPr lang="en-US" dirty="0"/>
          </a:p>
        </p:txBody>
      </p:sp>
    </p:spTree>
    <p:extLst>
      <p:ext uri="{BB962C8B-B14F-4D97-AF65-F5344CB8AC3E}">
        <p14:creationId xmlns:p14="http://schemas.microsoft.com/office/powerpoint/2010/main" val="30159411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Action Plan from Prior Review</a:t>
            </a:r>
            <a:endParaRPr lang="en-US" dirty="0">
              <a:solidFill>
                <a:schemeClr val="bg1"/>
              </a:solidFill>
            </a:endParaRPr>
          </a:p>
        </p:txBody>
      </p:sp>
      <p:sp>
        <p:nvSpPr>
          <p:cNvPr id="4" name="Text Placeholder 2"/>
          <p:cNvSpPr txBox="1">
            <a:spLocks/>
          </p:cNvSpPr>
          <p:nvPr/>
        </p:nvSpPr>
        <p:spPr bwMode="auto">
          <a:xfrm>
            <a:off x="609600" y="1244599"/>
            <a:ext cx="8229600" cy="512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716484107"/>
              </p:ext>
            </p:extLst>
          </p:nvPr>
        </p:nvGraphicFramePr>
        <p:xfrm>
          <a:off x="341194" y="1119116"/>
          <a:ext cx="8093122" cy="4885899"/>
        </p:xfrm>
        <a:graphic>
          <a:graphicData uri="http://schemas.openxmlformats.org/drawingml/2006/table">
            <a:tbl>
              <a:tblPr firstRow="1" firstCol="1" bandRow="1">
                <a:tableStyleId>{5C22544A-7EE6-4342-B048-85BDC9FD1C3A}</a:tableStyleId>
              </a:tblPr>
              <a:tblGrid>
                <a:gridCol w="4046561"/>
                <a:gridCol w="4046561"/>
              </a:tblGrid>
              <a:tr h="1028611">
                <a:tc>
                  <a:txBody>
                    <a:bodyPr/>
                    <a:lstStyle/>
                    <a:p>
                      <a:pPr marL="0" marR="0">
                        <a:spcBef>
                          <a:spcPts val="0"/>
                        </a:spcBef>
                        <a:spcAft>
                          <a:spcPts val="0"/>
                        </a:spcAft>
                      </a:pPr>
                      <a:r>
                        <a:rPr lang="en-US" sz="1400" dirty="0">
                          <a:effectLst/>
                        </a:rPr>
                        <a:t>Accept changes to course </a:t>
                      </a:r>
                      <a:r>
                        <a:rPr lang="en-US" sz="1400" dirty="0" smtClean="0">
                          <a:effectLst/>
                        </a:rPr>
                        <a:t>objectives.</a:t>
                      </a:r>
                      <a:endParaRPr lang="en-US" sz="1400" dirty="0">
                        <a:effectLst/>
                        <a:latin typeface="Lucida Sans"/>
                        <a:ea typeface="MS Mincho"/>
                        <a:cs typeface="Times New Roman"/>
                      </a:endParaRPr>
                    </a:p>
                  </a:txBody>
                  <a:tcPr marL="68580" marR="68580" marT="0" marB="0"/>
                </a:tc>
                <a:tc>
                  <a:txBody>
                    <a:bodyPr/>
                    <a:lstStyle/>
                    <a:p>
                      <a:pPr marL="0" marR="0">
                        <a:spcBef>
                          <a:spcPts val="0"/>
                        </a:spcBef>
                        <a:spcAft>
                          <a:spcPts val="0"/>
                        </a:spcAft>
                      </a:pPr>
                      <a:r>
                        <a:rPr lang="en-US" sz="1400" dirty="0" smtClean="0">
                          <a:effectLst/>
                        </a:rPr>
                        <a:t>Done</a:t>
                      </a:r>
                      <a:endParaRPr lang="en-US" sz="1400" dirty="0">
                        <a:effectLst/>
                        <a:latin typeface="Lucida Sans"/>
                        <a:ea typeface="MS Mincho"/>
                        <a:cs typeface="Times New Roman"/>
                      </a:endParaRPr>
                    </a:p>
                  </a:txBody>
                  <a:tcPr marL="68580" marR="68580" marT="0" marB="0"/>
                </a:tc>
              </a:tr>
              <a:tr h="1028611">
                <a:tc>
                  <a:txBody>
                    <a:bodyPr/>
                    <a:lstStyle/>
                    <a:p>
                      <a:pPr marL="0" marR="0">
                        <a:spcBef>
                          <a:spcPts val="0"/>
                        </a:spcBef>
                        <a:spcAft>
                          <a:spcPts val="0"/>
                        </a:spcAft>
                      </a:pPr>
                      <a:r>
                        <a:rPr lang="en-US" sz="1400" dirty="0">
                          <a:effectLst/>
                        </a:rPr>
                        <a:t>Discuss the essential condition “anxiety” with Psychiatry (Dr. Duncan) to determine if FM approach sufficiently different enough to warrant addition to FM Clerkship Essential Conditions</a:t>
                      </a:r>
                      <a:endParaRPr lang="en-US" sz="1400" dirty="0">
                        <a:effectLst/>
                        <a:latin typeface="Lucida Sans"/>
                        <a:ea typeface="MS Mincho"/>
                        <a:cs typeface="Times New Roman"/>
                      </a:endParaRPr>
                    </a:p>
                  </a:txBody>
                  <a:tcPr marL="68580" marR="68580" marT="0" marB="0"/>
                </a:tc>
                <a:tc>
                  <a:txBody>
                    <a:bodyPr/>
                    <a:lstStyle/>
                    <a:p>
                      <a:pPr marL="0" marR="0">
                        <a:spcBef>
                          <a:spcPts val="0"/>
                        </a:spcBef>
                        <a:spcAft>
                          <a:spcPts val="0"/>
                        </a:spcAft>
                      </a:pPr>
                      <a:r>
                        <a:rPr lang="en-US" sz="1400" dirty="0" smtClean="0">
                          <a:effectLst/>
                        </a:rPr>
                        <a:t>Done</a:t>
                      </a:r>
                      <a:r>
                        <a:rPr lang="en-US" sz="1400" baseline="0" dirty="0" smtClean="0">
                          <a:effectLst/>
                        </a:rPr>
                        <a:t> and added</a:t>
                      </a:r>
                      <a:r>
                        <a:rPr lang="en-US" sz="1400" dirty="0" smtClean="0">
                          <a:effectLst/>
                        </a:rPr>
                        <a:t>.</a:t>
                      </a:r>
                      <a:endParaRPr lang="en-US" sz="1400" dirty="0">
                        <a:effectLst/>
                        <a:latin typeface="Lucida Sans"/>
                        <a:ea typeface="MS Mincho"/>
                        <a:cs typeface="Times New Roman"/>
                      </a:endParaRPr>
                    </a:p>
                  </a:txBody>
                  <a:tcPr marL="68580" marR="68580" marT="0" marB="0"/>
                </a:tc>
              </a:tr>
              <a:tr h="771457">
                <a:tc>
                  <a:txBody>
                    <a:bodyPr/>
                    <a:lstStyle/>
                    <a:p>
                      <a:pPr marL="0" marR="0">
                        <a:spcBef>
                          <a:spcPts val="0"/>
                        </a:spcBef>
                        <a:spcAft>
                          <a:spcPts val="0"/>
                        </a:spcAft>
                      </a:pPr>
                      <a:r>
                        <a:rPr lang="en-US" sz="1400" dirty="0">
                          <a:effectLst/>
                        </a:rPr>
                        <a:t>Add ‘Sleep Disorders’ to Essential Conditions</a:t>
                      </a:r>
                      <a:endParaRPr lang="en-US" sz="1400" dirty="0">
                        <a:effectLst/>
                        <a:latin typeface="Lucida Sans"/>
                        <a:ea typeface="MS Mincho"/>
                        <a:cs typeface="Times New Roman"/>
                      </a:endParaRPr>
                    </a:p>
                  </a:txBody>
                  <a:tcPr marL="68580" marR="68580" marT="0" marB="0"/>
                </a:tc>
                <a:tc>
                  <a:txBody>
                    <a:bodyPr/>
                    <a:lstStyle/>
                    <a:p>
                      <a:pPr marL="0" marR="0">
                        <a:spcBef>
                          <a:spcPts val="0"/>
                        </a:spcBef>
                        <a:spcAft>
                          <a:spcPts val="0"/>
                        </a:spcAft>
                      </a:pPr>
                      <a:r>
                        <a:rPr lang="en-US" sz="1400" dirty="0" smtClean="0">
                          <a:effectLst/>
                        </a:rPr>
                        <a:t>Done</a:t>
                      </a:r>
                      <a:endParaRPr lang="en-US" sz="1400" dirty="0">
                        <a:effectLst/>
                        <a:latin typeface="Lucida Sans"/>
                        <a:ea typeface="MS Mincho"/>
                        <a:cs typeface="Times New Roman"/>
                      </a:endParaRPr>
                    </a:p>
                  </a:txBody>
                  <a:tcPr marL="68580" marR="68580" marT="0" marB="0"/>
                </a:tc>
              </a:tr>
              <a:tr h="1285763">
                <a:tc>
                  <a:txBody>
                    <a:bodyPr/>
                    <a:lstStyle/>
                    <a:p>
                      <a:pPr marL="0" marR="0">
                        <a:spcBef>
                          <a:spcPts val="0"/>
                        </a:spcBef>
                        <a:spcAft>
                          <a:spcPts val="0"/>
                        </a:spcAft>
                      </a:pPr>
                      <a:r>
                        <a:rPr lang="en-US" sz="1400" dirty="0">
                          <a:effectLst/>
                        </a:rPr>
                        <a:t>Add ‘Local Anesthetic with Lidocaine’ and ‘Suture Removal’ to Essential Skills as these are not routinely covered in Surgery Clerkship</a:t>
                      </a:r>
                      <a:endParaRPr lang="en-US" sz="1400" dirty="0">
                        <a:effectLst/>
                        <a:latin typeface="Lucida Sans"/>
                        <a:ea typeface="MS Mincho"/>
                        <a:cs typeface="Times New Roman"/>
                      </a:endParaRPr>
                    </a:p>
                  </a:txBody>
                  <a:tcPr marL="68580" marR="68580" marT="0" marB="0"/>
                </a:tc>
                <a:tc>
                  <a:txBody>
                    <a:bodyPr/>
                    <a:lstStyle/>
                    <a:p>
                      <a:pPr marL="0" marR="0">
                        <a:spcBef>
                          <a:spcPts val="0"/>
                        </a:spcBef>
                        <a:spcAft>
                          <a:spcPts val="0"/>
                        </a:spcAft>
                      </a:pPr>
                      <a:r>
                        <a:rPr lang="en-US" sz="1400" b="1" dirty="0" smtClean="0">
                          <a:solidFill>
                            <a:schemeClr val="tx1"/>
                          </a:solidFill>
                          <a:effectLst/>
                          <a:latin typeface="Lucida Sans"/>
                          <a:ea typeface="MS Mincho"/>
                          <a:cs typeface="Times New Roman"/>
                        </a:rPr>
                        <a:t>Not</a:t>
                      </a:r>
                      <a:r>
                        <a:rPr lang="en-US" sz="1400" b="1" baseline="0" dirty="0" smtClean="0">
                          <a:solidFill>
                            <a:schemeClr val="tx1"/>
                          </a:solidFill>
                          <a:effectLst/>
                          <a:latin typeface="Lucida Sans"/>
                          <a:ea typeface="MS Mincho"/>
                          <a:cs typeface="Times New Roman"/>
                        </a:rPr>
                        <a:t> done.  Unable to do with sim center materials and not uniformly done in provider offices.</a:t>
                      </a:r>
                      <a:endParaRPr lang="en-US" sz="1400" b="1" dirty="0">
                        <a:solidFill>
                          <a:schemeClr val="tx1"/>
                        </a:solidFill>
                        <a:effectLst/>
                        <a:latin typeface="Lucida Sans"/>
                        <a:ea typeface="MS Mincho"/>
                        <a:cs typeface="Times New Roman"/>
                      </a:endParaRPr>
                    </a:p>
                  </a:txBody>
                  <a:tcPr marL="68580" marR="68580" marT="0" marB="0"/>
                </a:tc>
              </a:tr>
              <a:tr h="771457">
                <a:tc>
                  <a:txBody>
                    <a:bodyPr/>
                    <a:lstStyle/>
                    <a:p>
                      <a:pPr marL="0" marR="0">
                        <a:spcBef>
                          <a:spcPts val="0"/>
                        </a:spcBef>
                        <a:spcAft>
                          <a:spcPts val="0"/>
                        </a:spcAft>
                      </a:pPr>
                      <a:r>
                        <a:rPr lang="en-US" sz="1400">
                          <a:effectLst/>
                        </a:rPr>
                        <a:t>Consider adding ‘vaccine administration’ to clerkship or coordinate with Year 1 and 2 to see if this can be done earlier in curriculum</a:t>
                      </a:r>
                      <a:endParaRPr lang="en-US" sz="1400">
                        <a:effectLst/>
                        <a:latin typeface="Lucida Sans"/>
                        <a:ea typeface="MS Mincho"/>
                        <a:cs typeface="Times New Roman"/>
                      </a:endParaRPr>
                    </a:p>
                  </a:txBody>
                  <a:tcPr marL="68580" marR="68580" marT="0" marB="0"/>
                </a:tc>
                <a:tc>
                  <a:txBody>
                    <a:bodyPr/>
                    <a:lstStyle/>
                    <a:p>
                      <a:pPr marL="0" marR="0">
                        <a:spcBef>
                          <a:spcPts val="0"/>
                        </a:spcBef>
                        <a:spcAft>
                          <a:spcPts val="0"/>
                        </a:spcAft>
                      </a:pPr>
                      <a:r>
                        <a:rPr lang="en-US" sz="1400" dirty="0" smtClean="0">
                          <a:solidFill>
                            <a:schemeClr val="tx1"/>
                          </a:solidFill>
                          <a:effectLst/>
                          <a:latin typeface="Lucida Sans"/>
                          <a:ea typeface="MS Mincho"/>
                          <a:cs typeface="Times New Roman"/>
                        </a:rPr>
                        <a:t>Done</a:t>
                      </a:r>
                      <a:r>
                        <a:rPr lang="en-US" sz="1400" baseline="0" dirty="0" smtClean="0">
                          <a:solidFill>
                            <a:schemeClr val="tx1"/>
                          </a:solidFill>
                          <a:effectLst/>
                          <a:latin typeface="Lucida Sans"/>
                          <a:ea typeface="MS Mincho"/>
                          <a:cs typeface="Times New Roman"/>
                        </a:rPr>
                        <a:t> but changed to “injection.”</a:t>
                      </a:r>
                      <a:endParaRPr lang="en-US" sz="1400" dirty="0">
                        <a:solidFill>
                          <a:schemeClr val="tx1"/>
                        </a:solidFill>
                        <a:effectLst/>
                        <a:latin typeface="Lucida Sans"/>
                        <a:ea typeface="MS Mincho"/>
                        <a:cs typeface="Times New Roman"/>
                      </a:endParaRPr>
                    </a:p>
                  </a:txBody>
                  <a:tcPr marL="68580" marR="68580" marT="0" marB="0"/>
                </a:tc>
              </a:tr>
            </a:tbl>
          </a:graphicData>
        </a:graphic>
      </p:graphicFrame>
    </p:spTree>
    <p:extLst>
      <p:ext uri="{BB962C8B-B14F-4D97-AF65-F5344CB8AC3E}">
        <p14:creationId xmlns:p14="http://schemas.microsoft.com/office/powerpoint/2010/main" val="35432608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4" name="Text Placeholder 3"/>
          <p:cNvSpPr>
            <a:spLocks noGrp="1"/>
          </p:cNvSpPr>
          <p:nvPr>
            <p:ph type="body" idx="1"/>
          </p:nvPr>
        </p:nvSpPr>
        <p:spPr/>
        <p:txBody>
          <a:bodyPr/>
          <a:lstStyle/>
          <a:p>
            <a:r>
              <a:rPr lang="en-US" sz="1000" b="1" dirty="0"/>
              <a:t>Core Medical Knowledge and Skills</a:t>
            </a:r>
            <a:endParaRPr lang="en-US" sz="1000" dirty="0"/>
          </a:p>
          <a:p>
            <a:pPr>
              <a:buFont typeface="+mj-lt"/>
              <a:buAutoNum type="arabicPeriod"/>
            </a:pPr>
            <a:r>
              <a:rPr lang="en-US" sz="1000" dirty="0"/>
              <a:t>Acquire and apply core basic and clinical science knowledge about common FM conditions.</a:t>
            </a:r>
          </a:p>
          <a:p>
            <a:pPr>
              <a:buFont typeface="+mj-lt"/>
              <a:buAutoNum type="arabicPeriod"/>
            </a:pPr>
            <a:r>
              <a:rPr lang="en-US" sz="1000" dirty="0"/>
              <a:t>Perform focused and comprehensive history and physical exams appropriate to common FM complaints and the FM clinical setting.</a:t>
            </a:r>
          </a:p>
          <a:p>
            <a:pPr>
              <a:buFont typeface="+mj-lt"/>
              <a:buAutoNum type="arabicPeriod"/>
            </a:pPr>
            <a:r>
              <a:rPr lang="en-US" sz="1000" dirty="0"/>
              <a:t>Formulate a well-reasoned problem list, differential diagnoses, assessment, and plan for patients in the office setting.</a:t>
            </a:r>
          </a:p>
          <a:p>
            <a:pPr>
              <a:buFont typeface="+mj-lt"/>
              <a:buAutoNum type="arabicPeriod"/>
            </a:pPr>
            <a:r>
              <a:rPr lang="en-US" sz="1000" dirty="0"/>
              <a:t>Practice basic office procedures as opportunities are available.</a:t>
            </a:r>
          </a:p>
          <a:p>
            <a:pPr>
              <a:buFont typeface="+mj-lt"/>
              <a:buAutoNum type="arabicPeriod"/>
            </a:pPr>
            <a:r>
              <a:rPr lang="en-US" sz="1000" dirty="0"/>
              <a:t>Describe and incorporate the guidelines and evidence base for FM conditions and discuss the limitations and benefits of applying these to clinical practice.</a:t>
            </a:r>
          </a:p>
          <a:p>
            <a:pPr>
              <a:buFont typeface="+mj-lt"/>
              <a:buAutoNum type="arabicPeriod"/>
            </a:pPr>
            <a:r>
              <a:rPr lang="en-US" sz="1000" dirty="0"/>
              <a:t>Apply evidence and guidelines to individual patients, considering how culture, community, preferences, risk factors, and resources may influence the medical decision making process.</a:t>
            </a:r>
          </a:p>
          <a:p>
            <a:r>
              <a:rPr lang="en-US" sz="1000" b="1" dirty="0"/>
              <a:t>Integration with Family Medicine Team</a:t>
            </a:r>
            <a:endParaRPr lang="en-US" sz="1000" dirty="0"/>
          </a:p>
          <a:p>
            <a:pPr>
              <a:buFont typeface="+mj-lt"/>
              <a:buAutoNum type="arabicPeriod" startAt="7"/>
            </a:pPr>
            <a:r>
              <a:rPr lang="en-US" sz="1000" dirty="0"/>
              <a:t>Develop time management skills for patient interviews, physical exams, and documentation.</a:t>
            </a:r>
          </a:p>
          <a:p>
            <a:pPr>
              <a:buFont typeface="+mj-lt"/>
              <a:buAutoNum type="arabicPeriod" startAt="7"/>
            </a:pPr>
            <a:r>
              <a:rPr lang="en-US" sz="1000" dirty="0"/>
              <a:t>Access resources efficiently, including patient education materials, point of care resources, evidence based guidelines, clinical support staff, and </a:t>
            </a:r>
            <a:r>
              <a:rPr lang="en-US" sz="1000" dirty="0" err="1"/>
              <a:t>interprofessional</a:t>
            </a:r>
            <a:r>
              <a:rPr lang="en-US" sz="1000" dirty="0"/>
              <a:t> colleagues.</a:t>
            </a:r>
          </a:p>
          <a:p>
            <a:pPr>
              <a:buFont typeface="+mj-lt"/>
              <a:buAutoNum type="arabicPeriod" startAt="7"/>
            </a:pPr>
            <a:r>
              <a:rPr lang="en-US" sz="1000" dirty="0"/>
              <a:t>Experience and articulate the role of primary care and population health within the healthcare system and community.</a:t>
            </a:r>
          </a:p>
          <a:p>
            <a:pPr>
              <a:buFont typeface="+mj-lt"/>
              <a:buAutoNum type="arabicPeriod" startAt="7"/>
            </a:pPr>
            <a:r>
              <a:rPr lang="en-US" sz="1000" dirty="0"/>
              <a:t>Advocate for individual patients, including identifying and connecting with needed services, helping to minimize care barriers, and avoiding redundancy and waste of time and resources.</a:t>
            </a:r>
          </a:p>
          <a:p>
            <a:pPr>
              <a:buFont typeface="+mj-lt"/>
              <a:buAutoNum type="arabicPeriod" startAt="7"/>
            </a:pPr>
            <a:r>
              <a:rPr lang="en-US" sz="1000" dirty="0"/>
              <a:t>Engage as a member of the health care team, including </a:t>
            </a:r>
            <a:r>
              <a:rPr lang="en-US" sz="1000" dirty="0" err="1"/>
              <a:t>interprofessional</a:t>
            </a:r>
            <a:r>
              <a:rPr lang="en-US" sz="1000" dirty="0"/>
              <a:t> and specialty colleagues, to facilitate patient care.</a:t>
            </a:r>
          </a:p>
          <a:p>
            <a:r>
              <a:rPr lang="en-US" sz="1000" b="1" dirty="0"/>
              <a:t>Communication</a:t>
            </a:r>
            <a:endParaRPr lang="en-US" sz="1000" dirty="0"/>
          </a:p>
          <a:p>
            <a:pPr>
              <a:buFont typeface="+mj-lt"/>
              <a:buAutoNum type="arabicPeriod" startAt="12"/>
            </a:pPr>
            <a:r>
              <a:rPr lang="en-US" sz="1000" dirty="0"/>
              <a:t>Communicate skillfully with patients and their families to build relationships, elicit illness perspectives, and engage patients in their health.</a:t>
            </a:r>
          </a:p>
          <a:p>
            <a:pPr>
              <a:buFont typeface="+mj-lt"/>
              <a:buAutoNum type="arabicPeriod" startAt="12"/>
            </a:pPr>
            <a:r>
              <a:rPr lang="en-US" sz="1000" dirty="0"/>
              <a:t>Perform succinct yet complete oral patient case presentations.</a:t>
            </a:r>
          </a:p>
          <a:p>
            <a:pPr>
              <a:buFont typeface="+mj-lt"/>
              <a:buAutoNum type="arabicPeriod" startAt="12"/>
            </a:pPr>
            <a:r>
              <a:rPr lang="en-US" sz="1000" dirty="0"/>
              <a:t>Recognize opportunities for and practice advanced communication skills (</a:t>
            </a:r>
            <a:r>
              <a:rPr lang="en-US" sz="1000" dirty="0" err="1"/>
              <a:t>eg</a:t>
            </a:r>
            <a:r>
              <a:rPr lang="en-US" sz="1000" dirty="0"/>
              <a:t> shared decision making, motivational interviewing) with patients and their families.</a:t>
            </a:r>
          </a:p>
          <a:p>
            <a:pPr>
              <a:buFont typeface="+mj-lt"/>
              <a:buAutoNum type="arabicPeriod" startAt="12"/>
            </a:pPr>
            <a:r>
              <a:rPr lang="en-US" sz="1000" dirty="0"/>
              <a:t>Document histories, physicals, assessments, rationales, and plans thoroughly, concisely, and accurately to facilitate coordination and continuity of care.</a:t>
            </a:r>
          </a:p>
          <a:p>
            <a:r>
              <a:rPr lang="en-US" sz="1000" b="1" dirty="0"/>
              <a:t>Self Reflection and Lifelong Learning</a:t>
            </a:r>
            <a:endParaRPr lang="en-US" sz="1000" dirty="0"/>
          </a:p>
          <a:p>
            <a:pPr>
              <a:buFont typeface="+mj-lt"/>
              <a:buAutoNum type="arabicPeriod" startAt="16"/>
            </a:pPr>
            <a:r>
              <a:rPr lang="en-US" sz="1000" dirty="0"/>
              <a:t>Respect and support peers, faculty, and members of the healthcare team by being present, attentive, and active in discussions, assignments, and clinical care.</a:t>
            </a:r>
          </a:p>
          <a:p>
            <a:pPr>
              <a:buFont typeface="+mj-lt"/>
              <a:buAutoNum type="arabicPeriod" startAt="16"/>
            </a:pPr>
            <a:r>
              <a:rPr lang="en-US" sz="1000" dirty="0"/>
              <a:t>Identify and describe your personal experiences, background, and bias and how they influence clinical decisions and reactions.</a:t>
            </a:r>
          </a:p>
          <a:p>
            <a:pPr>
              <a:buFont typeface="+mj-lt"/>
              <a:buAutoNum type="arabicPeriod" startAt="16"/>
            </a:pPr>
            <a:r>
              <a:rPr lang="en-US" sz="1000" dirty="0"/>
              <a:t>Offer and elicit constructive feedback to and from peers and faculty.</a:t>
            </a:r>
          </a:p>
          <a:p>
            <a:pPr>
              <a:buFont typeface="+mj-lt"/>
              <a:buAutoNum type="arabicPeriod" startAt="16"/>
            </a:pPr>
            <a:r>
              <a:rPr lang="en-US" sz="1000" dirty="0"/>
              <a:t>Incorporate feedback and self-assessment to guide lifelong learning and continuous self improvement.</a:t>
            </a:r>
          </a:p>
          <a:p>
            <a:pPr marL="0" indent="0">
              <a:buNone/>
            </a:pPr>
            <a:endParaRPr lang="en-US" dirty="0"/>
          </a:p>
        </p:txBody>
      </p:sp>
    </p:spTree>
    <p:extLst>
      <p:ext uri="{BB962C8B-B14F-4D97-AF65-F5344CB8AC3E}">
        <p14:creationId xmlns:p14="http://schemas.microsoft.com/office/powerpoint/2010/main" val="3164250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Appropriately mapped.</a:t>
            </a:r>
          </a:p>
        </p:txBody>
      </p:sp>
      <p:sp>
        <p:nvSpPr>
          <p:cNvPr id="2" name="Title 1"/>
          <p:cNvSpPr>
            <a:spLocks noGrp="1"/>
          </p:cNvSpPr>
          <p:nvPr>
            <p:ph type="title"/>
          </p:nvPr>
        </p:nvSpPr>
        <p:spPr/>
        <p:txBody>
          <a:bodyPr>
            <a:normAutofit/>
          </a:bodyPr>
          <a:lstStyle/>
          <a:p>
            <a:r>
              <a:rPr lang="en-US" sz="3200" dirty="0" smtClean="0">
                <a:solidFill>
                  <a:schemeClr val="bg1"/>
                </a:solidFill>
              </a:rPr>
              <a:t>Mapping of Course Objectives to Geisel Competencies</a:t>
            </a:r>
            <a:endParaRPr lang="en-US" sz="3200" dirty="0">
              <a:solidFill>
                <a:schemeClr val="bg1"/>
              </a:solidFill>
            </a:endParaRPr>
          </a:p>
        </p:txBody>
      </p:sp>
    </p:spTree>
    <p:extLst>
      <p:ext uri="{BB962C8B-B14F-4D97-AF65-F5344CB8AC3E}">
        <p14:creationId xmlns:p14="http://schemas.microsoft.com/office/powerpoint/2010/main" val="56898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Course Objectives – Comments</a:t>
            </a:r>
            <a:endParaRPr lang="en-US" dirty="0">
              <a:solidFill>
                <a:schemeClr val="bg1"/>
              </a:solidFill>
            </a:endParaRPr>
          </a:p>
        </p:txBody>
      </p:sp>
      <p:sp>
        <p:nvSpPr>
          <p:cNvPr id="4" name="Text Placeholder 3"/>
          <p:cNvSpPr>
            <a:spLocks noGrp="1"/>
          </p:cNvSpPr>
          <p:nvPr>
            <p:ph type="body" idx="1"/>
          </p:nvPr>
        </p:nvSpPr>
        <p:spPr/>
        <p:txBody>
          <a:bodyPr/>
          <a:lstStyle/>
          <a:p>
            <a:r>
              <a:rPr lang="en-US" dirty="0" smtClean="0"/>
              <a:t>Comments about objectives</a:t>
            </a:r>
          </a:p>
          <a:p>
            <a:pPr lvl="1"/>
            <a:r>
              <a:rPr lang="en-US" dirty="0" smtClean="0"/>
              <a:t>Appropriate</a:t>
            </a:r>
          </a:p>
          <a:p>
            <a:pPr lvl="1"/>
            <a:r>
              <a:rPr lang="en-US" dirty="0" smtClean="0"/>
              <a:t>Describe course well</a:t>
            </a:r>
          </a:p>
          <a:p>
            <a:pPr lvl="1"/>
            <a:r>
              <a:rPr lang="en-US" dirty="0" smtClean="0"/>
              <a:t>More than most clerkships but this clerkship covers more (population health, shared decision making, </a:t>
            </a:r>
            <a:r>
              <a:rPr lang="en-US" dirty="0" err="1" smtClean="0"/>
              <a:t>etc</a:t>
            </a:r>
            <a:r>
              <a:rPr lang="en-US" dirty="0" smtClean="0"/>
              <a:t>)</a:t>
            </a:r>
          </a:p>
        </p:txBody>
      </p:sp>
    </p:spTree>
    <p:extLst>
      <p:ext uri="{BB962C8B-B14F-4D97-AF65-F5344CB8AC3E}">
        <p14:creationId xmlns:p14="http://schemas.microsoft.com/office/powerpoint/2010/main" val="3499732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Format of Course &amp; Session Objectives</a:t>
            </a:r>
            <a:endParaRPr lang="en-US" dirty="0"/>
          </a:p>
        </p:txBody>
      </p:sp>
      <p:sp>
        <p:nvSpPr>
          <p:cNvPr id="3" name="Text Placeholder 2"/>
          <p:cNvSpPr>
            <a:spLocks noGrp="1"/>
          </p:cNvSpPr>
          <p:nvPr>
            <p:ph type="body" idx="1"/>
          </p:nvPr>
        </p:nvSpPr>
        <p:spPr/>
        <p:txBody>
          <a:bodyPr/>
          <a:lstStyle/>
          <a:p>
            <a:r>
              <a:rPr lang="en-US" dirty="0" smtClean="0"/>
              <a:t>Course objectives are</a:t>
            </a:r>
            <a:r>
              <a:rPr lang="en-US" dirty="0" smtClean="0">
                <a:solidFill>
                  <a:srgbClr val="FF0000"/>
                </a:solidFill>
              </a:rPr>
              <a:t> </a:t>
            </a:r>
            <a:r>
              <a:rPr lang="en-US" dirty="0" smtClean="0"/>
              <a:t>provided in the syllabus </a:t>
            </a:r>
          </a:p>
          <a:p>
            <a:r>
              <a:rPr lang="en-US" dirty="0" smtClean="0"/>
              <a:t>Course objectives are</a:t>
            </a:r>
            <a:r>
              <a:rPr lang="en-US" dirty="0" smtClean="0">
                <a:solidFill>
                  <a:srgbClr val="FF0000"/>
                </a:solidFill>
              </a:rPr>
              <a:t> </a:t>
            </a:r>
            <a:r>
              <a:rPr lang="en-US" dirty="0" smtClean="0"/>
              <a:t>written in the correct format</a:t>
            </a:r>
          </a:p>
          <a:p>
            <a:r>
              <a:rPr lang="en-US" dirty="0" smtClean="0"/>
              <a:t>Session objectives are mostly provided in the course</a:t>
            </a:r>
          </a:p>
          <a:p>
            <a:pPr lvl="1"/>
            <a:r>
              <a:rPr lang="en-US" dirty="0" smtClean="0">
                <a:solidFill>
                  <a:srgbClr val="FF0000"/>
                </a:solidFill>
              </a:rPr>
              <a:t>Population Health Capstone and Big Questions are missing session objectives however “Capstone day” has objectives</a:t>
            </a:r>
          </a:p>
          <a:p>
            <a:r>
              <a:rPr lang="en-US" dirty="0" smtClean="0"/>
              <a:t>Session objectives </a:t>
            </a:r>
            <a:r>
              <a:rPr lang="en-US" dirty="0" smtClean="0">
                <a:solidFill>
                  <a:srgbClr val="FF0000"/>
                </a:solidFill>
              </a:rPr>
              <a:t>are mostly </a:t>
            </a:r>
            <a:r>
              <a:rPr lang="en-US" dirty="0" smtClean="0"/>
              <a:t>written in the correct format</a:t>
            </a:r>
          </a:p>
          <a:p>
            <a:pPr lvl="1"/>
            <a:r>
              <a:rPr lang="en-US" dirty="0" smtClean="0"/>
              <a:t>6 in Video Conferences “</a:t>
            </a:r>
            <a:r>
              <a:rPr lang="en-US" dirty="0" smtClean="0">
                <a:solidFill>
                  <a:srgbClr val="FF0000"/>
                </a:solidFill>
              </a:rPr>
              <a:t>Gain appreciation </a:t>
            </a:r>
            <a:r>
              <a:rPr lang="en-US" dirty="0">
                <a:solidFill>
                  <a:srgbClr val="FF0000"/>
                </a:solidFill>
              </a:rPr>
              <a:t>for </a:t>
            </a:r>
            <a:r>
              <a:rPr lang="en-US" dirty="0" smtClean="0">
                <a:solidFill>
                  <a:srgbClr val="FF0000"/>
                </a:solidFill>
              </a:rPr>
              <a:t>(change to “recognize” </a:t>
            </a:r>
            <a:r>
              <a:rPr lang="en-US" dirty="0" smtClean="0"/>
              <a:t>the </a:t>
            </a:r>
            <a:r>
              <a:rPr lang="en-US" dirty="0"/>
              <a:t>variety of ways family medicine is practiced and the diversity of the communities in which peers are practicing.</a:t>
            </a:r>
            <a:r>
              <a:rPr lang="en-US" dirty="0" smtClean="0"/>
              <a:t>”</a:t>
            </a:r>
          </a:p>
          <a:p>
            <a:pPr marL="0" indent="0">
              <a:buNone/>
            </a:pPr>
            <a:endParaRPr lang="en-US" sz="2400" dirty="0"/>
          </a:p>
        </p:txBody>
      </p:sp>
    </p:spTree>
    <p:extLst>
      <p:ext uri="{BB962C8B-B14F-4D97-AF65-F5344CB8AC3E}">
        <p14:creationId xmlns:p14="http://schemas.microsoft.com/office/powerpoint/2010/main" val="532115196"/>
      </p:ext>
    </p:extLst>
  </p:cSld>
  <p:clrMapOvr>
    <a:masterClrMapping/>
  </p:clrMapOvr>
</p:sld>
</file>

<file path=ppt/theme/theme1.xml><?xml version="1.0" encoding="utf-8"?>
<a:theme xmlns:a="http://schemas.openxmlformats.org/drawingml/2006/main" name="GEISEL">
  <a:themeElements>
    <a:clrScheme name="Geisel Theme">
      <a:dk1>
        <a:sysClr val="windowText" lastClr="000000"/>
      </a:dk1>
      <a:lt1>
        <a:sysClr val="window" lastClr="FFFFFF"/>
      </a:lt1>
      <a:dk2>
        <a:srgbClr val="00462D"/>
      </a:dk2>
      <a:lt2>
        <a:srgbClr val="EEECE1"/>
      </a:lt2>
      <a:accent1>
        <a:srgbClr val="00542C"/>
      </a:accent1>
      <a:accent2>
        <a:srgbClr val="59A131"/>
      </a:accent2>
      <a:accent3>
        <a:srgbClr val="67574E"/>
      </a:accent3>
      <a:accent4>
        <a:srgbClr val="14181C"/>
      </a:accent4>
      <a:accent5>
        <a:srgbClr val="B3B3B3"/>
      </a:accent5>
      <a:accent6>
        <a:srgbClr val="FF8000"/>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GEISEL">
  <a:themeElements>
    <a:clrScheme name="Geisel Theme">
      <a:dk1>
        <a:sysClr val="windowText" lastClr="000000"/>
      </a:dk1>
      <a:lt1>
        <a:sysClr val="window" lastClr="FFFFFF"/>
      </a:lt1>
      <a:dk2>
        <a:srgbClr val="00462D"/>
      </a:dk2>
      <a:lt2>
        <a:srgbClr val="EEECE1"/>
      </a:lt2>
      <a:accent1>
        <a:srgbClr val="00542C"/>
      </a:accent1>
      <a:accent2>
        <a:srgbClr val="59A131"/>
      </a:accent2>
      <a:accent3>
        <a:srgbClr val="67574E"/>
      </a:accent3>
      <a:accent4>
        <a:srgbClr val="14181C"/>
      </a:accent4>
      <a:accent5>
        <a:srgbClr val="B3B3B3"/>
      </a:accent5>
      <a:accent6>
        <a:srgbClr val="FF8000"/>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GEISEL</Template>
  <TotalTime>22037</TotalTime>
  <Words>7459</Words>
  <Application>Microsoft Macintosh PowerPoint</Application>
  <PresentationFormat>On-screen Show (4:3)</PresentationFormat>
  <Paragraphs>847</Paragraphs>
  <Slides>45</Slides>
  <Notes>43</Notes>
  <HiddenSlides>0</HiddenSlides>
  <MMClips>0</MMClip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GEISEL</vt:lpstr>
      <vt:lpstr>1_GEISEL</vt:lpstr>
      <vt:lpstr>PowerPoint Presentation</vt:lpstr>
      <vt:lpstr>PowerPoint Presentation</vt:lpstr>
      <vt:lpstr>Review of FM clerkship</vt:lpstr>
      <vt:lpstr>Action Plan from Prior Review</vt:lpstr>
      <vt:lpstr>Action Plan from Prior Review</vt:lpstr>
      <vt:lpstr>Course Objectives</vt:lpstr>
      <vt:lpstr>Mapping of Course Objectives to Geisel Competencies</vt:lpstr>
      <vt:lpstr>Course Objectives – Comments</vt:lpstr>
      <vt:lpstr>Format of Course &amp; Session Objectives</vt:lpstr>
      <vt:lpstr>Issues of Redundancy</vt:lpstr>
      <vt:lpstr>Look back for preparation on key concepts</vt:lpstr>
      <vt:lpstr>Essential Diagnoses</vt:lpstr>
      <vt:lpstr>Essential Skills</vt:lpstr>
      <vt:lpstr>Health  and Values Goals</vt:lpstr>
      <vt:lpstr>Health and Values Content </vt:lpstr>
      <vt:lpstr>Nutrition Content </vt:lpstr>
      <vt:lpstr>Summary regarding Objectives</vt:lpstr>
      <vt:lpstr>Course Learning Opportunities</vt:lpstr>
      <vt:lpstr>Course Learning Opportunities</vt:lpstr>
      <vt:lpstr>Course Learning Opportunities</vt:lpstr>
      <vt:lpstr>Summary regarding Pedagogy</vt:lpstr>
      <vt:lpstr>Assessment</vt:lpstr>
      <vt:lpstr>Assessment for Course Objectives</vt:lpstr>
      <vt:lpstr>Assessment for Course Objectives</vt:lpstr>
      <vt:lpstr>Assessment for Course Objectives</vt:lpstr>
      <vt:lpstr>Assessment for Course Objectives</vt:lpstr>
      <vt:lpstr>Summary regarding Assessment</vt:lpstr>
      <vt:lpstr>Measures of Quality – AAMC GQ</vt:lpstr>
      <vt:lpstr>Measures of Quality – AAMC GQ</vt:lpstr>
      <vt:lpstr>Measures of Quality – AAMC GQ</vt:lpstr>
      <vt:lpstr>Measures of Quality – Step II CK</vt:lpstr>
      <vt:lpstr>Measures of Quality – AAMC GQ</vt:lpstr>
      <vt:lpstr>Measures of Quality – Course Evaluation</vt:lpstr>
      <vt:lpstr>Measures of Quality – Student Comments</vt:lpstr>
      <vt:lpstr>Measures of Quality – Student Comments</vt:lpstr>
      <vt:lpstr>Measures of Quality – Student Comments</vt:lpstr>
      <vt:lpstr>Measures of Quality – Student Comments</vt:lpstr>
      <vt:lpstr>Measures of Quality – Student Comments</vt:lpstr>
      <vt:lpstr>Measures of Quality – Student Comments</vt:lpstr>
      <vt:lpstr>Measures of Quality – Student Comments</vt:lpstr>
      <vt:lpstr>Summary regarding Measures of Quality</vt:lpstr>
      <vt:lpstr>Recommendations</vt:lpstr>
      <vt:lpstr>Recommendations</vt:lpstr>
      <vt:lpstr>Action Plan</vt:lpstr>
      <vt:lpstr>Action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HAEI and HAEII  course objective #16</dc:title>
  <dc:creator>Virginia Lyons</dc:creator>
  <cp:lastModifiedBy>LM</cp:lastModifiedBy>
  <cp:revision>432</cp:revision>
  <dcterms:created xsi:type="dcterms:W3CDTF">2013-03-25T12:54:39Z</dcterms:created>
  <dcterms:modified xsi:type="dcterms:W3CDTF">2017-10-10T22:53:28Z</dcterms:modified>
</cp:coreProperties>
</file>