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1" r:id="rId6"/>
    <p:sldId id="262" r:id="rId7"/>
    <p:sldId id="260" r:id="rId8"/>
    <p:sldId id="261" r:id="rId9"/>
    <p:sldId id="272" r:id="rId10"/>
    <p:sldId id="279" r:id="rId11"/>
    <p:sldId id="273" r:id="rId12"/>
    <p:sldId id="274" r:id="rId13"/>
    <p:sldId id="275" r:id="rId14"/>
    <p:sldId id="276" r:id="rId15"/>
    <p:sldId id="263" r:id="rId16"/>
    <p:sldId id="265" r:id="rId17"/>
    <p:sldId id="264" r:id="rId18"/>
    <p:sldId id="267" r:id="rId19"/>
    <p:sldId id="268" r:id="rId20"/>
    <p:sldId id="269" r:id="rId21"/>
    <p:sldId id="277"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89091F-E76C-485C-AF1F-B3D7EA84230D}" type="datetimeFigureOut">
              <a:rPr lang="en-US" smtClean="0"/>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18157-1E85-42BA-BED4-0E89EE73915F}" type="slidenum">
              <a:rPr lang="en-US" smtClean="0"/>
              <a:t>‹#›</a:t>
            </a:fld>
            <a:endParaRPr lang="en-US"/>
          </a:p>
        </p:txBody>
      </p:sp>
    </p:spTree>
    <p:extLst>
      <p:ext uri="{BB962C8B-B14F-4D97-AF65-F5344CB8AC3E}">
        <p14:creationId xmlns:p14="http://schemas.microsoft.com/office/powerpoint/2010/main" val="3296469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89091F-E76C-485C-AF1F-B3D7EA84230D}" type="datetimeFigureOut">
              <a:rPr lang="en-US" smtClean="0"/>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18157-1E85-42BA-BED4-0E89EE73915F}" type="slidenum">
              <a:rPr lang="en-US" smtClean="0"/>
              <a:t>‹#›</a:t>
            </a:fld>
            <a:endParaRPr lang="en-US"/>
          </a:p>
        </p:txBody>
      </p:sp>
    </p:spTree>
    <p:extLst>
      <p:ext uri="{BB962C8B-B14F-4D97-AF65-F5344CB8AC3E}">
        <p14:creationId xmlns:p14="http://schemas.microsoft.com/office/powerpoint/2010/main" val="59409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89091F-E76C-485C-AF1F-B3D7EA84230D}" type="datetimeFigureOut">
              <a:rPr lang="en-US" smtClean="0"/>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18157-1E85-42BA-BED4-0E89EE73915F}" type="slidenum">
              <a:rPr lang="en-US" smtClean="0"/>
              <a:t>‹#›</a:t>
            </a:fld>
            <a:endParaRPr lang="en-US"/>
          </a:p>
        </p:txBody>
      </p:sp>
    </p:spTree>
    <p:extLst>
      <p:ext uri="{BB962C8B-B14F-4D97-AF65-F5344CB8AC3E}">
        <p14:creationId xmlns:p14="http://schemas.microsoft.com/office/powerpoint/2010/main" val="680151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89091F-E76C-485C-AF1F-B3D7EA84230D}" type="datetimeFigureOut">
              <a:rPr lang="en-US" smtClean="0"/>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18157-1E85-42BA-BED4-0E89EE73915F}" type="slidenum">
              <a:rPr lang="en-US" smtClean="0"/>
              <a:t>‹#›</a:t>
            </a:fld>
            <a:endParaRPr lang="en-US"/>
          </a:p>
        </p:txBody>
      </p:sp>
    </p:spTree>
    <p:extLst>
      <p:ext uri="{BB962C8B-B14F-4D97-AF65-F5344CB8AC3E}">
        <p14:creationId xmlns:p14="http://schemas.microsoft.com/office/powerpoint/2010/main" val="2279173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89091F-E76C-485C-AF1F-B3D7EA84230D}" type="datetimeFigureOut">
              <a:rPr lang="en-US" smtClean="0"/>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18157-1E85-42BA-BED4-0E89EE73915F}" type="slidenum">
              <a:rPr lang="en-US" smtClean="0"/>
              <a:t>‹#›</a:t>
            </a:fld>
            <a:endParaRPr lang="en-US"/>
          </a:p>
        </p:txBody>
      </p:sp>
    </p:spTree>
    <p:extLst>
      <p:ext uri="{BB962C8B-B14F-4D97-AF65-F5344CB8AC3E}">
        <p14:creationId xmlns:p14="http://schemas.microsoft.com/office/powerpoint/2010/main" val="1911573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89091F-E76C-485C-AF1F-B3D7EA84230D}" type="datetimeFigureOut">
              <a:rPr lang="en-US" smtClean="0"/>
              <a:t>5/5/2017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D18157-1E85-42BA-BED4-0E89EE73915F}" type="slidenum">
              <a:rPr lang="en-US" smtClean="0"/>
              <a:t>‹#›</a:t>
            </a:fld>
            <a:endParaRPr lang="en-US"/>
          </a:p>
        </p:txBody>
      </p:sp>
    </p:spTree>
    <p:extLst>
      <p:ext uri="{BB962C8B-B14F-4D97-AF65-F5344CB8AC3E}">
        <p14:creationId xmlns:p14="http://schemas.microsoft.com/office/powerpoint/2010/main" val="578546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89091F-E76C-485C-AF1F-B3D7EA84230D}" type="datetimeFigureOut">
              <a:rPr lang="en-US" smtClean="0"/>
              <a:t>5/5/2017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D18157-1E85-42BA-BED4-0E89EE73915F}" type="slidenum">
              <a:rPr lang="en-US" smtClean="0"/>
              <a:t>‹#›</a:t>
            </a:fld>
            <a:endParaRPr lang="en-US"/>
          </a:p>
        </p:txBody>
      </p:sp>
    </p:spTree>
    <p:extLst>
      <p:ext uri="{BB962C8B-B14F-4D97-AF65-F5344CB8AC3E}">
        <p14:creationId xmlns:p14="http://schemas.microsoft.com/office/powerpoint/2010/main" val="3584569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89091F-E76C-485C-AF1F-B3D7EA84230D}" type="datetimeFigureOut">
              <a:rPr lang="en-US" smtClean="0"/>
              <a:t>5/5/2017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D18157-1E85-42BA-BED4-0E89EE73915F}" type="slidenum">
              <a:rPr lang="en-US" smtClean="0"/>
              <a:t>‹#›</a:t>
            </a:fld>
            <a:endParaRPr lang="en-US"/>
          </a:p>
        </p:txBody>
      </p:sp>
    </p:spTree>
    <p:extLst>
      <p:ext uri="{BB962C8B-B14F-4D97-AF65-F5344CB8AC3E}">
        <p14:creationId xmlns:p14="http://schemas.microsoft.com/office/powerpoint/2010/main" val="2061037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89091F-E76C-485C-AF1F-B3D7EA84230D}" type="datetimeFigureOut">
              <a:rPr lang="en-US" smtClean="0"/>
              <a:t>5/5/2017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D18157-1E85-42BA-BED4-0E89EE73915F}" type="slidenum">
              <a:rPr lang="en-US" smtClean="0"/>
              <a:t>‹#›</a:t>
            </a:fld>
            <a:endParaRPr lang="en-US"/>
          </a:p>
        </p:txBody>
      </p:sp>
    </p:spTree>
    <p:extLst>
      <p:ext uri="{BB962C8B-B14F-4D97-AF65-F5344CB8AC3E}">
        <p14:creationId xmlns:p14="http://schemas.microsoft.com/office/powerpoint/2010/main" val="2690134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89091F-E76C-485C-AF1F-B3D7EA84230D}" type="datetimeFigureOut">
              <a:rPr lang="en-US" smtClean="0"/>
              <a:t>5/5/2017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D18157-1E85-42BA-BED4-0E89EE73915F}" type="slidenum">
              <a:rPr lang="en-US" smtClean="0"/>
              <a:t>‹#›</a:t>
            </a:fld>
            <a:endParaRPr lang="en-US"/>
          </a:p>
        </p:txBody>
      </p:sp>
    </p:spTree>
    <p:extLst>
      <p:ext uri="{BB962C8B-B14F-4D97-AF65-F5344CB8AC3E}">
        <p14:creationId xmlns:p14="http://schemas.microsoft.com/office/powerpoint/2010/main" val="675880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89091F-E76C-485C-AF1F-B3D7EA84230D}" type="datetimeFigureOut">
              <a:rPr lang="en-US" smtClean="0"/>
              <a:t>5/5/2017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D18157-1E85-42BA-BED4-0E89EE73915F}" type="slidenum">
              <a:rPr lang="en-US" smtClean="0"/>
              <a:t>‹#›</a:t>
            </a:fld>
            <a:endParaRPr lang="en-US"/>
          </a:p>
        </p:txBody>
      </p:sp>
    </p:spTree>
    <p:extLst>
      <p:ext uri="{BB962C8B-B14F-4D97-AF65-F5344CB8AC3E}">
        <p14:creationId xmlns:p14="http://schemas.microsoft.com/office/powerpoint/2010/main" val="4132137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89091F-E76C-485C-AF1F-B3D7EA84230D}" type="datetimeFigureOut">
              <a:rPr lang="en-US" smtClean="0"/>
              <a:t>5/5/2017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D18157-1E85-42BA-BED4-0E89EE73915F}" type="slidenum">
              <a:rPr lang="en-US" smtClean="0"/>
              <a:t>‹#›</a:t>
            </a:fld>
            <a:endParaRPr lang="en-US"/>
          </a:p>
        </p:txBody>
      </p:sp>
    </p:spTree>
    <p:extLst>
      <p:ext uri="{BB962C8B-B14F-4D97-AF65-F5344CB8AC3E}">
        <p14:creationId xmlns:p14="http://schemas.microsoft.com/office/powerpoint/2010/main" val="2554829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15472"/>
            <a:ext cx="9144000" cy="2387600"/>
          </a:xfrm>
        </p:spPr>
        <p:txBody>
          <a:bodyPr>
            <a:normAutofit fontScale="90000"/>
          </a:bodyPr>
          <a:lstStyle/>
          <a:p>
            <a:r>
              <a:rPr lang="en-US" dirty="0" smtClean="0"/>
              <a:t>Year 4 Curriculum Subcommittee Recommendations</a:t>
            </a:r>
            <a:endParaRPr lang="en-US" dirty="0"/>
          </a:p>
        </p:txBody>
      </p:sp>
      <p:sp>
        <p:nvSpPr>
          <p:cNvPr id="3" name="Subtitle 2"/>
          <p:cNvSpPr>
            <a:spLocks noGrp="1"/>
          </p:cNvSpPr>
          <p:nvPr>
            <p:ph type="subTitle" idx="1"/>
          </p:nvPr>
        </p:nvSpPr>
        <p:spPr>
          <a:xfrm>
            <a:off x="1524000" y="3886710"/>
            <a:ext cx="9144000" cy="1655762"/>
          </a:xfrm>
        </p:spPr>
        <p:txBody>
          <a:bodyPr/>
          <a:lstStyle/>
          <a:p>
            <a:r>
              <a:rPr lang="en-US" dirty="0" smtClean="0"/>
              <a:t>May 2017</a:t>
            </a:r>
          </a:p>
          <a:p>
            <a:r>
              <a:rPr lang="en-US" dirty="0" smtClean="0"/>
              <a:t>Dartmouth Geisel School of Medicine</a:t>
            </a:r>
          </a:p>
          <a:p>
            <a:r>
              <a:rPr lang="en-US" dirty="0" smtClean="0"/>
              <a:t>MEC Year 4 Subcommitte</a:t>
            </a:r>
            <a:r>
              <a:rPr lang="en-US" dirty="0"/>
              <a:t>e</a:t>
            </a:r>
          </a:p>
        </p:txBody>
      </p:sp>
    </p:spTree>
    <p:extLst>
      <p:ext uri="{BB962C8B-B14F-4D97-AF65-F5344CB8AC3E}">
        <p14:creationId xmlns:p14="http://schemas.microsoft.com/office/powerpoint/2010/main" val="2546111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Overarching Geisel Goals </a:t>
            </a:r>
            <a:endParaRPr lang="en-US" dirty="0"/>
          </a:p>
        </p:txBody>
      </p:sp>
      <p:sp>
        <p:nvSpPr>
          <p:cNvPr id="3" name="Content Placeholder 2"/>
          <p:cNvSpPr>
            <a:spLocks noGrp="1"/>
          </p:cNvSpPr>
          <p:nvPr>
            <p:ph idx="1"/>
          </p:nvPr>
        </p:nvSpPr>
        <p:spPr/>
        <p:txBody>
          <a:bodyPr/>
          <a:lstStyle/>
          <a:p>
            <a:r>
              <a:rPr lang="en-US" dirty="0" smtClean="0"/>
              <a:t>Advanced level training different from clerkships</a:t>
            </a:r>
          </a:p>
          <a:p>
            <a:r>
              <a:rPr lang="en-US" dirty="0" smtClean="0"/>
              <a:t>Residency application preparation</a:t>
            </a:r>
          </a:p>
          <a:p>
            <a:r>
              <a:rPr lang="en-US" dirty="0" smtClean="0"/>
              <a:t>Qualities/Training Unique to Geisel</a:t>
            </a:r>
          </a:p>
          <a:p>
            <a:pPr lvl="1"/>
            <a:r>
              <a:rPr lang="en-US" dirty="0" smtClean="0"/>
              <a:t>Pharmacology</a:t>
            </a:r>
          </a:p>
          <a:p>
            <a:pPr lvl="1"/>
            <a:r>
              <a:rPr lang="en-US" dirty="0" smtClean="0"/>
              <a:t>Quality Improvement</a:t>
            </a:r>
          </a:p>
          <a:p>
            <a:pPr lvl="1"/>
            <a:r>
              <a:rPr lang="en-US" dirty="0" smtClean="0"/>
              <a:t>Citizenship/Community Engagement</a:t>
            </a:r>
          </a:p>
          <a:p>
            <a:r>
              <a:rPr lang="en-US" dirty="0" smtClean="0"/>
              <a:t>Qualities for all Medical Students</a:t>
            </a:r>
          </a:p>
          <a:p>
            <a:pPr lvl="1"/>
            <a:r>
              <a:rPr lang="en-US" dirty="0" smtClean="0"/>
              <a:t>Critical Thinking / Diagnostic Reasoning</a:t>
            </a:r>
          </a:p>
        </p:txBody>
      </p:sp>
    </p:spTree>
    <p:extLst>
      <p:ext uri="{BB962C8B-B14F-4D97-AF65-F5344CB8AC3E}">
        <p14:creationId xmlns:p14="http://schemas.microsoft.com/office/powerpoint/2010/main" val="41954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Subcommittee Survey</a:t>
            </a:r>
            <a:endParaRPr lang="en-US" dirty="0"/>
          </a:p>
        </p:txBody>
      </p:sp>
      <p:sp>
        <p:nvSpPr>
          <p:cNvPr id="3" name="Content Placeholder 2"/>
          <p:cNvSpPr>
            <a:spLocks noGrp="1"/>
          </p:cNvSpPr>
          <p:nvPr>
            <p:ph idx="1"/>
          </p:nvPr>
        </p:nvSpPr>
        <p:spPr/>
        <p:txBody>
          <a:bodyPr/>
          <a:lstStyle/>
          <a:p>
            <a:r>
              <a:rPr lang="en-US" dirty="0" smtClean="0"/>
              <a:t>Developed by the subcommittee for the subcommittee</a:t>
            </a:r>
          </a:p>
          <a:p>
            <a:r>
              <a:rPr lang="en-US" dirty="0" smtClean="0"/>
              <a:t>14 respondents</a:t>
            </a:r>
          </a:p>
          <a:p>
            <a:endParaRPr lang="en-US" dirty="0" smtClean="0"/>
          </a:p>
        </p:txBody>
      </p:sp>
    </p:spTree>
    <p:extLst>
      <p:ext uri="{BB962C8B-B14F-4D97-AF65-F5344CB8AC3E}">
        <p14:creationId xmlns:p14="http://schemas.microsoft.com/office/powerpoint/2010/main" val="34011081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Results</a:t>
            </a:r>
            <a:endParaRPr lang="en-US" dirty="0"/>
          </a:p>
        </p:txBody>
      </p:sp>
      <p:sp>
        <p:nvSpPr>
          <p:cNvPr id="3" name="Content Placeholder 2"/>
          <p:cNvSpPr>
            <a:spLocks noGrp="1"/>
          </p:cNvSpPr>
          <p:nvPr>
            <p:ph idx="1"/>
          </p:nvPr>
        </p:nvSpPr>
        <p:spPr>
          <a:xfrm>
            <a:off x="838200" y="1525821"/>
            <a:ext cx="10515600" cy="4351338"/>
          </a:xfrm>
        </p:spPr>
        <p:txBody>
          <a:bodyPr>
            <a:normAutofit lnSpcReduction="10000"/>
          </a:bodyPr>
          <a:lstStyle/>
          <a:p>
            <a:r>
              <a:rPr lang="en-US" dirty="0" smtClean="0"/>
              <a:t>Time spent on various topics (sum must total 35 days)</a:t>
            </a:r>
          </a:p>
          <a:p>
            <a:pPr lvl="1"/>
            <a:r>
              <a:rPr lang="en-US" dirty="0" smtClean="0"/>
              <a:t>Specialty Specific “boot camp”	8.93 days</a:t>
            </a:r>
          </a:p>
          <a:p>
            <a:pPr lvl="1"/>
            <a:r>
              <a:rPr lang="en-US" dirty="0" smtClean="0"/>
              <a:t>Advanced clinical reasoning	4.57 days</a:t>
            </a:r>
          </a:p>
          <a:p>
            <a:pPr lvl="1"/>
            <a:r>
              <a:rPr lang="en-US" dirty="0" smtClean="0"/>
              <a:t>Advanced Pharm		4.14 days</a:t>
            </a:r>
          </a:p>
          <a:p>
            <a:pPr lvl="1"/>
            <a:r>
              <a:rPr lang="en-US" dirty="0" smtClean="0"/>
              <a:t>Applied physiology		3.86 days</a:t>
            </a:r>
          </a:p>
          <a:p>
            <a:pPr lvl="1"/>
            <a:r>
              <a:rPr lang="en-US" dirty="0" smtClean="0"/>
              <a:t>Advance Com. Skills		3.36 days</a:t>
            </a:r>
          </a:p>
          <a:p>
            <a:pPr lvl="1"/>
            <a:r>
              <a:rPr lang="en-US" dirty="0" smtClean="0"/>
              <a:t>QI Project			3.21 days</a:t>
            </a:r>
          </a:p>
          <a:p>
            <a:pPr lvl="1"/>
            <a:r>
              <a:rPr lang="en-US" dirty="0" smtClean="0"/>
              <a:t>New or Emerging Concepts	2.43 days</a:t>
            </a:r>
          </a:p>
          <a:p>
            <a:pPr lvl="1"/>
            <a:r>
              <a:rPr lang="en-US" dirty="0" smtClean="0"/>
              <a:t>Personal/Professional Refl.	1.71 days</a:t>
            </a:r>
          </a:p>
          <a:p>
            <a:pPr lvl="1"/>
            <a:r>
              <a:rPr lang="en-US" dirty="0" smtClean="0"/>
              <a:t>ACLS/PALS			1.64 days</a:t>
            </a:r>
          </a:p>
          <a:p>
            <a:pPr lvl="1"/>
            <a:r>
              <a:rPr lang="en-US" dirty="0" smtClean="0"/>
              <a:t>Other				1.14 days</a:t>
            </a:r>
            <a:endParaRPr lang="en-US" dirty="0"/>
          </a:p>
        </p:txBody>
      </p:sp>
      <p:sp>
        <p:nvSpPr>
          <p:cNvPr id="4" name="TextBox 3"/>
          <p:cNvSpPr txBox="1"/>
          <p:nvPr/>
        </p:nvSpPr>
        <p:spPr>
          <a:xfrm>
            <a:off x="838200" y="5877159"/>
            <a:ext cx="9040318" cy="369332"/>
          </a:xfrm>
          <a:prstGeom prst="rect">
            <a:avLst/>
          </a:prstGeom>
          <a:noFill/>
        </p:spPr>
        <p:txBody>
          <a:bodyPr wrap="square" rtlCol="0">
            <a:spAutoFit/>
          </a:bodyPr>
          <a:lstStyle/>
          <a:p>
            <a:r>
              <a:rPr lang="en-US" dirty="0" smtClean="0"/>
              <a:t>Other included: Medical Imaging, Critical care, Intern panel</a:t>
            </a:r>
            <a:endParaRPr lang="en-US" dirty="0"/>
          </a:p>
        </p:txBody>
      </p:sp>
    </p:spTree>
    <p:extLst>
      <p:ext uri="{BB962C8B-B14F-4D97-AF65-F5344CB8AC3E}">
        <p14:creationId xmlns:p14="http://schemas.microsoft.com/office/powerpoint/2010/main" val="18453977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Results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One combined course vs multiple shorter courses</a:t>
            </a:r>
          </a:p>
          <a:p>
            <a:pPr lvl="1"/>
            <a:r>
              <a:rPr lang="en-US" dirty="0" smtClean="0"/>
              <a:t>Combined: 9</a:t>
            </a:r>
          </a:p>
          <a:p>
            <a:pPr lvl="1"/>
            <a:r>
              <a:rPr lang="en-US" dirty="0" smtClean="0"/>
              <a:t>Shorter:      4</a:t>
            </a:r>
          </a:p>
          <a:p>
            <a:r>
              <a:rPr lang="en-US" dirty="0" smtClean="0"/>
              <a:t>How EM should be addressed in curriculum</a:t>
            </a:r>
          </a:p>
          <a:p>
            <a:pPr lvl="1"/>
            <a:r>
              <a:rPr lang="en-US" dirty="0" smtClean="0"/>
              <a:t>No change to current: 1</a:t>
            </a:r>
          </a:p>
          <a:p>
            <a:pPr lvl="1"/>
            <a:r>
              <a:rPr lang="en-US" dirty="0" smtClean="0"/>
              <a:t>Required 4 week clerkship: 0</a:t>
            </a:r>
          </a:p>
          <a:p>
            <a:pPr lvl="1"/>
            <a:r>
              <a:rPr lang="en-US" dirty="0" smtClean="0"/>
              <a:t>Required 2 week clerkship: 3</a:t>
            </a:r>
          </a:p>
          <a:p>
            <a:pPr lvl="1"/>
            <a:r>
              <a:rPr lang="en-US" dirty="0" smtClean="0"/>
              <a:t>Required acute care selective (EM or CCS): 7</a:t>
            </a:r>
          </a:p>
          <a:p>
            <a:pPr lvl="1"/>
            <a:r>
              <a:rPr lang="en-US" dirty="0" smtClean="0"/>
              <a:t>Other 3</a:t>
            </a:r>
          </a:p>
          <a:p>
            <a:r>
              <a:rPr lang="en-US" dirty="0" smtClean="0"/>
              <a:t>How CCM should be addressed in curriculum</a:t>
            </a:r>
          </a:p>
          <a:p>
            <a:pPr lvl="1"/>
            <a:r>
              <a:rPr lang="en-US" dirty="0" smtClean="0"/>
              <a:t>No change: 1</a:t>
            </a:r>
          </a:p>
          <a:p>
            <a:pPr lvl="1"/>
            <a:r>
              <a:rPr lang="en-US" dirty="0" smtClean="0"/>
              <a:t>Required 4 week clerkship: 0</a:t>
            </a:r>
          </a:p>
          <a:p>
            <a:pPr lvl="1"/>
            <a:r>
              <a:rPr lang="en-US" dirty="0" smtClean="0"/>
              <a:t>Required 2 weeks clerkship: 3</a:t>
            </a:r>
          </a:p>
          <a:p>
            <a:pPr lvl="1"/>
            <a:r>
              <a:rPr lang="en-US" dirty="0" smtClean="0"/>
              <a:t>Required selective: 7</a:t>
            </a:r>
          </a:p>
          <a:p>
            <a:pPr lvl="1"/>
            <a:r>
              <a:rPr lang="en-US" dirty="0" smtClean="0"/>
              <a:t>Other: 3</a:t>
            </a:r>
          </a:p>
          <a:p>
            <a:pPr lvl="1"/>
            <a:endParaRPr lang="en-US" dirty="0"/>
          </a:p>
        </p:txBody>
      </p:sp>
    </p:spTree>
    <p:extLst>
      <p:ext uri="{BB962C8B-B14F-4D97-AF65-F5344CB8AC3E}">
        <p14:creationId xmlns:p14="http://schemas.microsoft.com/office/powerpoint/2010/main" val="40503542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Results - EPAs</a:t>
            </a:r>
            <a:endParaRPr lang="en-US" dirty="0"/>
          </a:p>
        </p:txBody>
      </p:sp>
      <p:sp>
        <p:nvSpPr>
          <p:cNvPr id="3" name="Content Placeholder 2"/>
          <p:cNvSpPr>
            <a:spLocks noGrp="1"/>
          </p:cNvSpPr>
          <p:nvPr>
            <p:ph idx="1"/>
          </p:nvPr>
        </p:nvSpPr>
        <p:spPr/>
        <p:txBody>
          <a:bodyPr/>
          <a:lstStyle/>
          <a:p>
            <a:r>
              <a:rPr lang="en-US" dirty="0" smtClean="0"/>
              <a:t>Where in curriculum they should be assessed and certified.</a:t>
            </a:r>
          </a:p>
          <a:p>
            <a:pPr lvl="1"/>
            <a:r>
              <a:rPr lang="en-US" dirty="0" smtClean="0"/>
              <a:t>Majority in clerkship or </a:t>
            </a:r>
            <a:r>
              <a:rPr lang="en-US" dirty="0" err="1" smtClean="0"/>
              <a:t>SubI</a:t>
            </a:r>
            <a:endParaRPr lang="en-US" dirty="0" smtClean="0"/>
          </a:p>
          <a:p>
            <a:pPr lvl="1"/>
            <a:r>
              <a:rPr lang="en-US" dirty="0" smtClean="0"/>
              <a:t>Those with &gt; 20 % respondents stating 4</a:t>
            </a:r>
            <a:r>
              <a:rPr lang="en-US" baseline="30000" dirty="0" smtClean="0"/>
              <a:t>th</a:t>
            </a:r>
            <a:r>
              <a:rPr lang="en-US" dirty="0" smtClean="0"/>
              <a:t> Year Coursework</a:t>
            </a:r>
          </a:p>
          <a:p>
            <a:pPr lvl="2"/>
            <a:r>
              <a:rPr lang="en-US" dirty="0" smtClean="0"/>
              <a:t>Identify system failures and contribute to a culture of safety and improvement (57%)</a:t>
            </a:r>
          </a:p>
          <a:p>
            <a:pPr lvl="2"/>
            <a:r>
              <a:rPr lang="en-US" dirty="0" smtClean="0"/>
              <a:t>Perform general procedures of a physician (21%)</a:t>
            </a:r>
            <a:endParaRPr lang="en-US" dirty="0"/>
          </a:p>
        </p:txBody>
      </p:sp>
    </p:spTree>
    <p:extLst>
      <p:ext uri="{BB962C8B-B14F-4D97-AF65-F5344CB8AC3E}">
        <p14:creationId xmlns:p14="http://schemas.microsoft.com/office/powerpoint/2010/main" val="9688415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Areas Needing More Attention</a:t>
            </a:r>
            <a:endParaRPr lang="en-US" dirty="0"/>
          </a:p>
        </p:txBody>
      </p:sp>
      <p:sp>
        <p:nvSpPr>
          <p:cNvPr id="3" name="Content Placeholder 2"/>
          <p:cNvSpPr>
            <a:spLocks noGrp="1"/>
          </p:cNvSpPr>
          <p:nvPr>
            <p:ph idx="1"/>
          </p:nvPr>
        </p:nvSpPr>
        <p:spPr/>
        <p:txBody>
          <a:bodyPr/>
          <a:lstStyle/>
          <a:p>
            <a:r>
              <a:rPr lang="en-US" dirty="0" smtClean="0"/>
              <a:t>Acute Care (critical care, emergency care)</a:t>
            </a:r>
          </a:p>
          <a:p>
            <a:pPr lvl="1"/>
            <a:r>
              <a:rPr lang="en-US" dirty="0" smtClean="0"/>
              <a:t>Diagnosing and Managing Sick vs Not Sick</a:t>
            </a:r>
          </a:p>
          <a:p>
            <a:r>
              <a:rPr lang="en-US" dirty="0" smtClean="0"/>
              <a:t>Intern readiness (“Bootcamp”)</a:t>
            </a:r>
          </a:p>
          <a:p>
            <a:pPr lvl="1"/>
            <a:r>
              <a:rPr lang="en-US" dirty="0" smtClean="0"/>
              <a:t>Both general and specialty specific</a:t>
            </a:r>
          </a:p>
          <a:p>
            <a:pPr lvl="1"/>
            <a:r>
              <a:rPr lang="en-US" dirty="0" smtClean="0"/>
              <a:t>Communication, Diagnostic Reasoning, Procedures</a:t>
            </a:r>
          </a:p>
          <a:p>
            <a:r>
              <a:rPr lang="en-US" dirty="0" smtClean="0"/>
              <a:t>Critical Thinking</a:t>
            </a:r>
          </a:p>
        </p:txBody>
      </p:sp>
    </p:spTree>
    <p:extLst>
      <p:ext uri="{BB962C8B-B14F-4D97-AF65-F5344CB8AC3E}">
        <p14:creationId xmlns:p14="http://schemas.microsoft.com/office/powerpoint/2010/main" val="21888392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Capstone Coursework Discussion</a:t>
            </a:r>
            <a:endParaRPr lang="en-US" dirty="0"/>
          </a:p>
        </p:txBody>
      </p:sp>
      <p:sp>
        <p:nvSpPr>
          <p:cNvPr id="3" name="Content Placeholder 2"/>
          <p:cNvSpPr>
            <a:spLocks noGrp="1"/>
          </p:cNvSpPr>
          <p:nvPr>
            <p:ph idx="1"/>
          </p:nvPr>
        </p:nvSpPr>
        <p:spPr/>
        <p:txBody>
          <a:bodyPr/>
          <a:lstStyle/>
          <a:p>
            <a:r>
              <a:rPr lang="en-US" dirty="0" smtClean="0"/>
              <a:t>Each course valuable, has strong leadership and advocacy and addresses current curricular needs.</a:t>
            </a:r>
          </a:p>
          <a:p>
            <a:r>
              <a:rPr lang="en-US" dirty="0" smtClean="0"/>
              <a:t>Timing and duration seem appropriate</a:t>
            </a:r>
          </a:p>
          <a:p>
            <a:r>
              <a:rPr lang="en-US" dirty="0" smtClean="0"/>
              <a:t>Increased coordination between courses recommended</a:t>
            </a:r>
          </a:p>
          <a:p>
            <a:r>
              <a:rPr lang="en-US" dirty="0" smtClean="0"/>
              <a:t>Reweighting of time allocation per content area recommended</a:t>
            </a:r>
          </a:p>
          <a:p>
            <a:r>
              <a:rPr lang="en-US" dirty="0" smtClean="0"/>
              <a:t>Certain topics covered in HSP may now be covered in PPH</a:t>
            </a:r>
          </a:p>
          <a:p>
            <a:r>
              <a:rPr lang="en-US" dirty="0" smtClean="0"/>
              <a:t>AMS evolving more towards intern readiness, professional formation/reflection than “foundational science”</a:t>
            </a:r>
          </a:p>
          <a:p>
            <a:r>
              <a:rPr lang="en-US" dirty="0" smtClean="0"/>
              <a:t>HSP has been evolving over time with broad objectives</a:t>
            </a:r>
          </a:p>
          <a:p>
            <a:endParaRPr lang="en-US" dirty="0" smtClean="0"/>
          </a:p>
          <a:p>
            <a:endParaRPr lang="en-US" dirty="0" smtClean="0"/>
          </a:p>
          <a:p>
            <a:endParaRPr lang="en-US" dirty="0"/>
          </a:p>
        </p:txBody>
      </p:sp>
    </p:spTree>
    <p:extLst>
      <p:ext uri="{BB962C8B-B14F-4D97-AF65-F5344CB8AC3E}">
        <p14:creationId xmlns:p14="http://schemas.microsoft.com/office/powerpoint/2010/main" val="29649087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lstStyle/>
          <a:p>
            <a:r>
              <a:rPr lang="en-US" dirty="0" smtClean="0"/>
              <a:t>5 year plan</a:t>
            </a:r>
          </a:p>
          <a:p>
            <a:pPr lvl="1"/>
            <a:r>
              <a:rPr lang="en-US" dirty="0" smtClean="0"/>
              <a:t>Consider starting clinical year earlier to allow required clerkships (including Neuro and GAM) and career exploration in electives to occur sooner to allow our students more flexibility to prepare for residency application.</a:t>
            </a:r>
            <a:endParaRPr lang="en-US" dirty="0"/>
          </a:p>
          <a:p>
            <a:pPr lvl="1"/>
            <a:r>
              <a:rPr lang="en-US" dirty="0" smtClean="0"/>
              <a:t>Add required experience in Acute Care (EM or Critical Care)</a:t>
            </a:r>
          </a:p>
          <a:p>
            <a:pPr lvl="1"/>
            <a:r>
              <a:rPr lang="en-US" dirty="0" smtClean="0"/>
              <a:t>Allow for earlier graduation</a:t>
            </a:r>
          </a:p>
          <a:p>
            <a:r>
              <a:rPr lang="en-US" dirty="0" smtClean="0"/>
              <a:t>2 year plan</a:t>
            </a:r>
          </a:p>
          <a:p>
            <a:pPr lvl="1"/>
            <a:r>
              <a:rPr lang="en-US" dirty="0" smtClean="0"/>
              <a:t>Continue with current structure</a:t>
            </a:r>
          </a:p>
          <a:p>
            <a:pPr lvl="1"/>
            <a:r>
              <a:rPr lang="en-US" dirty="0" smtClean="0"/>
              <a:t>Redesign existing capstone coursework</a:t>
            </a:r>
          </a:p>
        </p:txBody>
      </p:sp>
    </p:spTree>
    <p:extLst>
      <p:ext uri="{BB962C8B-B14F-4D97-AF65-F5344CB8AC3E}">
        <p14:creationId xmlns:p14="http://schemas.microsoft.com/office/powerpoint/2010/main" val="33082472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 Capstone</a:t>
            </a:r>
            <a:endParaRPr lang="en-US" dirty="0"/>
          </a:p>
        </p:txBody>
      </p:sp>
      <p:sp>
        <p:nvSpPr>
          <p:cNvPr id="3" name="Content Placeholder 2"/>
          <p:cNvSpPr>
            <a:spLocks noGrp="1"/>
          </p:cNvSpPr>
          <p:nvPr>
            <p:ph idx="1"/>
          </p:nvPr>
        </p:nvSpPr>
        <p:spPr/>
        <p:txBody>
          <a:bodyPr/>
          <a:lstStyle/>
          <a:p>
            <a:r>
              <a:rPr lang="en-US" dirty="0" smtClean="0"/>
              <a:t>Rework as 1 course with distinct sub-components instead of 4 separate courses as currently exist</a:t>
            </a:r>
          </a:p>
          <a:p>
            <a:r>
              <a:rPr lang="en-US" dirty="0" smtClean="0"/>
              <a:t>Assign Course Director whose responsibility will be to coordinate and make more cohesive the various sub components.</a:t>
            </a:r>
          </a:p>
          <a:p>
            <a:r>
              <a:rPr lang="en-US" dirty="0" smtClean="0"/>
              <a:t>Alter pedagogy to make it more case based and connected.</a:t>
            </a:r>
          </a:p>
          <a:p>
            <a:pPr lvl="1"/>
            <a:r>
              <a:rPr lang="en-US" dirty="0" smtClean="0"/>
              <a:t>PBL, Team Based</a:t>
            </a:r>
          </a:p>
          <a:p>
            <a:pPr lvl="1"/>
            <a:r>
              <a:rPr lang="en-US" dirty="0" smtClean="0"/>
              <a:t>New case each week or evolving case with concepts that force inquiry or skills practice in each of the sub components</a:t>
            </a:r>
          </a:p>
          <a:p>
            <a:r>
              <a:rPr lang="en-US" dirty="0" smtClean="0"/>
              <a:t>Each sub component has director, allotted hours.</a:t>
            </a:r>
          </a:p>
        </p:txBody>
      </p:sp>
    </p:spTree>
    <p:extLst>
      <p:ext uri="{BB962C8B-B14F-4D97-AF65-F5344CB8AC3E}">
        <p14:creationId xmlns:p14="http://schemas.microsoft.com/office/powerpoint/2010/main" val="23240016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7100" y="265002"/>
            <a:ext cx="10515600" cy="1325563"/>
          </a:xfrm>
        </p:spPr>
        <p:txBody>
          <a:bodyPr/>
          <a:lstStyle/>
          <a:p>
            <a:r>
              <a:rPr lang="en-US" dirty="0" smtClean="0"/>
              <a:t>Capstone Recommendation</a:t>
            </a:r>
            <a:endParaRPr lang="en-US" dirty="0"/>
          </a:p>
        </p:txBody>
      </p:sp>
      <p:sp>
        <p:nvSpPr>
          <p:cNvPr id="4" name="Rectangle 3"/>
          <p:cNvSpPr/>
          <p:nvPr/>
        </p:nvSpPr>
        <p:spPr>
          <a:xfrm>
            <a:off x="524649" y="2846139"/>
            <a:ext cx="9833547" cy="7120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Advanced Pharmacology and Therapeutics</a:t>
            </a:r>
            <a:endParaRPr lang="en-US" dirty="0"/>
          </a:p>
        </p:txBody>
      </p:sp>
      <p:sp>
        <p:nvSpPr>
          <p:cNvPr id="5" name="Rectangle 4"/>
          <p:cNvSpPr/>
          <p:nvPr/>
        </p:nvSpPr>
        <p:spPr>
          <a:xfrm>
            <a:off x="524649" y="3639192"/>
            <a:ext cx="9833547" cy="663863"/>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Advanced Medical Sciences</a:t>
            </a:r>
            <a:endParaRPr lang="en-US" dirty="0"/>
          </a:p>
        </p:txBody>
      </p:sp>
      <p:sp>
        <p:nvSpPr>
          <p:cNvPr id="6" name="Rectangle 5"/>
          <p:cNvSpPr/>
          <p:nvPr/>
        </p:nvSpPr>
        <p:spPr>
          <a:xfrm>
            <a:off x="524649" y="4394439"/>
            <a:ext cx="9833547" cy="690644"/>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Advanced Professional Development</a:t>
            </a:r>
            <a:endParaRPr lang="en-US" dirty="0"/>
          </a:p>
        </p:txBody>
      </p:sp>
      <p:sp>
        <p:nvSpPr>
          <p:cNvPr id="7" name="Rectangle 6"/>
          <p:cNvSpPr/>
          <p:nvPr/>
        </p:nvSpPr>
        <p:spPr>
          <a:xfrm>
            <a:off x="524649" y="5176467"/>
            <a:ext cx="9833547" cy="61998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Advanced Clinical Skills</a:t>
            </a:r>
            <a:endParaRPr lang="en-US" dirty="0"/>
          </a:p>
        </p:txBody>
      </p:sp>
      <p:sp>
        <p:nvSpPr>
          <p:cNvPr id="8" name="Rectangle 7"/>
          <p:cNvSpPr/>
          <p:nvPr/>
        </p:nvSpPr>
        <p:spPr>
          <a:xfrm>
            <a:off x="524648" y="5887840"/>
            <a:ext cx="9833547" cy="61898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Advanced Health Care Delivery Sciences</a:t>
            </a:r>
            <a:endParaRPr lang="en-US" dirty="0"/>
          </a:p>
        </p:txBody>
      </p:sp>
      <p:sp>
        <p:nvSpPr>
          <p:cNvPr id="13" name="Right Arrow 12"/>
          <p:cNvSpPr/>
          <p:nvPr/>
        </p:nvSpPr>
        <p:spPr>
          <a:xfrm>
            <a:off x="1379095" y="1500624"/>
            <a:ext cx="8349522" cy="1109272"/>
          </a:xfrm>
          <a:prstGeom prst="right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r>
              <a:rPr lang="en-US" dirty="0" smtClean="0"/>
              <a:t> </a:t>
            </a:r>
            <a:r>
              <a:rPr lang="en-US" dirty="0" smtClean="0"/>
              <a:t>Weeks Pre Match</a:t>
            </a:r>
            <a:endParaRPr lang="en-US" dirty="0"/>
          </a:p>
        </p:txBody>
      </p:sp>
      <p:sp>
        <p:nvSpPr>
          <p:cNvPr id="3" name="Rectangle 2"/>
          <p:cNvSpPr/>
          <p:nvPr/>
        </p:nvSpPr>
        <p:spPr>
          <a:xfrm>
            <a:off x="241540" y="2846139"/>
            <a:ext cx="283108" cy="3660689"/>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Intro/ Case 1</a:t>
            </a:r>
            <a:endParaRPr lang="en-US" dirty="0">
              <a:solidFill>
                <a:schemeClr val="bg1"/>
              </a:solidFill>
            </a:endParaRPr>
          </a:p>
        </p:txBody>
      </p:sp>
      <p:sp>
        <p:nvSpPr>
          <p:cNvPr id="10" name="Rectangle 9"/>
          <p:cNvSpPr/>
          <p:nvPr/>
        </p:nvSpPr>
        <p:spPr>
          <a:xfrm>
            <a:off x="10358195" y="2846139"/>
            <a:ext cx="283108" cy="3660689"/>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Conclusion</a:t>
            </a:r>
            <a:endParaRPr lang="en-US" dirty="0">
              <a:solidFill>
                <a:schemeClr val="bg1"/>
              </a:solidFill>
            </a:endParaRPr>
          </a:p>
        </p:txBody>
      </p:sp>
      <p:sp>
        <p:nvSpPr>
          <p:cNvPr id="11" name="Rectangle 10"/>
          <p:cNvSpPr/>
          <p:nvPr/>
        </p:nvSpPr>
        <p:spPr>
          <a:xfrm>
            <a:off x="1680389" y="2846136"/>
            <a:ext cx="283108" cy="3660689"/>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Week 2/ Case 2</a:t>
            </a:r>
            <a:endParaRPr lang="en-US" dirty="0">
              <a:solidFill>
                <a:schemeClr val="bg1"/>
              </a:solidFill>
            </a:endParaRPr>
          </a:p>
        </p:txBody>
      </p:sp>
      <p:sp>
        <p:nvSpPr>
          <p:cNvPr id="12" name="Rectangle 11"/>
          <p:cNvSpPr/>
          <p:nvPr/>
        </p:nvSpPr>
        <p:spPr>
          <a:xfrm>
            <a:off x="3275079" y="2846136"/>
            <a:ext cx="283108" cy="3660689"/>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Week3/ Case 3</a:t>
            </a:r>
            <a:endParaRPr lang="en-US" dirty="0">
              <a:solidFill>
                <a:schemeClr val="bg1"/>
              </a:solidFill>
            </a:endParaRPr>
          </a:p>
        </p:txBody>
      </p:sp>
      <p:sp>
        <p:nvSpPr>
          <p:cNvPr id="14" name="Rectangle 13"/>
          <p:cNvSpPr/>
          <p:nvPr/>
        </p:nvSpPr>
        <p:spPr>
          <a:xfrm>
            <a:off x="4934447" y="2846136"/>
            <a:ext cx="283108" cy="3660689"/>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Week4/ Case 4</a:t>
            </a:r>
            <a:endParaRPr lang="en-US" dirty="0">
              <a:solidFill>
                <a:schemeClr val="bg1"/>
              </a:solidFill>
            </a:endParaRPr>
          </a:p>
        </p:txBody>
      </p:sp>
      <p:sp>
        <p:nvSpPr>
          <p:cNvPr id="15" name="Rectangle 14"/>
          <p:cNvSpPr/>
          <p:nvPr/>
        </p:nvSpPr>
        <p:spPr>
          <a:xfrm>
            <a:off x="9124663" y="2846136"/>
            <a:ext cx="283108" cy="3660689"/>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Week7/ Case 7</a:t>
            </a:r>
            <a:endParaRPr lang="en-US" dirty="0">
              <a:solidFill>
                <a:schemeClr val="bg1"/>
              </a:solidFill>
            </a:endParaRPr>
          </a:p>
        </p:txBody>
      </p:sp>
      <p:sp>
        <p:nvSpPr>
          <p:cNvPr id="16" name="Rectangle 15"/>
          <p:cNvSpPr/>
          <p:nvPr/>
        </p:nvSpPr>
        <p:spPr>
          <a:xfrm>
            <a:off x="6340957" y="2846136"/>
            <a:ext cx="283108" cy="3660689"/>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Week5/ Case 5</a:t>
            </a:r>
            <a:endParaRPr lang="en-US" dirty="0">
              <a:solidFill>
                <a:schemeClr val="bg1"/>
              </a:solidFill>
            </a:endParaRPr>
          </a:p>
        </p:txBody>
      </p:sp>
      <p:sp>
        <p:nvSpPr>
          <p:cNvPr id="17" name="Rectangle 16"/>
          <p:cNvSpPr/>
          <p:nvPr/>
        </p:nvSpPr>
        <p:spPr>
          <a:xfrm>
            <a:off x="7747467" y="2846136"/>
            <a:ext cx="283108" cy="3660689"/>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Week6/ Case 6</a:t>
            </a:r>
            <a:endParaRPr lang="en-US" dirty="0">
              <a:solidFill>
                <a:schemeClr val="bg1"/>
              </a:solidFill>
            </a:endParaRPr>
          </a:p>
        </p:txBody>
      </p:sp>
    </p:spTree>
    <p:extLst>
      <p:ext uri="{BB962C8B-B14F-4D97-AF65-F5344CB8AC3E}">
        <p14:creationId xmlns:p14="http://schemas.microsoft.com/office/powerpoint/2010/main" val="4235736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4" grpId="0" animBg="1"/>
      <p:bldP spid="15" grpId="0" animBg="1"/>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Subcommittee Purpose and Charge</a:t>
            </a:r>
            <a:endParaRPr lang="en-US" dirty="0"/>
          </a:p>
        </p:txBody>
      </p:sp>
      <p:sp>
        <p:nvSpPr>
          <p:cNvPr id="3" name="Content Placeholder 2"/>
          <p:cNvSpPr>
            <a:spLocks noGrp="1"/>
          </p:cNvSpPr>
          <p:nvPr>
            <p:ph idx="1"/>
          </p:nvPr>
        </p:nvSpPr>
        <p:spPr/>
        <p:txBody>
          <a:bodyPr>
            <a:normAutofit lnSpcReduction="10000"/>
          </a:bodyPr>
          <a:lstStyle/>
          <a:p>
            <a:r>
              <a:rPr lang="en-US" dirty="0" smtClean="0"/>
              <a:t>Background</a:t>
            </a:r>
          </a:p>
          <a:p>
            <a:pPr lvl="1"/>
            <a:r>
              <a:rPr lang="en-US" dirty="0" smtClean="0"/>
              <a:t>Year 4 has not been reviewed as a whole for several years and may benefit from a global </a:t>
            </a:r>
            <a:r>
              <a:rPr lang="en-US" dirty="0" smtClean="0"/>
              <a:t>review.</a:t>
            </a:r>
            <a:endParaRPr lang="en-US" dirty="0" smtClean="0"/>
          </a:p>
          <a:p>
            <a:pPr lvl="1"/>
            <a:r>
              <a:rPr lang="en-US" dirty="0" smtClean="0"/>
              <a:t>Prior Curriculum Redesign work indicated both student and faculty enthusiasm and interest in making adjustments to Year 4.</a:t>
            </a:r>
          </a:p>
          <a:p>
            <a:pPr lvl="2"/>
            <a:r>
              <a:rPr lang="en-US" dirty="0" smtClean="0"/>
              <a:t>More time/flexibility, move Neuro and GAM into “Phase 2”</a:t>
            </a:r>
          </a:p>
          <a:p>
            <a:pPr lvl="1"/>
            <a:r>
              <a:rPr lang="en-US" dirty="0" smtClean="0"/>
              <a:t>Individual </a:t>
            </a:r>
            <a:r>
              <a:rPr lang="en-US" dirty="0"/>
              <a:t>r</a:t>
            </a:r>
            <a:r>
              <a:rPr lang="en-US" dirty="0" smtClean="0"/>
              <a:t>eviews of current required 4</a:t>
            </a:r>
            <a:r>
              <a:rPr lang="en-US" baseline="30000" dirty="0" smtClean="0"/>
              <a:t>th</a:t>
            </a:r>
            <a:r>
              <a:rPr lang="en-US" dirty="0" smtClean="0"/>
              <a:t> Year courses (CPT, HSP, AMS) and clerkships (Neurology and GAM) raised questions regarding coordination, content and sequencing.</a:t>
            </a:r>
          </a:p>
          <a:p>
            <a:r>
              <a:rPr lang="en-US" dirty="0" smtClean="0"/>
              <a:t>Charge</a:t>
            </a:r>
          </a:p>
          <a:p>
            <a:pPr lvl="1"/>
            <a:r>
              <a:rPr lang="en-US" dirty="0" smtClean="0"/>
              <a:t>Evaluate Year 4 Curriculum to determine if current structure and curriculum are meeting our students’ educational needs.</a:t>
            </a:r>
          </a:p>
        </p:txBody>
      </p:sp>
    </p:spTree>
    <p:extLst>
      <p:ext uri="{BB962C8B-B14F-4D97-AF65-F5344CB8AC3E}">
        <p14:creationId xmlns:p14="http://schemas.microsoft.com/office/powerpoint/2010/main" val="31617437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Case</a:t>
            </a:r>
            <a:endParaRPr lang="en-US" dirty="0"/>
          </a:p>
        </p:txBody>
      </p:sp>
      <p:sp>
        <p:nvSpPr>
          <p:cNvPr id="3" name="Content Placeholder 2"/>
          <p:cNvSpPr>
            <a:spLocks noGrp="1"/>
          </p:cNvSpPr>
          <p:nvPr>
            <p:ph idx="1"/>
          </p:nvPr>
        </p:nvSpPr>
        <p:spPr/>
        <p:txBody>
          <a:bodyPr/>
          <a:lstStyle/>
          <a:p>
            <a:r>
              <a:rPr lang="en-US" dirty="0" smtClean="0"/>
              <a:t>14 year old boy with seizure history presenting with </a:t>
            </a:r>
            <a:r>
              <a:rPr lang="en-US" dirty="0" err="1" smtClean="0"/>
              <a:t>uro</a:t>
            </a:r>
            <a:r>
              <a:rPr lang="en-US" dirty="0" smtClean="0"/>
              <a:t>-sepsis.</a:t>
            </a:r>
          </a:p>
          <a:p>
            <a:pPr lvl="1"/>
            <a:r>
              <a:rPr lang="en-US" dirty="0" smtClean="0"/>
              <a:t>CPT: Antibiotic review, Prescription writing, Drug-Drug interactions</a:t>
            </a:r>
          </a:p>
          <a:p>
            <a:pPr lvl="1"/>
            <a:r>
              <a:rPr lang="en-US" dirty="0" smtClean="0"/>
              <a:t>AMS: Pathophysiology of sepsis, lactic acidosis, ARDS</a:t>
            </a:r>
          </a:p>
          <a:p>
            <a:pPr lvl="1"/>
            <a:r>
              <a:rPr lang="en-US" dirty="0" smtClean="0"/>
              <a:t>APD: Patient advocacy, End of Life Care, Personal </a:t>
            </a:r>
            <a:r>
              <a:rPr lang="en-US" dirty="0"/>
              <a:t>R</a:t>
            </a:r>
            <a:r>
              <a:rPr lang="en-US" dirty="0" smtClean="0"/>
              <a:t>esiliency</a:t>
            </a:r>
            <a:endParaRPr lang="en-US" dirty="0" smtClean="0"/>
          </a:p>
          <a:p>
            <a:pPr lvl="1"/>
            <a:r>
              <a:rPr lang="en-US" dirty="0" smtClean="0"/>
              <a:t>AHCDS: Protocol development (sepsis), IPE in ICU</a:t>
            </a:r>
          </a:p>
          <a:p>
            <a:pPr lvl="1"/>
            <a:r>
              <a:rPr lang="en-US" dirty="0" smtClean="0"/>
              <a:t>ACS: Pressor/Vent management, Difficult conversations </a:t>
            </a:r>
            <a:endParaRPr lang="en-US" dirty="0" smtClean="0"/>
          </a:p>
          <a:p>
            <a:pPr lvl="1"/>
            <a:endParaRPr lang="en-US" dirty="0"/>
          </a:p>
          <a:p>
            <a:pPr lvl="1"/>
            <a:r>
              <a:rPr lang="en-US" dirty="0" smtClean="0"/>
              <a:t>Intern readiness / Advanced Clinical Skills could be specialty focused where desired – PEDS vs ADULT; Procedural vs Non-Procedural</a:t>
            </a:r>
            <a:endParaRPr lang="en-US" dirty="0" smtClean="0"/>
          </a:p>
          <a:p>
            <a:pPr marL="457200" lvl="1" indent="0">
              <a:buNone/>
            </a:pPr>
            <a:endParaRPr lang="en-US" dirty="0"/>
          </a:p>
        </p:txBody>
      </p:sp>
    </p:spTree>
    <p:extLst>
      <p:ext uri="{BB962C8B-B14F-4D97-AF65-F5344CB8AC3E}">
        <p14:creationId xmlns:p14="http://schemas.microsoft.com/office/powerpoint/2010/main" val="40862492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Operationalize</a:t>
            </a:r>
            <a:endParaRPr lang="en-US" dirty="0"/>
          </a:p>
        </p:txBody>
      </p:sp>
      <p:sp>
        <p:nvSpPr>
          <p:cNvPr id="3" name="Content Placeholder 2"/>
          <p:cNvSpPr>
            <a:spLocks noGrp="1"/>
          </p:cNvSpPr>
          <p:nvPr>
            <p:ph idx="1"/>
          </p:nvPr>
        </p:nvSpPr>
        <p:spPr/>
        <p:txBody>
          <a:bodyPr/>
          <a:lstStyle/>
          <a:p>
            <a:r>
              <a:rPr lang="en-US" dirty="0" smtClean="0"/>
              <a:t>Assign Overall Director and Assign Subcomponent Directors/Teams</a:t>
            </a:r>
          </a:p>
          <a:p>
            <a:pPr lvl="1"/>
            <a:r>
              <a:rPr lang="en-US" dirty="0" smtClean="0"/>
              <a:t>Give roughly equal time to 5 areas (about 25 – 30 hours) and request proposals of use for that time.</a:t>
            </a:r>
          </a:p>
          <a:p>
            <a:pPr lvl="1"/>
            <a:r>
              <a:rPr lang="en-US" dirty="0" smtClean="0"/>
              <a:t>Co-develop PBL cases – Focus on acute care (EM/Critical Care) topics to ensure emphasis in these areas</a:t>
            </a:r>
            <a:endParaRPr lang="en-US" dirty="0"/>
          </a:p>
        </p:txBody>
      </p:sp>
    </p:spTree>
    <p:extLst>
      <p:ext uri="{BB962C8B-B14F-4D97-AF65-F5344CB8AC3E}">
        <p14:creationId xmlns:p14="http://schemas.microsoft.com/office/powerpoint/2010/main" val="38220487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Information Desired</a:t>
            </a:r>
            <a:endParaRPr lang="en-US" dirty="0"/>
          </a:p>
        </p:txBody>
      </p:sp>
      <p:sp>
        <p:nvSpPr>
          <p:cNvPr id="3" name="Content Placeholder 2"/>
          <p:cNvSpPr>
            <a:spLocks noGrp="1"/>
          </p:cNvSpPr>
          <p:nvPr>
            <p:ph idx="1"/>
          </p:nvPr>
        </p:nvSpPr>
        <p:spPr/>
        <p:txBody>
          <a:bodyPr/>
          <a:lstStyle/>
          <a:p>
            <a:r>
              <a:rPr lang="en-US" dirty="0" smtClean="0"/>
              <a:t>Intern / Program Director Survey to further hone areas of need, retain areas of strength</a:t>
            </a:r>
          </a:p>
          <a:p>
            <a:r>
              <a:rPr lang="en-US" dirty="0" smtClean="0"/>
              <a:t>Current 4</a:t>
            </a:r>
            <a:r>
              <a:rPr lang="en-US" baseline="30000" dirty="0" smtClean="0"/>
              <a:t>th</a:t>
            </a:r>
            <a:r>
              <a:rPr lang="en-US" dirty="0" smtClean="0"/>
              <a:t> Year Student Survey</a:t>
            </a:r>
          </a:p>
          <a:p>
            <a:r>
              <a:rPr lang="en-US" dirty="0" smtClean="0"/>
              <a:t>Faculty wide Survey </a:t>
            </a:r>
            <a:endParaRPr lang="en-US" dirty="0"/>
          </a:p>
        </p:txBody>
      </p:sp>
    </p:spTree>
    <p:extLst>
      <p:ext uri="{BB962C8B-B14F-4D97-AF65-F5344CB8AC3E}">
        <p14:creationId xmlns:p14="http://schemas.microsoft.com/office/powerpoint/2010/main" val="3238304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Chair – John Dick, Associate Dean for Clinical Education</a:t>
            </a:r>
          </a:p>
          <a:p>
            <a:r>
              <a:rPr lang="en-US" dirty="0" smtClean="0"/>
              <a:t>Year 4 Course Directors, MEC members, additional interested students and faculty</a:t>
            </a:r>
          </a:p>
          <a:p>
            <a:r>
              <a:rPr lang="en-US" dirty="0" smtClean="0"/>
              <a:t>Residents invited by none attended</a:t>
            </a:r>
          </a:p>
          <a:p>
            <a:r>
              <a:rPr lang="en-US" dirty="0" smtClean="0"/>
              <a:t>Alison V. Holmes (PEDS), Virginia A. Reed (CFM/HSP), Harold L. Manning (MED), Petra J. Lewis (RADS), Adam R. Weinstein (PEDS, Alison D. Ricker (OCE); David W. Nierenberg (MED/CPT), Kenneth W. Burchard (SURG), Marietta E. Smith (MEC Student), Michele W. Jaeger (Registrar), Nancy E. Cochran (MED), Rand S. Swenson (Chair Med Ed), Sarah C. Crockett (ED), Sarah G. Johansen (ED), Stephanie N. Morton (MEC Student), Susan N. Harper (OCE), Tiffany L. Brazile (Student), Gregory S. </a:t>
            </a:r>
            <a:r>
              <a:rPr lang="en-US" dirty="0" err="1" smtClean="0"/>
              <a:t>Ogrinc</a:t>
            </a:r>
            <a:r>
              <a:rPr lang="en-US" dirty="0" smtClean="0"/>
              <a:t> (SADME), Tim Lahey (MED/ AMS), Cathleen Morrow (CFM/HSP)</a:t>
            </a:r>
            <a:endParaRPr lang="en-US" dirty="0"/>
          </a:p>
        </p:txBody>
      </p:sp>
    </p:spTree>
    <p:extLst>
      <p:ext uri="{BB962C8B-B14F-4D97-AF65-F5344CB8AC3E}">
        <p14:creationId xmlns:p14="http://schemas.microsoft.com/office/powerpoint/2010/main" val="19601170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p:txBody>
          <a:bodyPr/>
          <a:lstStyle/>
          <a:p>
            <a:r>
              <a:rPr lang="en-US" dirty="0" smtClean="0"/>
              <a:t>Introduction Meeting</a:t>
            </a:r>
          </a:p>
          <a:p>
            <a:r>
              <a:rPr lang="en-US" dirty="0" smtClean="0"/>
              <a:t>Review existing curriculum</a:t>
            </a:r>
          </a:p>
          <a:p>
            <a:r>
              <a:rPr lang="en-US" dirty="0" smtClean="0"/>
              <a:t>Review recent literature</a:t>
            </a:r>
          </a:p>
          <a:p>
            <a:r>
              <a:rPr lang="en-US" dirty="0" smtClean="0"/>
              <a:t>Brainstorm ideas</a:t>
            </a:r>
          </a:p>
          <a:p>
            <a:r>
              <a:rPr lang="en-US" dirty="0" smtClean="0"/>
              <a:t>Survey development / deployment</a:t>
            </a:r>
          </a:p>
          <a:p>
            <a:r>
              <a:rPr lang="en-US" dirty="0" smtClean="0"/>
              <a:t>Survey Review</a:t>
            </a:r>
          </a:p>
          <a:p>
            <a:r>
              <a:rPr lang="en-US" dirty="0" smtClean="0"/>
              <a:t>Consensus process</a:t>
            </a:r>
          </a:p>
          <a:p>
            <a:endParaRPr lang="en-US" dirty="0"/>
          </a:p>
        </p:txBody>
      </p:sp>
    </p:spTree>
    <p:extLst>
      <p:ext uri="{BB962C8B-B14F-4D97-AF65-F5344CB8AC3E}">
        <p14:creationId xmlns:p14="http://schemas.microsoft.com/office/powerpoint/2010/main" val="37929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79892"/>
            <a:ext cx="9905998" cy="1478570"/>
          </a:xfrm>
        </p:spPr>
        <p:txBody>
          <a:bodyPr/>
          <a:lstStyle/>
          <a:p>
            <a:r>
              <a:rPr lang="en-US" dirty="0" smtClean="0"/>
              <a:t>Geisel Requirements</a:t>
            </a:r>
            <a:endParaRPr lang="en-US" dirty="0"/>
          </a:p>
        </p:txBody>
      </p:sp>
      <p:sp>
        <p:nvSpPr>
          <p:cNvPr id="3" name="Content Placeholder 2"/>
          <p:cNvSpPr>
            <a:spLocks noGrp="1"/>
          </p:cNvSpPr>
          <p:nvPr>
            <p:ph idx="1"/>
          </p:nvPr>
        </p:nvSpPr>
        <p:spPr>
          <a:xfrm>
            <a:off x="1141412" y="1758462"/>
            <a:ext cx="9905999" cy="4032739"/>
          </a:xfrm>
        </p:spPr>
        <p:txBody>
          <a:bodyPr/>
          <a:lstStyle/>
          <a:p>
            <a:pPr>
              <a:lnSpc>
                <a:spcPct val="80000"/>
              </a:lnSpc>
              <a:defRPr/>
            </a:pPr>
            <a:r>
              <a:rPr lang="en-US" sz="2800" dirty="0"/>
              <a:t>35 weeks of requirements (but some done in Year 3 for most students)</a:t>
            </a:r>
          </a:p>
          <a:p>
            <a:pPr lvl="1" indent="-274320">
              <a:lnSpc>
                <a:spcPct val="80000"/>
              </a:lnSpc>
              <a:defRPr/>
            </a:pPr>
            <a:r>
              <a:rPr lang="en-US" sz="2400" dirty="0" smtClean="0"/>
              <a:t>Sub-internship</a:t>
            </a:r>
            <a:r>
              <a:rPr lang="en-US" sz="2400" dirty="0"/>
              <a:t>			4 weeks</a:t>
            </a:r>
          </a:p>
          <a:p>
            <a:pPr lvl="1" indent="-274320">
              <a:lnSpc>
                <a:spcPct val="80000"/>
              </a:lnSpc>
              <a:defRPr/>
            </a:pPr>
            <a:r>
              <a:rPr lang="en-US" sz="2400" dirty="0"/>
              <a:t>Neurology			4 weeks</a:t>
            </a:r>
          </a:p>
          <a:p>
            <a:pPr lvl="1" indent="-274320">
              <a:lnSpc>
                <a:spcPct val="80000"/>
              </a:lnSpc>
              <a:defRPr/>
            </a:pPr>
            <a:r>
              <a:rPr lang="en-US" sz="2400" dirty="0"/>
              <a:t>GAM				4 weeks</a:t>
            </a:r>
          </a:p>
          <a:p>
            <a:pPr lvl="1" indent="-274320">
              <a:lnSpc>
                <a:spcPct val="80000"/>
              </a:lnSpc>
              <a:defRPr/>
            </a:pPr>
            <a:r>
              <a:rPr lang="en-US" sz="2400" dirty="0"/>
              <a:t>Electives 			</a:t>
            </a:r>
            <a:r>
              <a:rPr lang="en-US" sz="2400" dirty="0" smtClean="0"/>
              <a:t>16 </a:t>
            </a:r>
            <a:r>
              <a:rPr lang="en-US" sz="2400" dirty="0"/>
              <a:t>weeks</a:t>
            </a:r>
          </a:p>
          <a:p>
            <a:pPr lvl="1" indent="-274320">
              <a:lnSpc>
                <a:spcPct val="80000"/>
              </a:lnSpc>
              <a:defRPr/>
            </a:pPr>
            <a:r>
              <a:rPr lang="en-US" sz="2400" dirty="0"/>
              <a:t>Coursework			7 </a:t>
            </a:r>
            <a:r>
              <a:rPr lang="en-US" sz="2400" dirty="0" smtClean="0"/>
              <a:t>weeks</a:t>
            </a:r>
          </a:p>
          <a:p>
            <a:pPr indent="-274320">
              <a:lnSpc>
                <a:spcPct val="80000"/>
              </a:lnSpc>
              <a:defRPr/>
            </a:pPr>
            <a:r>
              <a:rPr lang="en-US" sz="2800" dirty="0" smtClean="0"/>
              <a:t>44 weeks in the year (minus Thanksgiving and Winter vacation)</a:t>
            </a:r>
          </a:p>
          <a:p>
            <a:pPr indent="-274320">
              <a:lnSpc>
                <a:spcPct val="80000"/>
              </a:lnSpc>
              <a:defRPr/>
            </a:pPr>
            <a:r>
              <a:rPr lang="en-US" sz="2800" dirty="0"/>
              <a:t>9</a:t>
            </a:r>
            <a:r>
              <a:rPr lang="en-US" sz="2800" dirty="0" smtClean="0"/>
              <a:t> weeks for Step 2 study and completion, interviews, vacation</a:t>
            </a:r>
            <a:endParaRPr lang="en-US" sz="2800" dirty="0"/>
          </a:p>
          <a:p>
            <a:endParaRPr lang="en-US" dirty="0"/>
          </a:p>
        </p:txBody>
      </p:sp>
    </p:spTree>
    <p:extLst>
      <p:ext uri="{BB962C8B-B14F-4D97-AF65-F5344CB8AC3E}">
        <p14:creationId xmlns:p14="http://schemas.microsoft.com/office/powerpoint/2010/main" val="3781987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a:t>
            </a:r>
            <a:r>
              <a:rPr lang="en-US" dirty="0" smtClean="0"/>
              <a:t>Curriculum by Month</a:t>
            </a:r>
            <a:endParaRPr lang="en-US" dirty="0"/>
          </a:p>
        </p:txBody>
      </p:sp>
      <p:sp>
        <p:nvSpPr>
          <p:cNvPr id="3" name="Content Placeholder 2"/>
          <p:cNvSpPr>
            <a:spLocks noGrp="1"/>
          </p:cNvSpPr>
          <p:nvPr>
            <p:ph sz="half" idx="1"/>
          </p:nvPr>
        </p:nvSpPr>
        <p:spPr>
          <a:xfrm>
            <a:off x="838200" y="1404335"/>
            <a:ext cx="5181600" cy="4455254"/>
          </a:xfrm>
        </p:spPr>
        <p:txBody>
          <a:bodyPr>
            <a:normAutofit/>
          </a:bodyPr>
          <a:lstStyle/>
          <a:p>
            <a:pPr marL="457200" lvl="1" indent="0">
              <a:buNone/>
            </a:pPr>
            <a:endParaRPr lang="en-US" dirty="0" smtClean="0"/>
          </a:p>
          <a:p>
            <a:r>
              <a:rPr lang="en-US" dirty="0"/>
              <a:t>July - </a:t>
            </a:r>
            <a:r>
              <a:rPr lang="en-US" dirty="0" err="1"/>
              <a:t>SubI</a:t>
            </a:r>
            <a:endParaRPr lang="en-US" dirty="0"/>
          </a:p>
          <a:p>
            <a:r>
              <a:rPr lang="en-US" dirty="0"/>
              <a:t>Aug - Elective</a:t>
            </a:r>
          </a:p>
          <a:p>
            <a:r>
              <a:rPr lang="en-US" dirty="0"/>
              <a:t>Sept – Step 2/Elective</a:t>
            </a:r>
          </a:p>
          <a:p>
            <a:r>
              <a:rPr lang="en-US" dirty="0"/>
              <a:t>Oct – Elective / Interview</a:t>
            </a:r>
          </a:p>
          <a:p>
            <a:r>
              <a:rPr lang="en-US" dirty="0"/>
              <a:t>Nov - Interview</a:t>
            </a:r>
          </a:p>
          <a:p>
            <a:r>
              <a:rPr lang="en-US" dirty="0"/>
              <a:t>Dec - Interview</a:t>
            </a:r>
          </a:p>
          <a:p>
            <a:pPr marL="457200" lvl="1" indent="0">
              <a:buNone/>
            </a:pPr>
            <a:endParaRPr lang="en-US" dirty="0" smtClean="0"/>
          </a:p>
        </p:txBody>
      </p:sp>
      <p:sp>
        <p:nvSpPr>
          <p:cNvPr id="4" name="Content Placeholder 3"/>
          <p:cNvSpPr>
            <a:spLocks noGrp="1"/>
          </p:cNvSpPr>
          <p:nvPr>
            <p:ph sz="half" idx="2"/>
          </p:nvPr>
        </p:nvSpPr>
        <p:spPr>
          <a:xfrm>
            <a:off x="7010400" y="1846081"/>
            <a:ext cx="5181600" cy="4351338"/>
          </a:xfrm>
        </p:spPr>
        <p:txBody>
          <a:bodyPr>
            <a:normAutofit/>
          </a:bodyPr>
          <a:lstStyle/>
          <a:p>
            <a:r>
              <a:rPr lang="en-US" dirty="0" smtClean="0"/>
              <a:t>Jan </a:t>
            </a:r>
            <a:r>
              <a:rPr lang="en-US" dirty="0" smtClean="0"/>
              <a:t>– Interview / Elective</a:t>
            </a:r>
          </a:p>
          <a:p>
            <a:r>
              <a:rPr lang="en-US" dirty="0" smtClean="0"/>
              <a:t>Feb – Capstone*</a:t>
            </a:r>
          </a:p>
          <a:p>
            <a:r>
              <a:rPr lang="en-US" dirty="0" smtClean="0"/>
              <a:t>Mar – Capstone* - Match</a:t>
            </a:r>
          </a:p>
          <a:p>
            <a:r>
              <a:rPr lang="en-US" dirty="0" smtClean="0"/>
              <a:t>April - Neuro</a:t>
            </a:r>
          </a:p>
          <a:p>
            <a:r>
              <a:rPr lang="en-US" dirty="0" smtClean="0"/>
              <a:t>May - GAM</a:t>
            </a:r>
          </a:p>
          <a:p>
            <a:r>
              <a:rPr lang="en-US" dirty="0" smtClean="0"/>
              <a:t>June - Graduation</a:t>
            </a:r>
            <a:endParaRPr lang="en-US" dirty="0"/>
          </a:p>
        </p:txBody>
      </p:sp>
      <p:sp>
        <p:nvSpPr>
          <p:cNvPr id="5" name="TextBox 4"/>
          <p:cNvSpPr txBox="1"/>
          <p:nvPr/>
        </p:nvSpPr>
        <p:spPr>
          <a:xfrm>
            <a:off x="7418882" y="6047474"/>
            <a:ext cx="5952344" cy="369332"/>
          </a:xfrm>
          <a:prstGeom prst="rect">
            <a:avLst/>
          </a:prstGeom>
          <a:noFill/>
        </p:spPr>
        <p:txBody>
          <a:bodyPr wrap="square" rtlCol="0">
            <a:spAutoFit/>
          </a:bodyPr>
          <a:lstStyle/>
          <a:p>
            <a:r>
              <a:rPr lang="en-US" dirty="0" smtClean="0"/>
              <a:t>*Capstone = CPT, HSP, ACLS, AMS</a:t>
            </a:r>
            <a:endParaRPr lang="en-US" dirty="0"/>
          </a:p>
        </p:txBody>
      </p:sp>
    </p:spTree>
    <p:extLst>
      <p:ext uri="{BB962C8B-B14F-4D97-AF65-F5344CB8AC3E}">
        <p14:creationId xmlns:p14="http://schemas.microsoft.com/office/powerpoint/2010/main" val="4024627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Findings</a:t>
            </a:r>
            <a:endParaRPr lang="en-US" dirty="0"/>
          </a:p>
        </p:txBody>
      </p:sp>
      <p:sp>
        <p:nvSpPr>
          <p:cNvPr id="3" name="Content Placeholder 2"/>
          <p:cNvSpPr>
            <a:spLocks noGrp="1"/>
          </p:cNvSpPr>
          <p:nvPr>
            <p:ph idx="1"/>
          </p:nvPr>
        </p:nvSpPr>
        <p:spPr/>
        <p:txBody>
          <a:bodyPr>
            <a:normAutofit lnSpcReduction="10000"/>
          </a:bodyPr>
          <a:lstStyle/>
          <a:p>
            <a:r>
              <a:rPr lang="en-US" dirty="0" smtClean="0"/>
              <a:t>Goals of Year 4 = Unique balancing of 2 major areas:</a:t>
            </a:r>
          </a:p>
          <a:p>
            <a:pPr lvl="2"/>
            <a:r>
              <a:rPr lang="en-US" sz="2800" dirty="0" smtClean="0"/>
              <a:t>Complete </a:t>
            </a:r>
            <a:r>
              <a:rPr lang="en-US" sz="2800" dirty="0" err="1" smtClean="0"/>
              <a:t>predoctoral</a:t>
            </a:r>
            <a:r>
              <a:rPr lang="en-US" sz="2800" dirty="0" smtClean="0"/>
              <a:t> phase of required Geisel medical education</a:t>
            </a:r>
          </a:p>
          <a:p>
            <a:pPr lvl="3"/>
            <a:r>
              <a:rPr lang="en-US" sz="2800" dirty="0" smtClean="0"/>
              <a:t>Finish required courses</a:t>
            </a:r>
          </a:p>
          <a:p>
            <a:pPr lvl="3"/>
            <a:r>
              <a:rPr lang="en-US" sz="2800" dirty="0" smtClean="0"/>
              <a:t>Gain broader educational experiences</a:t>
            </a:r>
          </a:p>
          <a:p>
            <a:pPr lvl="3"/>
            <a:endParaRPr lang="en-US" sz="2800" dirty="0" smtClean="0"/>
          </a:p>
          <a:p>
            <a:pPr lvl="2"/>
            <a:r>
              <a:rPr lang="en-US" sz="2800" dirty="0" smtClean="0"/>
              <a:t>Prepare for transition to residency</a:t>
            </a:r>
          </a:p>
          <a:p>
            <a:pPr lvl="3"/>
            <a:r>
              <a:rPr lang="en-US" sz="2800" dirty="0" smtClean="0"/>
              <a:t>Assume higher level of clinical responsibility</a:t>
            </a:r>
          </a:p>
          <a:p>
            <a:pPr lvl="3"/>
            <a:r>
              <a:rPr lang="en-US" sz="2800" dirty="0" smtClean="0"/>
              <a:t>Develop and </a:t>
            </a:r>
            <a:r>
              <a:rPr lang="en-US" sz="2800" dirty="0"/>
              <a:t>d</a:t>
            </a:r>
            <a:r>
              <a:rPr lang="en-US" sz="2800" dirty="0" smtClean="0"/>
              <a:t>emonstrate skills expected of interns</a:t>
            </a:r>
          </a:p>
          <a:p>
            <a:pPr lvl="3"/>
            <a:r>
              <a:rPr lang="en-US" sz="2800" dirty="0" smtClean="0"/>
              <a:t>Complete residency application process</a:t>
            </a:r>
          </a:p>
          <a:p>
            <a:pPr lvl="2"/>
            <a:endParaRPr lang="en-US" dirty="0"/>
          </a:p>
        </p:txBody>
      </p:sp>
    </p:spTree>
    <p:extLst>
      <p:ext uri="{BB962C8B-B14F-4D97-AF65-F5344CB8AC3E}">
        <p14:creationId xmlns:p14="http://schemas.microsoft.com/office/powerpoint/2010/main" val="7959132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Findings</a:t>
            </a:r>
            <a:endParaRPr lang="en-US" dirty="0"/>
          </a:p>
        </p:txBody>
      </p:sp>
      <p:sp>
        <p:nvSpPr>
          <p:cNvPr id="3" name="Content Placeholder 2"/>
          <p:cNvSpPr>
            <a:spLocks noGrp="1"/>
          </p:cNvSpPr>
          <p:nvPr>
            <p:ph idx="1"/>
          </p:nvPr>
        </p:nvSpPr>
        <p:spPr/>
        <p:txBody>
          <a:bodyPr/>
          <a:lstStyle/>
          <a:p>
            <a:r>
              <a:rPr lang="en-US" dirty="0" smtClean="0"/>
              <a:t>Internal and External Forces Create less flexible Year 4 timeline at Geisel</a:t>
            </a:r>
          </a:p>
          <a:p>
            <a:pPr lvl="1"/>
            <a:r>
              <a:rPr lang="en-US" dirty="0" smtClean="0"/>
              <a:t>External</a:t>
            </a:r>
          </a:p>
          <a:p>
            <a:pPr lvl="2"/>
            <a:r>
              <a:rPr lang="en-US" dirty="0" smtClean="0"/>
              <a:t>Residency Applications Due on Sept 15</a:t>
            </a:r>
            <a:r>
              <a:rPr lang="en-US" baseline="30000" dirty="0" smtClean="0"/>
              <a:t>th</a:t>
            </a:r>
            <a:r>
              <a:rPr lang="en-US" dirty="0" smtClean="0"/>
              <a:t>, MSPE on Oct 1</a:t>
            </a:r>
            <a:r>
              <a:rPr lang="en-US" baseline="30000" dirty="0" smtClean="0"/>
              <a:t>st</a:t>
            </a:r>
            <a:endParaRPr lang="en-US" dirty="0"/>
          </a:p>
          <a:p>
            <a:pPr lvl="2"/>
            <a:r>
              <a:rPr lang="en-US" dirty="0" smtClean="0"/>
              <a:t>Residency position bottleneck leading to more interviews (12) , longer interview season, more competitive process, more away rotations (1-2)</a:t>
            </a:r>
          </a:p>
          <a:p>
            <a:pPr lvl="2"/>
            <a:r>
              <a:rPr lang="en-US" dirty="0" smtClean="0"/>
              <a:t>Step 2 CS and CK results expected earlier in match process</a:t>
            </a:r>
          </a:p>
          <a:p>
            <a:pPr lvl="1"/>
            <a:r>
              <a:rPr lang="en-US" dirty="0" smtClean="0"/>
              <a:t>Internal</a:t>
            </a:r>
          </a:p>
          <a:p>
            <a:pPr lvl="2"/>
            <a:r>
              <a:rPr lang="en-US" dirty="0" smtClean="0"/>
              <a:t>Traditional 2 year preclinical curriculum and requirement of GAM and NEURO clerkship leading to less flexible time in year 4</a:t>
            </a:r>
          </a:p>
          <a:p>
            <a:pPr lvl="2"/>
            <a:r>
              <a:rPr lang="en-US" dirty="0" smtClean="0"/>
              <a:t>Limited clinical teaching sites “forces” some students to take GAM and NEURO at inconvenient times</a:t>
            </a:r>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847574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UME Trends</a:t>
            </a:r>
            <a:endParaRPr lang="en-US" dirty="0"/>
          </a:p>
        </p:txBody>
      </p:sp>
      <p:sp>
        <p:nvSpPr>
          <p:cNvPr id="3" name="Content Placeholder 2"/>
          <p:cNvSpPr>
            <a:spLocks noGrp="1"/>
          </p:cNvSpPr>
          <p:nvPr>
            <p:ph idx="1"/>
          </p:nvPr>
        </p:nvSpPr>
        <p:spPr/>
        <p:txBody>
          <a:bodyPr/>
          <a:lstStyle/>
          <a:p>
            <a:r>
              <a:rPr lang="en-US" dirty="0" smtClean="0"/>
              <a:t>Residency programs asking for better prepared students and expecting more UME field specific training</a:t>
            </a:r>
          </a:p>
          <a:p>
            <a:pPr lvl="1"/>
            <a:r>
              <a:rPr lang="en-US" dirty="0" smtClean="0"/>
              <a:t>Specialty specific Milestones moving down into UME</a:t>
            </a:r>
          </a:p>
          <a:p>
            <a:r>
              <a:rPr lang="en-US" dirty="0" err="1" smtClean="0"/>
              <a:t>Entrustable</a:t>
            </a:r>
            <a:r>
              <a:rPr lang="en-US" dirty="0" smtClean="0"/>
              <a:t> Professional Activities (EPAs) – AAMC</a:t>
            </a:r>
          </a:p>
          <a:p>
            <a:r>
              <a:rPr lang="en-US" dirty="0" smtClean="0"/>
              <a:t>Majority of schools moving to earlier clinical year allowing more time for traditional 4</a:t>
            </a:r>
            <a:r>
              <a:rPr lang="en-US" baseline="30000" dirty="0" smtClean="0"/>
              <a:t>th</a:t>
            </a:r>
            <a:r>
              <a:rPr lang="en-US" dirty="0" smtClean="0"/>
              <a:t> year</a:t>
            </a:r>
          </a:p>
          <a:p>
            <a:r>
              <a:rPr lang="en-US" dirty="0" smtClean="0"/>
              <a:t>Capstone courses and Intern readiness courses increasing</a:t>
            </a:r>
          </a:p>
          <a:p>
            <a:r>
              <a:rPr lang="en-US" dirty="0" smtClean="0"/>
              <a:t>More schools requiring EM as required rotation</a:t>
            </a:r>
          </a:p>
          <a:p>
            <a:endParaRPr lang="en-US" dirty="0" smtClean="0"/>
          </a:p>
          <a:p>
            <a:endParaRPr lang="en-US" dirty="0"/>
          </a:p>
        </p:txBody>
      </p:sp>
    </p:spTree>
    <p:extLst>
      <p:ext uri="{BB962C8B-B14F-4D97-AF65-F5344CB8AC3E}">
        <p14:creationId xmlns:p14="http://schemas.microsoft.com/office/powerpoint/2010/main" val="27946138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4184</TotalTime>
  <Words>1279</Words>
  <Application>Microsoft Office PowerPoint</Application>
  <PresentationFormat>Widescreen</PresentationFormat>
  <Paragraphs>186</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Year 4 Curriculum Subcommittee Recommendations</vt:lpstr>
      <vt:lpstr>Subcommittee Purpose and Charge</vt:lpstr>
      <vt:lpstr>Members</vt:lpstr>
      <vt:lpstr>Process</vt:lpstr>
      <vt:lpstr>Geisel Requirements</vt:lpstr>
      <vt:lpstr>Current Curriculum by Month</vt:lpstr>
      <vt:lpstr>Major Findings</vt:lpstr>
      <vt:lpstr>Major Findings</vt:lpstr>
      <vt:lpstr>National UME Trends</vt:lpstr>
      <vt:lpstr>Overarching Geisel Goals </vt:lpstr>
      <vt:lpstr>Subcommittee Survey</vt:lpstr>
      <vt:lpstr>Survey Results</vt:lpstr>
      <vt:lpstr>Survey Results</vt:lpstr>
      <vt:lpstr>Survey Results - EPAs</vt:lpstr>
      <vt:lpstr>Content Areas Needing More Attention</vt:lpstr>
      <vt:lpstr>Capstone Coursework Discussion</vt:lpstr>
      <vt:lpstr>Recommendations</vt:lpstr>
      <vt:lpstr>Recommendations - Capstone</vt:lpstr>
      <vt:lpstr>Capstone Recommendation</vt:lpstr>
      <vt:lpstr>Example Case</vt:lpstr>
      <vt:lpstr>Operationalize</vt:lpstr>
      <vt:lpstr>Additional Information Desired</vt:lpstr>
    </vt:vector>
  </TitlesOfParts>
  <Company>Geisel School of Medicine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4 Subcommittee Recommendations</dc:title>
  <dc:creator>DHMC</dc:creator>
  <cp:lastModifiedBy>DHMC</cp:lastModifiedBy>
  <cp:revision>21</cp:revision>
  <dcterms:created xsi:type="dcterms:W3CDTF">2017-05-02T15:11:17Z</dcterms:created>
  <dcterms:modified xsi:type="dcterms:W3CDTF">2017-05-05T15:30:11Z</dcterms:modified>
</cp:coreProperties>
</file>