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5.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93" r:id="rId2"/>
  </p:sldMasterIdLst>
  <p:notesMasterIdLst>
    <p:notesMasterId r:id="rId49"/>
  </p:notesMasterIdLst>
  <p:sldIdLst>
    <p:sldId id="339" r:id="rId3"/>
    <p:sldId id="356" r:id="rId4"/>
    <p:sldId id="294" r:id="rId5"/>
    <p:sldId id="336" r:id="rId6"/>
    <p:sldId id="366" r:id="rId7"/>
    <p:sldId id="337" r:id="rId8"/>
    <p:sldId id="362" r:id="rId9"/>
    <p:sldId id="340" r:id="rId10"/>
    <p:sldId id="410" r:id="rId11"/>
    <p:sldId id="296" r:id="rId12"/>
    <p:sldId id="397" r:id="rId13"/>
    <p:sldId id="398" r:id="rId14"/>
    <p:sldId id="391" r:id="rId15"/>
    <p:sldId id="392" r:id="rId16"/>
    <p:sldId id="393" r:id="rId17"/>
    <p:sldId id="394" r:id="rId18"/>
    <p:sldId id="390" r:id="rId19"/>
    <p:sldId id="399" r:id="rId20"/>
    <p:sldId id="400" r:id="rId21"/>
    <p:sldId id="387" r:id="rId22"/>
    <p:sldId id="388" r:id="rId23"/>
    <p:sldId id="401" r:id="rId24"/>
    <p:sldId id="402" r:id="rId25"/>
    <p:sldId id="279" r:id="rId26"/>
    <p:sldId id="371" r:id="rId27"/>
    <p:sldId id="302" r:id="rId28"/>
    <p:sldId id="275" r:id="rId29"/>
    <p:sldId id="370" r:id="rId30"/>
    <p:sldId id="369" r:id="rId31"/>
    <p:sldId id="347" r:id="rId32"/>
    <p:sldId id="358" r:id="rId33"/>
    <p:sldId id="359" r:id="rId34"/>
    <p:sldId id="311" r:id="rId35"/>
    <p:sldId id="396" r:id="rId36"/>
    <p:sldId id="352" r:id="rId37"/>
    <p:sldId id="355" r:id="rId38"/>
    <p:sldId id="403" r:id="rId39"/>
    <p:sldId id="404" r:id="rId40"/>
    <p:sldId id="405" r:id="rId41"/>
    <p:sldId id="408" r:id="rId42"/>
    <p:sldId id="409" r:id="rId43"/>
    <p:sldId id="292" r:id="rId44"/>
    <p:sldId id="323" r:id="rId45"/>
    <p:sldId id="343" r:id="rId46"/>
    <p:sldId id="344" r:id="rId47"/>
    <p:sldId id="41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1CD"/>
    <a:srgbClr val="E7E9E8"/>
    <a:srgbClr val="42D0FF"/>
    <a:srgbClr val="FDF177"/>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50" autoAdjust="0"/>
    <p:restoredTop sz="82957" autoAdjust="0"/>
  </p:normalViewPr>
  <p:slideViewPr>
    <p:cSldViewPr snapToGrid="0" snapToObjects="1">
      <p:cViewPr varScale="1">
        <p:scale>
          <a:sx n="74" d="100"/>
          <a:sy n="74" d="100"/>
        </p:scale>
        <p:origin x="1205"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14-15</c:v>
                </c:pt>
              </c:strCache>
            </c:strRef>
          </c:tx>
          <c:invertIfNegative val="0"/>
          <c:cat>
            <c:strRef>
              <c:f>Sheet1!$A$2:$A$9</c:f>
              <c:strCache>
                <c:ptCount val="8"/>
                <c:pt idx="0">
                  <c:v>FM</c:v>
                </c:pt>
                <c:pt idx="1">
                  <c:v>MED</c:v>
                </c:pt>
                <c:pt idx="2">
                  <c:v>OB</c:v>
                </c:pt>
                <c:pt idx="3">
                  <c:v>PEDS</c:v>
                </c:pt>
                <c:pt idx="4">
                  <c:v>PSYCH</c:v>
                </c:pt>
                <c:pt idx="5">
                  <c:v>SURG</c:v>
                </c:pt>
                <c:pt idx="6">
                  <c:v>GAM</c:v>
                </c:pt>
                <c:pt idx="7">
                  <c:v>NEURO</c:v>
                </c:pt>
              </c:strCache>
            </c:strRef>
          </c:cat>
          <c:val>
            <c:numRef>
              <c:f>Sheet1!$B$2:$B$9</c:f>
              <c:numCache>
                <c:formatCode>General</c:formatCode>
                <c:ptCount val="8"/>
                <c:pt idx="0">
                  <c:v>3.91</c:v>
                </c:pt>
                <c:pt idx="1">
                  <c:v>3.99</c:v>
                </c:pt>
                <c:pt idx="2">
                  <c:v>2.99</c:v>
                </c:pt>
                <c:pt idx="3">
                  <c:v>3.25</c:v>
                </c:pt>
                <c:pt idx="4">
                  <c:v>3.83</c:v>
                </c:pt>
                <c:pt idx="5">
                  <c:v>3.05</c:v>
                </c:pt>
                <c:pt idx="6">
                  <c:v>4</c:v>
                </c:pt>
                <c:pt idx="7">
                  <c:v>3.71</c:v>
                </c:pt>
              </c:numCache>
            </c:numRef>
          </c:val>
          <c:extLst xmlns:c16r2="http://schemas.microsoft.com/office/drawing/2015/06/chart">
            <c:ext xmlns:c16="http://schemas.microsoft.com/office/drawing/2014/chart" uri="{C3380CC4-5D6E-409C-BE32-E72D297353CC}">
              <c16:uniqueId val="{00000000-6F4C-412B-AD0E-777FE849E831}"/>
            </c:ext>
          </c:extLst>
        </c:ser>
        <c:ser>
          <c:idx val="1"/>
          <c:order val="1"/>
          <c:tx>
            <c:strRef>
              <c:f>Sheet1!$C$1</c:f>
              <c:strCache>
                <c:ptCount val="1"/>
                <c:pt idx="0">
                  <c:v>15-16</c:v>
                </c:pt>
              </c:strCache>
            </c:strRef>
          </c:tx>
          <c:invertIfNegative val="0"/>
          <c:cat>
            <c:strRef>
              <c:f>Sheet1!$A$2:$A$9</c:f>
              <c:strCache>
                <c:ptCount val="8"/>
                <c:pt idx="0">
                  <c:v>FM</c:v>
                </c:pt>
                <c:pt idx="1">
                  <c:v>MED</c:v>
                </c:pt>
                <c:pt idx="2">
                  <c:v>OB</c:v>
                </c:pt>
                <c:pt idx="3">
                  <c:v>PEDS</c:v>
                </c:pt>
                <c:pt idx="4">
                  <c:v>PSYCH</c:v>
                </c:pt>
                <c:pt idx="5">
                  <c:v>SURG</c:v>
                </c:pt>
                <c:pt idx="6">
                  <c:v>GAM</c:v>
                </c:pt>
                <c:pt idx="7">
                  <c:v>NEURO</c:v>
                </c:pt>
              </c:strCache>
            </c:strRef>
          </c:cat>
          <c:val>
            <c:numRef>
              <c:f>Sheet1!$C$2:$C$9</c:f>
              <c:numCache>
                <c:formatCode>General</c:formatCode>
                <c:ptCount val="8"/>
                <c:pt idx="0">
                  <c:v>3.77</c:v>
                </c:pt>
                <c:pt idx="1">
                  <c:v>4.22</c:v>
                </c:pt>
                <c:pt idx="2">
                  <c:v>3.44</c:v>
                </c:pt>
                <c:pt idx="3">
                  <c:v>3.78</c:v>
                </c:pt>
                <c:pt idx="4">
                  <c:v>4</c:v>
                </c:pt>
                <c:pt idx="5">
                  <c:v>3.33</c:v>
                </c:pt>
                <c:pt idx="6">
                  <c:v>4.21</c:v>
                </c:pt>
                <c:pt idx="7">
                  <c:v>3.48</c:v>
                </c:pt>
              </c:numCache>
            </c:numRef>
          </c:val>
          <c:extLst xmlns:c16r2="http://schemas.microsoft.com/office/drawing/2015/06/chart">
            <c:ext xmlns:c16="http://schemas.microsoft.com/office/drawing/2014/chart" uri="{C3380CC4-5D6E-409C-BE32-E72D297353CC}">
              <c16:uniqueId val="{00000001-6F4C-412B-AD0E-777FE849E831}"/>
            </c:ext>
          </c:extLst>
        </c:ser>
        <c:ser>
          <c:idx val="2"/>
          <c:order val="2"/>
          <c:tx>
            <c:strRef>
              <c:f>Sheet1!$D$1</c:f>
              <c:strCache>
                <c:ptCount val="1"/>
                <c:pt idx="0">
                  <c:v>16-17</c:v>
                </c:pt>
              </c:strCache>
            </c:strRef>
          </c:tx>
          <c:invertIfNegative val="0"/>
          <c:cat>
            <c:strRef>
              <c:f>Sheet1!$A$2:$A$9</c:f>
              <c:strCache>
                <c:ptCount val="8"/>
                <c:pt idx="0">
                  <c:v>FM</c:v>
                </c:pt>
                <c:pt idx="1">
                  <c:v>MED</c:v>
                </c:pt>
                <c:pt idx="2">
                  <c:v>OB</c:v>
                </c:pt>
                <c:pt idx="3">
                  <c:v>PEDS</c:v>
                </c:pt>
                <c:pt idx="4">
                  <c:v>PSYCH</c:v>
                </c:pt>
                <c:pt idx="5">
                  <c:v>SURG</c:v>
                </c:pt>
                <c:pt idx="6">
                  <c:v>GAM</c:v>
                </c:pt>
                <c:pt idx="7">
                  <c:v>NEURO</c:v>
                </c:pt>
              </c:strCache>
            </c:strRef>
          </c:cat>
          <c:val>
            <c:numRef>
              <c:f>Sheet1!$D$2:$D$9</c:f>
              <c:numCache>
                <c:formatCode>General</c:formatCode>
                <c:ptCount val="8"/>
                <c:pt idx="5">
                  <c:v>3.23</c:v>
                </c:pt>
              </c:numCache>
            </c:numRef>
          </c:val>
          <c:extLst xmlns:c16r2="http://schemas.microsoft.com/office/drawing/2015/06/chart">
            <c:ext xmlns:c16="http://schemas.microsoft.com/office/drawing/2014/chart" uri="{C3380CC4-5D6E-409C-BE32-E72D297353CC}">
              <c16:uniqueId val="{00000002-6F4C-412B-AD0E-777FE849E831}"/>
            </c:ext>
          </c:extLst>
        </c:ser>
        <c:dLbls>
          <c:showLegendKey val="0"/>
          <c:showVal val="0"/>
          <c:showCatName val="0"/>
          <c:showSerName val="0"/>
          <c:showPercent val="0"/>
          <c:showBubbleSize val="0"/>
        </c:dLbls>
        <c:gapWidth val="150"/>
        <c:axId val="224090776"/>
        <c:axId val="224091168"/>
      </c:barChart>
      <c:catAx>
        <c:axId val="224090776"/>
        <c:scaling>
          <c:orientation val="minMax"/>
        </c:scaling>
        <c:delete val="0"/>
        <c:axPos val="b"/>
        <c:numFmt formatCode="General" sourceLinked="0"/>
        <c:majorTickMark val="out"/>
        <c:minorTickMark val="none"/>
        <c:tickLblPos val="nextTo"/>
        <c:crossAx val="224091168"/>
        <c:crosses val="autoZero"/>
        <c:auto val="1"/>
        <c:lblAlgn val="ctr"/>
        <c:lblOffset val="100"/>
        <c:noMultiLvlLbl val="0"/>
      </c:catAx>
      <c:valAx>
        <c:axId val="224091168"/>
        <c:scaling>
          <c:orientation val="minMax"/>
        </c:scaling>
        <c:delete val="0"/>
        <c:axPos val="l"/>
        <c:majorGridlines/>
        <c:numFmt formatCode="General" sourceLinked="1"/>
        <c:majorTickMark val="out"/>
        <c:minorTickMark val="none"/>
        <c:tickLblPos val="nextTo"/>
        <c:crossAx val="2240907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14-15</c:v>
                </c:pt>
              </c:strCache>
            </c:strRef>
          </c:tx>
          <c:invertIfNegative val="0"/>
          <c:cat>
            <c:strRef>
              <c:f>Sheet1!$A$2:$A$9</c:f>
              <c:strCache>
                <c:ptCount val="8"/>
                <c:pt idx="0">
                  <c:v>FM</c:v>
                </c:pt>
                <c:pt idx="1">
                  <c:v>MED</c:v>
                </c:pt>
                <c:pt idx="2">
                  <c:v>OB</c:v>
                </c:pt>
                <c:pt idx="3">
                  <c:v>PSYCH</c:v>
                </c:pt>
                <c:pt idx="4">
                  <c:v>SURG</c:v>
                </c:pt>
                <c:pt idx="5">
                  <c:v>PEDS</c:v>
                </c:pt>
                <c:pt idx="6">
                  <c:v>GAM</c:v>
                </c:pt>
                <c:pt idx="7">
                  <c:v>NEURO</c:v>
                </c:pt>
              </c:strCache>
            </c:strRef>
          </c:cat>
          <c:val>
            <c:numRef>
              <c:f>Sheet1!$B$2:$B$9</c:f>
              <c:numCache>
                <c:formatCode>General</c:formatCode>
                <c:ptCount val="8"/>
                <c:pt idx="0">
                  <c:v>4.1500000000000004</c:v>
                </c:pt>
                <c:pt idx="1">
                  <c:v>3.84</c:v>
                </c:pt>
                <c:pt idx="2">
                  <c:v>3.73</c:v>
                </c:pt>
                <c:pt idx="3">
                  <c:v>3.73</c:v>
                </c:pt>
                <c:pt idx="4">
                  <c:v>3.65</c:v>
                </c:pt>
                <c:pt idx="5">
                  <c:v>3.84</c:v>
                </c:pt>
                <c:pt idx="6">
                  <c:v>4.07</c:v>
                </c:pt>
                <c:pt idx="7">
                  <c:v>3.89</c:v>
                </c:pt>
              </c:numCache>
            </c:numRef>
          </c:val>
          <c:extLst xmlns:c16r2="http://schemas.microsoft.com/office/drawing/2015/06/chart">
            <c:ext xmlns:c16="http://schemas.microsoft.com/office/drawing/2014/chart" uri="{C3380CC4-5D6E-409C-BE32-E72D297353CC}">
              <c16:uniqueId val="{00000000-598F-4C3C-AF5E-12CF8B56A5AF}"/>
            </c:ext>
          </c:extLst>
        </c:ser>
        <c:ser>
          <c:idx val="1"/>
          <c:order val="1"/>
          <c:tx>
            <c:strRef>
              <c:f>Sheet1!$C$1</c:f>
              <c:strCache>
                <c:ptCount val="1"/>
                <c:pt idx="0">
                  <c:v>15-16</c:v>
                </c:pt>
              </c:strCache>
            </c:strRef>
          </c:tx>
          <c:invertIfNegative val="0"/>
          <c:cat>
            <c:strRef>
              <c:f>Sheet1!$A$2:$A$9</c:f>
              <c:strCache>
                <c:ptCount val="8"/>
                <c:pt idx="0">
                  <c:v>FM</c:v>
                </c:pt>
                <c:pt idx="1">
                  <c:v>MED</c:v>
                </c:pt>
                <c:pt idx="2">
                  <c:v>OB</c:v>
                </c:pt>
                <c:pt idx="3">
                  <c:v>PSYCH</c:v>
                </c:pt>
                <c:pt idx="4">
                  <c:v>SURG</c:v>
                </c:pt>
                <c:pt idx="5">
                  <c:v>PEDS</c:v>
                </c:pt>
                <c:pt idx="6">
                  <c:v>GAM</c:v>
                </c:pt>
                <c:pt idx="7">
                  <c:v>NEURO</c:v>
                </c:pt>
              </c:strCache>
            </c:strRef>
          </c:cat>
          <c:val>
            <c:numRef>
              <c:f>Sheet1!$C$2:$C$9</c:f>
              <c:numCache>
                <c:formatCode>General</c:formatCode>
                <c:ptCount val="8"/>
                <c:pt idx="0">
                  <c:v>3.87</c:v>
                </c:pt>
                <c:pt idx="1">
                  <c:v>4.43</c:v>
                </c:pt>
                <c:pt idx="2">
                  <c:v>3.58</c:v>
                </c:pt>
                <c:pt idx="3">
                  <c:v>3.74</c:v>
                </c:pt>
                <c:pt idx="4">
                  <c:v>3.79</c:v>
                </c:pt>
                <c:pt idx="5">
                  <c:v>4.1399999999999997</c:v>
                </c:pt>
                <c:pt idx="6">
                  <c:v>4.41</c:v>
                </c:pt>
                <c:pt idx="7">
                  <c:v>3.95</c:v>
                </c:pt>
              </c:numCache>
            </c:numRef>
          </c:val>
          <c:extLst xmlns:c16r2="http://schemas.microsoft.com/office/drawing/2015/06/chart">
            <c:ext xmlns:c16="http://schemas.microsoft.com/office/drawing/2014/chart" uri="{C3380CC4-5D6E-409C-BE32-E72D297353CC}">
              <c16:uniqueId val="{00000001-598F-4C3C-AF5E-12CF8B56A5AF}"/>
            </c:ext>
          </c:extLst>
        </c:ser>
        <c:ser>
          <c:idx val="2"/>
          <c:order val="2"/>
          <c:tx>
            <c:strRef>
              <c:f>Sheet1!$D$1</c:f>
              <c:strCache>
                <c:ptCount val="1"/>
                <c:pt idx="0">
                  <c:v>16-17</c:v>
                </c:pt>
              </c:strCache>
            </c:strRef>
          </c:tx>
          <c:invertIfNegative val="0"/>
          <c:cat>
            <c:strRef>
              <c:f>Sheet1!$A$2:$A$9</c:f>
              <c:strCache>
                <c:ptCount val="8"/>
                <c:pt idx="0">
                  <c:v>FM</c:v>
                </c:pt>
                <c:pt idx="1">
                  <c:v>MED</c:v>
                </c:pt>
                <c:pt idx="2">
                  <c:v>OB</c:v>
                </c:pt>
                <c:pt idx="3">
                  <c:v>PSYCH</c:v>
                </c:pt>
                <c:pt idx="4">
                  <c:v>SURG</c:v>
                </c:pt>
                <c:pt idx="5">
                  <c:v>PEDS</c:v>
                </c:pt>
                <c:pt idx="6">
                  <c:v>GAM</c:v>
                </c:pt>
                <c:pt idx="7">
                  <c:v>NEURO</c:v>
                </c:pt>
              </c:strCache>
            </c:strRef>
          </c:cat>
          <c:val>
            <c:numRef>
              <c:f>Sheet1!$D$2:$D$9</c:f>
              <c:numCache>
                <c:formatCode>General</c:formatCode>
                <c:ptCount val="8"/>
                <c:pt idx="4">
                  <c:v>3.77</c:v>
                </c:pt>
              </c:numCache>
            </c:numRef>
          </c:val>
          <c:extLst xmlns:c16r2="http://schemas.microsoft.com/office/drawing/2015/06/chart">
            <c:ext xmlns:c16="http://schemas.microsoft.com/office/drawing/2014/chart" uri="{C3380CC4-5D6E-409C-BE32-E72D297353CC}">
              <c16:uniqueId val="{00000002-598F-4C3C-AF5E-12CF8B56A5AF}"/>
            </c:ext>
          </c:extLst>
        </c:ser>
        <c:dLbls>
          <c:showLegendKey val="0"/>
          <c:showVal val="0"/>
          <c:showCatName val="0"/>
          <c:showSerName val="0"/>
          <c:showPercent val="0"/>
          <c:showBubbleSize val="0"/>
        </c:dLbls>
        <c:gapWidth val="150"/>
        <c:axId val="224091952"/>
        <c:axId val="224092344"/>
      </c:barChart>
      <c:catAx>
        <c:axId val="224091952"/>
        <c:scaling>
          <c:orientation val="minMax"/>
        </c:scaling>
        <c:delete val="0"/>
        <c:axPos val="b"/>
        <c:numFmt formatCode="General" sourceLinked="0"/>
        <c:majorTickMark val="out"/>
        <c:minorTickMark val="none"/>
        <c:tickLblPos val="nextTo"/>
        <c:crossAx val="224092344"/>
        <c:crosses val="autoZero"/>
        <c:auto val="1"/>
        <c:lblAlgn val="ctr"/>
        <c:lblOffset val="100"/>
        <c:noMultiLvlLbl val="0"/>
      </c:catAx>
      <c:valAx>
        <c:axId val="224092344"/>
        <c:scaling>
          <c:orientation val="minMax"/>
        </c:scaling>
        <c:delete val="0"/>
        <c:axPos val="l"/>
        <c:majorGridlines/>
        <c:numFmt formatCode="General" sourceLinked="1"/>
        <c:majorTickMark val="out"/>
        <c:minorTickMark val="none"/>
        <c:tickLblPos val="nextTo"/>
        <c:crossAx val="224091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14-15</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Sheet1!$B$2:$B$9</c:f>
              <c:numCache>
                <c:formatCode>General</c:formatCode>
                <c:ptCount val="8"/>
                <c:pt idx="0">
                  <c:v>3.63</c:v>
                </c:pt>
                <c:pt idx="1">
                  <c:v>3.93</c:v>
                </c:pt>
                <c:pt idx="2">
                  <c:v>2.35</c:v>
                </c:pt>
                <c:pt idx="3">
                  <c:v>3.4</c:v>
                </c:pt>
                <c:pt idx="4">
                  <c:v>3.91</c:v>
                </c:pt>
                <c:pt idx="5">
                  <c:v>3.98</c:v>
                </c:pt>
                <c:pt idx="6">
                  <c:v>4.05</c:v>
                </c:pt>
                <c:pt idx="7">
                  <c:v>3.56</c:v>
                </c:pt>
              </c:numCache>
            </c:numRef>
          </c:val>
          <c:extLst xmlns:c16r2="http://schemas.microsoft.com/office/drawing/2015/06/chart">
            <c:ext xmlns:c16="http://schemas.microsoft.com/office/drawing/2014/chart" uri="{C3380CC4-5D6E-409C-BE32-E72D297353CC}">
              <c16:uniqueId val="{00000000-E544-46CC-AB53-233822152FEB}"/>
            </c:ext>
          </c:extLst>
        </c:ser>
        <c:ser>
          <c:idx val="1"/>
          <c:order val="1"/>
          <c:tx>
            <c:strRef>
              <c:f>Sheet1!$C$1</c:f>
              <c:strCache>
                <c:ptCount val="1"/>
                <c:pt idx="0">
                  <c:v>15-16</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Sheet1!$C$2:$C$9</c:f>
              <c:numCache>
                <c:formatCode>General</c:formatCode>
                <c:ptCount val="8"/>
                <c:pt idx="0">
                  <c:v>3.67</c:v>
                </c:pt>
                <c:pt idx="1">
                  <c:v>4.25</c:v>
                </c:pt>
                <c:pt idx="2">
                  <c:v>2.89</c:v>
                </c:pt>
                <c:pt idx="3">
                  <c:v>3.95</c:v>
                </c:pt>
                <c:pt idx="4">
                  <c:v>3.67</c:v>
                </c:pt>
                <c:pt idx="5">
                  <c:v>3.88</c:v>
                </c:pt>
                <c:pt idx="6">
                  <c:v>4.24</c:v>
                </c:pt>
                <c:pt idx="7">
                  <c:v>3.48</c:v>
                </c:pt>
              </c:numCache>
            </c:numRef>
          </c:val>
          <c:extLst xmlns:c16r2="http://schemas.microsoft.com/office/drawing/2015/06/chart">
            <c:ext xmlns:c16="http://schemas.microsoft.com/office/drawing/2014/chart" uri="{C3380CC4-5D6E-409C-BE32-E72D297353CC}">
              <c16:uniqueId val="{00000001-E544-46CC-AB53-233822152FEB}"/>
            </c:ext>
          </c:extLst>
        </c:ser>
        <c:ser>
          <c:idx val="2"/>
          <c:order val="2"/>
          <c:tx>
            <c:strRef>
              <c:f>Sheet1!$D$1</c:f>
              <c:strCache>
                <c:ptCount val="1"/>
                <c:pt idx="0">
                  <c:v>16-17</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Sheet1!$D$2:$D$9</c:f>
              <c:numCache>
                <c:formatCode>General</c:formatCode>
                <c:ptCount val="8"/>
                <c:pt idx="5">
                  <c:v>3.84</c:v>
                </c:pt>
              </c:numCache>
            </c:numRef>
          </c:val>
          <c:extLst xmlns:c16r2="http://schemas.microsoft.com/office/drawing/2015/06/chart">
            <c:ext xmlns:c16="http://schemas.microsoft.com/office/drawing/2014/chart" uri="{C3380CC4-5D6E-409C-BE32-E72D297353CC}">
              <c16:uniqueId val="{00000002-E544-46CC-AB53-233822152FEB}"/>
            </c:ext>
          </c:extLst>
        </c:ser>
        <c:dLbls>
          <c:showLegendKey val="0"/>
          <c:showVal val="0"/>
          <c:showCatName val="0"/>
          <c:showSerName val="0"/>
          <c:showPercent val="0"/>
          <c:showBubbleSize val="0"/>
        </c:dLbls>
        <c:gapWidth val="150"/>
        <c:axId val="224093128"/>
        <c:axId val="224093520"/>
      </c:barChart>
      <c:catAx>
        <c:axId val="224093128"/>
        <c:scaling>
          <c:orientation val="minMax"/>
        </c:scaling>
        <c:delete val="0"/>
        <c:axPos val="b"/>
        <c:numFmt formatCode="General" sourceLinked="0"/>
        <c:majorTickMark val="out"/>
        <c:minorTickMark val="none"/>
        <c:tickLblPos val="nextTo"/>
        <c:crossAx val="224093520"/>
        <c:crosses val="autoZero"/>
        <c:auto val="1"/>
        <c:lblAlgn val="ctr"/>
        <c:lblOffset val="100"/>
        <c:noMultiLvlLbl val="0"/>
      </c:catAx>
      <c:valAx>
        <c:axId val="224093520"/>
        <c:scaling>
          <c:orientation val="minMax"/>
        </c:scaling>
        <c:delete val="0"/>
        <c:axPos val="l"/>
        <c:majorGridlines/>
        <c:numFmt formatCode="General" sourceLinked="1"/>
        <c:majorTickMark val="out"/>
        <c:minorTickMark val="none"/>
        <c:tickLblPos val="nextTo"/>
        <c:crossAx val="2240931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14-15</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Sheet1!$B$2:$B$9</c:f>
              <c:numCache>
                <c:formatCode>General</c:formatCode>
                <c:ptCount val="8"/>
                <c:pt idx="0">
                  <c:v>3.91</c:v>
                </c:pt>
                <c:pt idx="1">
                  <c:v>4.0599999999999996</c:v>
                </c:pt>
                <c:pt idx="2">
                  <c:v>3.28</c:v>
                </c:pt>
                <c:pt idx="3">
                  <c:v>3.58</c:v>
                </c:pt>
                <c:pt idx="4">
                  <c:v>3.96</c:v>
                </c:pt>
                <c:pt idx="5">
                  <c:v>3.57</c:v>
                </c:pt>
                <c:pt idx="6">
                  <c:v>3.98</c:v>
                </c:pt>
                <c:pt idx="7">
                  <c:v>3.82</c:v>
                </c:pt>
              </c:numCache>
            </c:numRef>
          </c:val>
          <c:extLst xmlns:c16r2="http://schemas.microsoft.com/office/drawing/2015/06/chart">
            <c:ext xmlns:c16="http://schemas.microsoft.com/office/drawing/2014/chart" uri="{C3380CC4-5D6E-409C-BE32-E72D297353CC}">
              <c16:uniqueId val="{00000000-DB12-4E64-8AB9-A8C0D190EDD0}"/>
            </c:ext>
          </c:extLst>
        </c:ser>
        <c:ser>
          <c:idx val="1"/>
          <c:order val="1"/>
          <c:tx>
            <c:strRef>
              <c:f>Sheet1!$C$1</c:f>
              <c:strCache>
                <c:ptCount val="1"/>
                <c:pt idx="0">
                  <c:v>15-16</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Sheet1!$C$2:$C$9</c:f>
              <c:numCache>
                <c:formatCode>General</c:formatCode>
                <c:ptCount val="8"/>
                <c:pt idx="0">
                  <c:v>4.2</c:v>
                </c:pt>
                <c:pt idx="1">
                  <c:v>4.5199999999999996</c:v>
                </c:pt>
                <c:pt idx="2">
                  <c:v>3.47</c:v>
                </c:pt>
                <c:pt idx="3">
                  <c:v>3.77</c:v>
                </c:pt>
                <c:pt idx="4">
                  <c:v>4.37</c:v>
                </c:pt>
                <c:pt idx="5">
                  <c:v>3.52</c:v>
                </c:pt>
                <c:pt idx="6">
                  <c:v>4.18</c:v>
                </c:pt>
                <c:pt idx="7">
                  <c:v>3.57</c:v>
                </c:pt>
              </c:numCache>
            </c:numRef>
          </c:val>
          <c:extLst xmlns:c16r2="http://schemas.microsoft.com/office/drawing/2015/06/chart">
            <c:ext xmlns:c16="http://schemas.microsoft.com/office/drawing/2014/chart" uri="{C3380CC4-5D6E-409C-BE32-E72D297353CC}">
              <c16:uniqueId val="{00000001-DB12-4E64-8AB9-A8C0D190EDD0}"/>
            </c:ext>
          </c:extLst>
        </c:ser>
        <c:ser>
          <c:idx val="2"/>
          <c:order val="2"/>
          <c:tx>
            <c:strRef>
              <c:f>Sheet1!$D$1</c:f>
              <c:strCache>
                <c:ptCount val="1"/>
                <c:pt idx="0">
                  <c:v>16-17</c:v>
                </c:pt>
              </c:strCache>
            </c:strRef>
          </c:tx>
          <c:invertIfNegative val="0"/>
          <c:cat>
            <c:strRef>
              <c:f>Sheet1!$A$2:$A$9</c:f>
              <c:strCache>
                <c:ptCount val="8"/>
                <c:pt idx="0">
                  <c:v>FM</c:v>
                </c:pt>
                <c:pt idx="1">
                  <c:v>MED</c:v>
                </c:pt>
                <c:pt idx="2">
                  <c:v>OB</c:v>
                </c:pt>
                <c:pt idx="3">
                  <c:v>PED</c:v>
                </c:pt>
                <c:pt idx="4">
                  <c:v>PSYCH</c:v>
                </c:pt>
                <c:pt idx="5">
                  <c:v>SURG</c:v>
                </c:pt>
                <c:pt idx="6">
                  <c:v>GAM</c:v>
                </c:pt>
                <c:pt idx="7">
                  <c:v>NEURO</c:v>
                </c:pt>
              </c:strCache>
            </c:strRef>
          </c:cat>
          <c:val>
            <c:numRef>
              <c:f>Sheet1!$D$2:$D$9</c:f>
              <c:numCache>
                <c:formatCode>General</c:formatCode>
                <c:ptCount val="8"/>
                <c:pt idx="5">
                  <c:v>3.44</c:v>
                </c:pt>
              </c:numCache>
            </c:numRef>
          </c:val>
          <c:extLst xmlns:c16r2="http://schemas.microsoft.com/office/drawing/2015/06/chart">
            <c:ext xmlns:c16="http://schemas.microsoft.com/office/drawing/2014/chart" uri="{C3380CC4-5D6E-409C-BE32-E72D297353CC}">
              <c16:uniqueId val="{00000002-DB12-4E64-8AB9-A8C0D190EDD0}"/>
            </c:ext>
          </c:extLst>
        </c:ser>
        <c:dLbls>
          <c:showLegendKey val="0"/>
          <c:showVal val="0"/>
          <c:showCatName val="0"/>
          <c:showSerName val="0"/>
          <c:showPercent val="0"/>
          <c:showBubbleSize val="0"/>
        </c:dLbls>
        <c:gapWidth val="150"/>
        <c:axId val="226358176"/>
        <c:axId val="226358568"/>
      </c:barChart>
      <c:catAx>
        <c:axId val="226358176"/>
        <c:scaling>
          <c:orientation val="minMax"/>
        </c:scaling>
        <c:delete val="0"/>
        <c:axPos val="b"/>
        <c:numFmt formatCode="General" sourceLinked="0"/>
        <c:majorTickMark val="out"/>
        <c:minorTickMark val="none"/>
        <c:tickLblPos val="nextTo"/>
        <c:crossAx val="226358568"/>
        <c:crosses val="autoZero"/>
        <c:auto val="1"/>
        <c:lblAlgn val="ctr"/>
        <c:lblOffset val="100"/>
        <c:noMultiLvlLbl val="0"/>
      </c:catAx>
      <c:valAx>
        <c:axId val="226358568"/>
        <c:scaling>
          <c:orientation val="minMax"/>
        </c:scaling>
        <c:delete val="0"/>
        <c:axPos val="l"/>
        <c:majorGridlines/>
        <c:numFmt formatCode="General" sourceLinked="1"/>
        <c:majorTickMark val="out"/>
        <c:minorTickMark val="none"/>
        <c:tickLblPos val="nextTo"/>
        <c:crossAx val="226358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lineChart>
        <c:grouping val="standard"/>
        <c:varyColors val="0"/>
        <c:ser>
          <c:idx val="0"/>
          <c:order val="0"/>
          <c:tx>
            <c:strRef>
              <c:f>Sheet1!$B$1</c:f>
              <c:strCache>
                <c:ptCount val="1"/>
                <c:pt idx="0">
                  <c:v>MED</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Sheet1!$B$2:$B$8</c:f>
              <c:numCache>
                <c:formatCode>General</c:formatCode>
                <c:ptCount val="7"/>
                <c:pt idx="0">
                  <c:v>67</c:v>
                </c:pt>
                <c:pt idx="1">
                  <c:v>67</c:v>
                </c:pt>
                <c:pt idx="2">
                  <c:v>70</c:v>
                </c:pt>
                <c:pt idx="3">
                  <c:v>56</c:v>
                </c:pt>
                <c:pt idx="4">
                  <c:v>63</c:v>
                </c:pt>
                <c:pt idx="5">
                  <c:v>63</c:v>
                </c:pt>
                <c:pt idx="6">
                  <c:v>62</c:v>
                </c:pt>
              </c:numCache>
            </c:numRef>
          </c:val>
          <c:smooth val="0"/>
          <c:extLst xmlns:c16r2="http://schemas.microsoft.com/office/drawing/2015/06/chart">
            <c:ext xmlns:c16="http://schemas.microsoft.com/office/drawing/2014/chart" uri="{C3380CC4-5D6E-409C-BE32-E72D297353CC}">
              <c16:uniqueId val="{00000000-5677-489F-A620-4DE4739B9480}"/>
            </c:ext>
          </c:extLst>
        </c:ser>
        <c:ser>
          <c:idx val="1"/>
          <c:order val="1"/>
          <c:tx>
            <c:strRef>
              <c:f>Sheet1!$C$1</c:f>
              <c:strCache>
                <c:ptCount val="1"/>
                <c:pt idx="0">
                  <c:v>SURG</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Sheet1!$C$2:$C$8</c:f>
              <c:numCache>
                <c:formatCode>General</c:formatCode>
                <c:ptCount val="7"/>
                <c:pt idx="0">
                  <c:v>64</c:v>
                </c:pt>
                <c:pt idx="1">
                  <c:v>68</c:v>
                </c:pt>
                <c:pt idx="2">
                  <c:v>69</c:v>
                </c:pt>
                <c:pt idx="3">
                  <c:v>63</c:v>
                </c:pt>
                <c:pt idx="4">
                  <c:v>61</c:v>
                </c:pt>
                <c:pt idx="5">
                  <c:v>59</c:v>
                </c:pt>
                <c:pt idx="6">
                  <c:v>59</c:v>
                </c:pt>
              </c:numCache>
            </c:numRef>
          </c:val>
          <c:smooth val="0"/>
          <c:extLst xmlns:c16r2="http://schemas.microsoft.com/office/drawing/2015/06/chart">
            <c:ext xmlns:c16="http://schemas.microsoft.com/office/drawing/2014/chart" uri="{C3380CC4-5D6E-409C-BE32-E72D297353CC}">
              <c16:uniqueId val="{00000001-5677-489F-A620-4DE4739B9480}"/>
            </c:ext>
          </c:extLst>
        </c:ser>
        <c:ser>
          <c:idx val="2"/>
          <c:order val="2"/>
          <c:tx>
            <c:strRef>
              <c:f>Sheet1!$D$1</c:f>
              <c:strCache>
                <c:ptCount val="1"/>
                <c:pt idx="0">
                  <c:v>OBGYN</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Sheet1!$D$2:$D$8</c:f>
              <c:numCache>
                <c:formatCode>General</c:formatCode>
                <c:ptCount val="7"/>
                <c:pt idx="0">
                  <c:v>70</c:v>
                </c:pt>
                <c:pt idx="1">
                  <c:v>68</c:v>
                </c:pt>
                <c:pt idx="2">
                  <c:v>75</c:v>
                </c:pt>
                <c:pt idx="3">
                  <c:v>61</c:v>
                </c:pt>
                <c:pt idx="4">
                  <c:v>68</c:v>
                </c:pt>
                <c:pt idx="5">
                  <c:v>60</c:v>
                </c:pt>
                <c:pt idx="6">
                  <c:v>68</c:v>
                </c:pt>
              </c:numCache>
            </c:numRef>
          </c:val>
          <c:smooth val="0"/>
          <c:extLst xmlns:c16r2="http://schemas.microsoft.com/office/drawing/2015/06/chart">
            <c:ext xmlns:c16="http://schemas.microsoft.com/office/drawing/2014/chart" uri="{C3380CC4-5D6E-409C-BE32-E72D297353CC}">
              <c16:uniqueId val="{00000002-5677-489F-A620-4DE4739B9480}"/>
            </c:ext>
          </c:extLst>
        </c:ser>
        <c:ser>
          <c:idx val="3"/>
          <c:order val="3"/>
          <c:tx>
            <c:strRef>
              <c:f>Sheet1!$E$1</c:f>
              <c:strCache>
                <c:ptCount val="1"/>
                <c:pt idx="0">
                  <c:v>NEURO</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Sheet1!$E$2:$E$8</c:f>
              <c:numCache>
                <c:formatCode>General</c:formatCode>
                <c:ptCount val="7"/>
                <c:pt idx="2">
                  <c:v>63</c:v>
                </c:pt>
                <c:pt idx="3">
                  <c:v>63</c:v>
                </c:pt>
                <c:pt idx="4">
                  <c:v>64</c:v>
                </c:pt>
                <c:pt idx="5">
                  <c:v>64</c:v>
                </c:pt>
              </c:numCache>
            </c:numRef>
          </c:val>
          <c:smooth val="0"/>
          <c:extLst xmlns:c16r2="http://schemas.microsoft.com/office/drawing/2015/06/chart">
            <c:ext xmlns:c16="http://schemas.microsoft.com/office/drawing/2014/chart" uri="{C3380CC4-5D6E-409C-BE32-E72D297353CC}">
              <c16:uniqueId val="{00000003-5677-489F-A620-4DE4739B9480}"/>
            </c:ext>
          </c:extLst>
        </c:ser>
        <c:ser>
          <c:idx val="4"/>
          <c:order val="4"/>
          <c:tx>
            <c:strRef>
              <c:f>Sheet1!$F$1</c:f>
              <c:strCache>
                <c:ptCount val="1"/>
                <c:pt idx="0">
                  <c:v>PSYCH</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Sheet1!$F$2:$F$8</c:f>
              <c:numCache>
                <c:formatCode>General</c:formatCode>
                <c:ptCount val="7"/>
                <c:pt idx="0">
                  <c:v>77</c:v>
                </c:pt>
                <c:pt idx="1">
                  <c:v>73</c:v>
                </c:pt>
                <c:pt idx="2">
                  <c:v>71</c:v>
                </c:pt>
                <c:pt idx="3">
                  <c:v>66</c:v>
                </c:pt>
                <c:pt idx="4">
                  <c:v>59</c:v>
                </c:pt>
                <c:pt idx="5">
                  <c:v>57</c:v>
                </c:pt>
                <c:pt idx="6">
                  <c:v>67</c:v>
                </c:pt>
              </c:numCache>
            </c:numRef>
          </c:val>
          <c:smooth val="0"/>
          <c:extLst xmlns:c16r2="http://schemas.microsoft.com/office/drawing/2015/06/chart">
            <c:ext xmlns:c16="http://schemas.microsoft.com/office/drawing/2014/chart" uri="{C3380CC4-5D6E-409C-BE32-E72D297353CC}">
              <c16:uniqueId val="{00000004-5677-489F-A620-4DE4739B9480}"/>
            </c:ext>
          </c:extLst>
        </c:ser>
        <c:ser>
          <c:idx val="5"/>
          <c:order val="5"/>
          <c:tx>
            <c:strRef>
              <c:f>Sheet1!$G$1</c:f>
              <c:strCache>
                <c:ptCount val="1"/>
                <c:pt idx="0">
                  <c:v>FM</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Sheet1!$G$2:$G$8</c:f>
              <c:numCache>
                <c:formatCode>General</c:formatCode>
                <c:ptCount val="7"/>
                <c:pt idx="3">
                  <c:v>63</c:v>
                </c:pt>
                <c:pt idx="4">
                  <c:v>68</c:v>
                </c:pt>
                <c:pt idx="5">
                  <c:v>63</c:v>
                </c:pt>
                <c:pt idx="6">
                  <c:v>54</c:v>
                </c:pt>
              </c:numCache>
            </c:numRef>
          </c:val>
          <c:smooth val="0"/>
          <c:extLst xmlns:c16r2="http://schemas.microsoft.com/office/drawing/2015/06/chart">
            <c:ext xmlns:c16="http://schemas.microsoft.com/office/drawing/2014/chart" uri="{C3380CC4-5D6E-409C-BE32-E72D297353CC}">
              <c16:uniqueId val="{00000005-5677-489F-A620-4DE4739B9480}"/>
            </c:ext>
          </c:extLst>
        </c:ser>
        <c:ser>
          <c:idx val="6"/>
          <c:order val="6"/>
          <c:tx>
            <c:strRef>
              <c:f>Sheet1!$H$1</c:f>
              <c:strCache>
                <c:ptCount val="1"/>
                <c:pt idx="0">
                  <c:v>AVERAGE</c:v>
                </c:pt>
              </c:strCache>
            </c:strRef>
          </c:tx>
          <c:cat>
            <c:numRef>
              <c:f>Sheet1!$A$2:$A$8</c:f>
              <c:numCache>
                <c:formatCode>General</c:formatCode>
                <c:ptCount val="7"/>
                <c:pt idx="0">
                  <c:v>2011</c:v>
                </c:pt>
                <c:pt idx="1">
                  <c:v>2012</c:v>
                </c:pt>
                <c:pt idx="2">
                  <c:v>2013</c:v>
                </c:pt>
                <c:pt idx="3">
                  <c:v>2014</c:v>
                </c:pt>
                <c:pt idx="4">
                  <c:v>2015</c:v>
                </c:pt>
                <c:pt idx="5">
                  <c:v>2016</c:v>
                </c:pt>
                <c:pt idx="6">
                  <c:v>2017</c:v>
                </c:pt>
              </c:numCache>
            </c:numRef>
          </c:cat>
          <c:val>
            <c:numRef>
              <c:f>Sheet1!$H$2:$H$8</c:f>
              <c:numCache>
                <c:formatCode>General</c:formatCode>
                <c:ptCount val="7"/>
                <c:pt idx="0">
                  <c:v>69.5</c:v>
                </c:pt>
                <c:pt idx="1">
                  <c:v>69</c:v>
                </c:pt>
                <c:pt idx="2">
                  <c:v>69.599999999999994</c:v>
                </c:pt>
                <c:pt idx="3">
                  <c:v>62</c:v>
                </c:pt>
                <c:pt idx="4">
                  <c:v>63.8</c:v>
                </c:pt>
                <c:pt idx="5">
                  <c:v>61</c:v>
                </c:pt>
                <c:pt idx="6">
                  <c:v>62</c:v>
                </c:pt>
              </c:numCache>
            </c:numRef>
          </c:val>
          <c:smooth val="0"/>
          <c:extLst xmlns:c16r2="http://schemas.microsoft.com/office/drawing/2015/06/chart">
            <c:ext xmlns:c16="http://schemas.microsoft.com/office/drawing/2014/chart" uri="{C3380CC4-5D6E-409C-BE32-E72D297353CC}">
              <c16:uniqueId val="{00000006-5677-489F-A620-4DE4739B9480}"/>
            </c:ext>
          </c:extLst>
        </c:ser>
        <c:dLbls>
          <c:showLegendKey val="0"/>
          <c:showVal val="0"/>
          <c:showCatName val="0"/>
          <c:showSerName val="0"/>
          <c:showPercent val="0"/>
          <c:showBubbleSize val="0"/>
        </c:dLbls>
        <c:marker val="1"/>
        <c:smooth val="0"/>
        <c:axId val="228592568"/>
        <c:axId val="228592176"/>
      </c:lineChart>
      <c:catAx>
        <c:axId val="228592568"/>
        <c:scaling>
          <c:orientation val="minMax"/>
        </c:scaling>
        <c:delete val="0"/>
        <c:axPos val="b"/>
        <c:numFmt formatCode="General" sourceLinked="1"/>
        <c:majorTickMark val="out"/>
        <c:minorTickMark val="none"/>
        <c:tickLblPos val="nextTo"/>
        <c:crossAx val="228592176"/>
        <c:crosses val="autoZero"/>
        <c:auto val="1"/>
        <c:lblAlgn val="ctr"/>
        <c:lblOffset val="100"/>
        <c:noMultiLvlLbl val="0"/>
      </c:catAx>
      <c:valAx>
        <c:axId val="228592176"/>
        <c:scaling>
          <c:orientation val="minMax"/>
        </c:scaling>
        <c:delete val="0"/>
        <c:axPos val="l"/>
        <c:majorGridlines/>
        <c:numFmt formatCode="General" sourceLinked="1"/>
        <c:majorTickMark val="out"/>
        <c:minorTickMark val="none"/>
        <c:tickLblPos val="nextTo"/>
        <c:crossAx val="2285925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12/18/2017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1618506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 redundancy</a:t>
            </a:r>
            <a:r>
              <a:rPr lang="en-US" baseline="0" dirty="0" smtClean="0"/>
              <a:t> is appropriate or not (i.e. if a topic is introduced in Y2 and then discussed in more depth in Y3, it is appropriate, planned redundancy; however, if a topic shows up multiple times in different courses in the same year, it may be unplanned). The course director can suggest appropriate key words for the main themes in their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94491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these key topics are appropriately included earlier</a:t>
            </a:r>
            <a:r>
              <a:rPr lang="en-US" baseline="0" dirty="0" smtClean="0"/>
              <a:t> in the curriculum</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813180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13</a:t>
            </a:fld>
            <a:endParaRPr lang="en-US"/>
          </a:p>
        </p:txBody>
      </p:sp>
    </p:spTree>
    <p:extLst>
      <p:ext uri="{BB962C8B-B14F-4D97-AF65-F5344CB8AC3E}">
        <p14:creationId xmlns:p14="http://schemas.microsoft.com/office/powerpoint/2010/main" val="2637791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2073707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3216060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16</a:t>
            </a:fld>
            <a:endParaRPr lang="en-US"/>
          </a:p>
        </p:txBody>
      </p:sp>
    </p:spTree>
    <p:extLst>
      <p:ext uri="{BB962C8B-B14F-4D97-AF65-F5344CB8AC3E}">
        <p14:creationId xmlns:p14="http://schemas.microsoft.com/office/powerpoint/2010/main" val="2490105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to help the review</a:t>
            </a:r>
            <a:r>
              <a:rPr lang="en-US" baseline="0" dirty="0" smtClean="0"/>
              <a:t> committee understand what is encompassed by the Health and Values curriculum. The evaluation of this content is on the next slide.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03386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709077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essential skills for this clerkship.  Each school is required by the LCME to develop its own list and distribute amongst the clerkships as they see fit.  Each student must be provided the opportunity to observe or perform with assistance one of each skill.  This is verified by signature of an attending or resident.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3722657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essential diagnoses for this clerkship.  Each school is required by the LCME to develop its list and distribute amongst the clerkships as they see fit.  Each student must be provided the opportunity to manage with assistance one of each diagnoses.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64482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Fill in template as indicated. The title should say something like “Review of Surgery Clerkship”. </a:t>
            </a:r>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2956787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Link present content</a:t>
            </a:r>
            <a:r>
              <a:rPr lang="en-US" baseline="0" dirty="0" smtClean="0"/>
              <a:t> to corresponding nutrition objective; add all content here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006573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a:t>
            </a:r>
            <a:r>
              <a:rPr lang="en-US" baseline="0" dirty="0" smtClean="0"/>
              <a:t> the findings regarding all the objectives; recommend changes, additions etc. to course director and course review committee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23</a:t>
            </a:fld>
            <a:endParaRPr lang="en-US"/>
          </a:p>
        </p:txBody>
      </p:sp>
    </p:spTree>
    <p:extLst>
      <p:ext uri="{BB962C8B-B14F-4D97-AF65-F5344CB8AC3E}">
        <p14:creationId xmlns:p14="http://schemas.microsoft.com/office/powerpoint/2010/main" val="2078700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smtClean="0"/>
          </a:p>
          <a:p>
            <a:endParaRPr lang="en-US" dirty="0" smtClean="0"/>
          </a:p>
          <a:p>
            <a:r>
              <a:rPr lang="en-US" dirty="0" smtClean="0"/>
              <a:t>Summarize</a:t>
            </a:r>
            <a:r>
              <a:rPr lang="en-US" baseline="0" dirty="0" smtClean="0"/>
              <a:t> the findings regarding the objectives.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24</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if distribution of experienced was changed since last review.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25</a:t>
            </a:fld>
            <a:endParaRPr lang="en-US"/>
          </a:p>
        </p:txBody>
      </p:sp>
    </p:spTree>
    <p:extLst>
      <p:ext uri="{BB962C8B-B14F-4D97-AF65-F5344CB8AC3E}">
        <p14:creationId xmlns:p14="http://schemas.microsoft.com/office/powerpoint/2010/main" val="2895491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26</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COORDINATOR</a:t>
            </a:r>
          </a:p>
          <a:p>
            <a:endParaRPr lang="en-US" dirty="0" smtClean="0"/>
          </a:p>
          <a:p>
            <a:r>
              <a:rPr lang="en-US" dirty="0" smtClean="0"/>
              <a:t>This slides summarizes the methods</a:t>
            </a:r>
            <a:r>
              <a:rPr lang="en-US" baseline="0" dirty="0" smtClean="0"/>
              <a:t> used to assess the students. This</a:t>
            </a:r>
            <a:r>
              <a:rPr lang="en-US" dirty="0" smtClean="0"/>
              <a:t> information is often found in the syllabus on Canvas, however the course director can also clarify during</a:t>
            </a:r>
            <a:r>
              <a:rPr lang="en-US" baseline="0" dirty="0" smtClean="0"/>
              <a:t> the subcommittee meeting.</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27</a:t>
            </a:fld>
            <a:endParaRPr lang="en-US"/>
          </a:p>
        </p:txBody>
      </p:sp>
    </p:spTree>
    <p:extLst>
      <p:ext uri="{BB962C8B-B14F-4D97-AF65-F5344CB8AC3E}">
        <p14:creationId xmlns:p14="http://schemas.microsoft.com/office/powerpoint/2010/main" val="757058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28</a:t>
            </a:fld>
            <a:endParaRPr lang="en-US"/>
          </a:p>
        </p:txBody>
      </p:sp>
    </p:spTree>
    <p:extLst>
      <p:ext uri="{BB962C8B-B14F-4D97-AF65-F5344CB8AC3E}">
        <p14:creationId xmlns:p14="http://schemas.microsoft.com/office/powerpoint/2010/main" val="3013488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975951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This table shows data from the graduation questionnaire for basic sciences</a:t>
            </a:r>
            <a:r>
              <a:rPr lang="en-US" baseline="0" dirty="0" smtClean="0"/>
              <a:t> (both Y1 and Y2 combined).  If the topic of the course you are reviewing is listed, you can highlight it in red, otherwise no highlight is necessary. </a:t>
            </a:r>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3129966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32</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CLIN ED MANAGER</a:t>
            </a:r>
          </a:p>
        </p:txBody>
      </p:sp>
      <p:sp>
        <p:nvSpPr>
          <p:cNvPr id="4" name="Slide Number Placeholder 3"/>
          <p:cNvSpPr>
            <a:spLocks noGrp="1"/>
          </p:cNvSpPr>
          <p:nvPr>
            <p:ph type="sldNum" sz="quarter" idx="10"/>
          </p:nvPr>
        </p:nvSpPr>
        <p:spPr/>
        <p:txBody>
          <a:bodyPr/>
          <a:lstStyle/>
          <a:p>
            <a:fld id="{B606DCB0-BAEB-BE4B-A454-D8AA10A0265F}" type="slidenum">
              <a:rPr lang="en-US" smtClean="0"/>
              <a:t>33</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Use this table for reviews of </a:t>
            </a:r>
            <a:r>
              <a:rPr lang="en-US" b="1" dirty="0" smtClean="0"/>
              <a:t>clerkship ---</a:t>
            </a:r>
            <a:r>
              <a:rPr lang="en-US" b="1" baseline="0" dirty="0" smtClean="0"/>
              <a:t> need to update to present time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35</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MANAGER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table should be filled out for the course you are reviewing. </a:t>
            </a:r>
            <a:r>
              <a:rPr lang="en-US" baseline="0" dirty="0" smtClean="0"/>
              <a:t>If a particular question is not available in the report, you can insert N/A in that box.</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b="1" baseline="0" dirty="0" smtClean="0"/>
              <a:t>need to update to present time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36</a:t>
            </a:fld>
            <a:endParaRPr lang="en-US">
              <a:solidFill>
                <a:prstClr val="black"/>
              </a:solidFill>
              <a:latin typeface="Calibri"/>
            </a:endParaRPr>
          </a:p>
        </p:txBody>
      </p:sp>
    </p:spTree>
    <p:extLst>
      <p:ext uri="{BB962C8B-B14F-4D97-AF65-F5344CB8AC3E}">
        <p14:creationId xmlns:p14="http://schemas.microsoft.com/office/powerpoint/2010/main" val="29823154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a:t>
            </a:r>
            <a:r>
              <a:rPr lang="en-US" baseline="0" dirty="0" smtClean="0"/>
              <a:t> MEC REP </a:t>
            </a:r>
            <a:r>
              <a:rPr lang="en-US" dirty="0" smtClean="0"/>
              <a:t>should summarize the strengths</a:t>
            </a:r>
            <a:r>
              <a:rPr lang="en-US" baseline="0" dirty="0" smtClean="0"/>
              <a:t> of the course and include some sample comments (add additional slides as needed)</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7572276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a:t>
            </a:r>
            <a:r>
              <a:rPr lang="en-US" baseline="0" dirty="0" smtClean="0"/>
              <a:t> MEC REP </a:t>
            </a:r>
            <a:r>
              <a:rPr lang="en-US" dirty="0" smtClean="0"/>
              <a:t>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339332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a:t>
            </a:r>
            <a:r>
              <a:rPr lang="en-US" baseline="0" dirty="0" smtClean="0"/>
              <a:t> MEC REP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4148547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a:t>
            </a:r>
            <a:r>
              <a:rPr lang="en-US" baseline="0" dirty="0" smtClean="0"/>
              <a:t> MEC REP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174776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a:t>
            </a:r>
            <a:r>
              <a:rPr lang="en-US" baseline="0" dirty="0" smtClean="0"/>
              <a:t> MEC REP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35521003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smtClean="0"/>
          </a:p>
          <a:p>
            <a:r>
              <a:rPr lang="en-US" dirty="0" smtClean="0"/>
              <a:t>Summarize the recommendations of the subcommittee to the course. Try to condense</a:t>
            </a:r>
            <a:r>
              <a:rPr lang="en-US" baseline="0" dirty="0" smtClean="0"/>
              <a:t> it into two slides, however it can be longer if there are major issues.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42</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31299665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43</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44</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smtClean="0"/>
          </a:p>
          <a:p>
            <a:r>
              <a:rPr lang="en-US" smtClean="0"/>
              <a:t>The </a:t>
            </a:r>
            <a:r>
              <a:rPr lang="en-US" dirty="0" smtClean="0"/>
              <a:t>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45</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smtClean="0"/>
          </a:p>
          <a:p>
            <a:r>
              <a:rPr lang="en-US" smtClean="0"/>
              <a:t>The </a:t>
            </a:r>
            <a:r>
              <a:rPr lang="en-US" dirty="0" smtClean="0"/>
              <a:t>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46</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COORDINATOR</a:t>
            </a:r>
          </a:p>
          <a:p>
            <a:endParaRPr lang="en-US" dirty="0" smtClean="0"/>
          </a:p>
          <a:p>
            <a:r>
              <a:rPr lang="en-US" dirty="0" smtClean="0"/>
              <a:t>Include</a:t>
            </a:r>
            <a:r>
              <a:rPr lang="en-US" baseline="0" dirty="0" smtClean="0"/>
              <a:t> a copy of the course objectives in this portion of the review. </a:t>
            </a:r>
            <a:r>
              <a:rPr lang="en-US" dirty="0" smtClean="0"/>
              <a:t>These are often found in the syllabus, but they are also</a:t>
            </a:r>
            <a:r>
              <a:rPr lang="en-US" baseline="0" dirty="0" smtClean="0"/>
              <a:t> listed on</a:t>
            </a:r>
            <a:r>
              <a:rPr lang="en-US" dirty="0" smtClean="0"/>
              <a:t> </a:t>
            </a:r>
            <a:r>
              <a:rPr lang="en-US" dirty="0" err="1" smtClean="0"/>
              <a:t>Ilios</a:t>
            </a:r>
            <a:r>
              <a:rPr lang="en-US" dirty="0" smtClean="0"/>
              <a:t> (https://</a:t>
            </a:r>
            <a:r>
              <a:rPr lang="en-US" dirty="0" err="1" smtClean="0"/>
              <a:t>ilios.dartmouth.edu</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47390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CLERKSHIP DIRECTOR: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course director has the knowledge to do this better than anyone else.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make sure the mapping is appropriate and suggest any changes. </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1320243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a:t>
            </a:r>
            <a:r>
              <a:rPr lang="en-US" baseline="0" dirty="0" smtClean="0"/>
              <a:t> ED DEAN or COURSE REVIEW TEAM LEADER</a:t>
            </a:r>
          </a:p>
          <a:p>
            <a:endParaRPr lang="en-US" dirty="0" smtClean="0"/>
          </a:p>
          <a:p>
            <a:r>
              <a:rPr lang="en-US" dirty="0" smtClean="0"/>
              <a:t>Use this slide(s) to answer the following questions and make any additional</a:t>
            </a:r>
            <a:r>
              <a:rPr lang="en-US" baseline="0" dirty="0" smtClean="0"/>
              <a:t> </a:t>
            </a:r>
            <a:r>
              <a:rPr lang="en-US" dirty="0" smtClean="0"/>
              <a:t>comments</a:t>
            </a:r>
            <a:r>
              <a:rPr lang="en-US" baseline="0" dirty="0" smtClean="0"/>
              <a:t> as necessary:</a:t>
            </a:r>
            <a:r>
              <a:rPr lang="en-US" dirty="0" smtClean="0"/>
              <a:t> Is</a:t>
            </a:r>
            <a:r>
              <a:rPr lang="en-US" baseline="0" dirty="0" smtClean="0"/>
              <a:t> the number of objectives appropriate? (typically 8-15 – not too broad, but not too detailed).  Do the course objectives encapsulate the main ideas of the course, i.e. when you read the objectives, do you have a good idea regarding what the course is about? Do the course objectives correlate well with what is available in the NBME subject exam content brochure (</a:t>
            </a:r>
            <a:r>
              <a:rPr lang="en-US" dirty="0" smtClean="0"/>
              <a:t>http://www.nbme.org/pdf/SubjectExams/SE_ContentOutlineandSampleItems.pdf)?</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Present this at the Course Review team</a:t>
            </a:r>
            <a:r>
              <a:rPr lang="en-US" baseline="0" dirty="0" smtClean="0"/>
              <a:t> meeting and add in any additional updates/comments from the discussion</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1285763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a:t>
            </a:r>
            <a:r>
              <a:rPr lang="en-US" baseline="0" dirty="0" smtClean="0"/>
              <a:t> ED DEAN or COURSE REVIEW TEAM LEADER</a:t>
            </a:r>
          </a:p>
          <a:p>
            <a:endParaRPr lang="en-US" dirty="0" smtClean="0"/>
          </a:p>
          <a:p>
            <a:r>
              <a:rPr lang="en-US" dirty="0" smtClean="0"/>
              <a:t>Use this slide(s) to answer the following questions and make any additional</a:t>
            </a:r>
            <a:r>
              <a:rPr lang="en-US" baseline="0" dirty="0" smtClean="0"/>
              <a:t> </a:t>
            </a:r>
            <a:r>
              <a:rPr lang="en-US" dirty="0" smtClean="0"/>
              <a:t>comments</a:t>
            </a:r>
            <a:r>
              <a:rPr lang="en-US" baseline="0" dirty="0" smtClean="0"/>
              <a:t> as necessary:</a:t>
            </a:r>
            <a:r>
              <a:rPr lang="en-US" dirty="0" smtClean="0"/>
              <a:t> Is</a:t>
            </a:r>
            <a:r>
              <a:rPr lang="en-US" baseline="0" dirty="0" smtClean="0"/>
              <a:t> the number of objectives appropriate? (typically 8-15 – not too broad, but not too detailed).  Do the course objectives encapsulate the main ideas of the course, i.e. when you read the objectives, do you have a good idea regarding what the course is about? Do the course objectives correlate well with what is available in the NBME subject exam content brochure (</a:t>
            </a:r>
            <a:r>
              <a:rPr lang="en-US" dirty="0" smtClean="0"/>
              <a:t>http://www.nbme.org/pdf/SubjectExams/SE_ContentOutlineandSampleItems.pdf)?</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Present this at the Course Review team</a:t>
            </a:r>
            <a:r>
              <a:rPr lang="en-US" baseline="0" dirty="0" smtClean="0"/>
              <a:t> meeting and add in any additional updates/comments from the discussion</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211899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0" dirty="0" smtClean="0"/>
              <a:t>Evaluate</a:t>
            </a:r>
            <a:r>
              <a:rPr lang="en-US" i="0" baseline="0" dirty="0" smtClean="0"/>
              <a:t> each statement by looking at the materials on Canvas and then choose the appropriate word highlighted in red. </a:t>
            </a:r>
            <a:r>
              <a:rPr lang="en-US" i="0" dirty="0" smtClean="0"/>
              <a:t>“Correct</a:t>
            </a:r>
            <a:r>
              <a:rPr lang="en-US" i="0" baseline="0" dirty="0" smtClean="0"/>
              <a:t> format” for objectives means that they start with measureable verbs such as “describe”, “explain”, “list”, etc. (i.e. something the student can actually do). The verbs “learn” and “understand” are not measureable verbs. An internet search for “Blooms Taxonomy” will produce a list of measurable verbs. </a:t>
            </a:r>
            <a:r>
              <a:rPr lang="en-US" i="0" dirty="0" smtClean="0"/>
              <a:t>It is not necessary to list actual objectives that don’t meet our standards, but they should be identified in some way for the course director so they know what needs to be fixed.</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1679356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72224" y="12700"/>
            <a:ext cx="8804934" cy="901700"/>
          </a:xfrm>
        </p:spPr>
        <p:txBody>
          <a:bodyPr/>
          <a:lstStyle>
            <a:lvl1pPr algn="ctr">
              <a:defRPr sz="420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092199"/>
            <a:ext cx="8229600" cy="5122333"/>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9C8442-5A81-4274-8D7A-06496A5D5BCB}" type="datetimeFigureOut">
              <a:rPr lang="en-US" smtClean="0"/>
              <a:t>12/18/2017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E46B10-4981-4F85-B2AC-6CBDEB8C72D0}" type="slidenum">
              <a:rPr lang="en-US" smtClean="0"/>
              <a:t>‹#›</a:t>
            </a:fld>
            <a:endParaRPr lang="en-US"/>
          </a:p>
        </p:txBody>
      </p:sp>
    </p:spTree>
    <p:extLst>
      <p:ext uri="{BB962C8B-B14F-4D97-AF65-F5344CB8AC3E}">
        <p14:creationId xmlns:p14="http://schemas.microsoft.com/office/powerpoint/2010/main" val="47792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122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84136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129820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2687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
        <p:nvSpPr>
          <p:cNvPr id="3" name="Rectangle 2"/>
          <p:cNvSpPr/>
          <p:nvPr userDrawn="1"/>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3" descr="Geisel_small-knocked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34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Tree>
    <p:extLst>
      <p:ext uri="{BB962C8B-B14F-4D97-AF65-F5344CB8AC3E}">
        <p14:creationId xmlns:p14="http://schemas.microsoft.com/office/powerpoint/2010/main" val="203914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35804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98024"/>
            <a:ext cx="9144000" cy="459975"/>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30" name="Picture 3" descr="Geisel_small-knocked2.png"/>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9" name="Picture 3" descr="Geisel_small-knocked2.png"/>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517580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7" r:id="rId3"/>
    <p:sldLayoutId id="2147483698" r:id="rId4"/>
    <p:sldLayoutId id="2147483700" r:id="rId5"/>
    <p:sldLayoutId id="2147483701" r:id="rId6"/>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1391" y="301332"/>
            <a:ext cx="8283967" cy="2154436"/>
          </a:xfrm>
          <a:prstGeom prst="rect">
            <a:avLst/>
          </a:prstGeom>
          <a:noFill/>
        </p:spPr>
        <p:txBody>
          <a:bodyPr wrap="square" rtlCol="0">
            <a:spAutoFit/>
          </a:bodyPr>
          <a:lstStyle/>
          <a:p>
            <a:r>
              <a:rPr lang="en-US" dirty="0" smtClean="0"/>
              <a:t>The following slides contain a template that illustrates the general format used for an On-Doctoring,  Y3, or Y4 clerkship review. In the “notes” section of some slides there are further instructions to clarify what is needed for a particular section of the review.</a:t>
            </a:r>
          </a:p>
          <a:p>
            <a:endParaRPr lang="en-US" dirty="0"/>
          </a:p>
          <a:p>
            <a:r>
              <a:rPr lang="en-US" dirty="0" smtClean="0"/>
              <a:t>The components of the review are:</a:t>
            </a:r>
          </a:p>
          <a:p>
            <a:endParaRPr lang="en-US" sz="2200" dirty="0" smtClean="0"/>
          </a:p>
          <a:p>
            <a:endParaRPr lang="en-US" sz="2200" dirty="0" smtClean="0"/>
          </a:p>
        </p:txBody>
      </p:sp>
      <p:graphicFrame>
        <p:nvGraphicFramePr>
          <p:cNvPr id="2" name="Table 1"/>
          <p:cNvGraphicFramePr>
            <a:graphicFrameLocks noGrp="1"/>
          </p:cNvGraphicFramePr>
          <p:nvPr>
            <p:extLst>
              <p:ext uri="{D42A27DB-BD31-4B8C-83A1-F6EECF244321}">
                <p14:modId xmlns:p14="http://schemas.microsoft.com/office/powerpoint/2010/main" val="2654813116"/>
              </p:ext>
            </p:extLst>
          </p:nvPr>
        </p:nvGraphicFramePr>
        <p:xfrm>
          <a:off x="100897" y="1801648"/>
          <a:ext cx="8964275" cy="5120640"/>
        </p:xfrm>
        <a:graphic>
          <a:graphicData uri="http://schemas.openxmlformats.org/drawingml/2006/table">
            <a:tbl>
              <a:tblPr firstRow="1" bandRow="1">
                <a:tableStyleId>{5C22544A-7EE6-4342-B048-85BDC9FD1C3A}</a:tableStyleId>
              </a:tblPr>
              <a:tblGrid>
                <a:gridCol w="6033203">
                  <a:extLst>
                    <a:ext uri="{9D8B030D-6E8A-4147-A177-3AD203B41FA5}">
                      <a16:colId xmlns="" xmlns:a16="http://schemas.microsoft.com/office/drawing/2014/main" val="20000"/>
                    </a:ext>
                  </a:extLst>
                </a:gridCol>
                <a:gridCol w="2931072">
                  <a:extLst>
                    <a:ext uri="{9D8B030D-6E8A-4147-A177-3AD203B41FA5}">
                      <a16:colId xmlns="" xmlns:a16="http://schemas.microsoft.com/office/drawing/2014/main" val="20001"/>
                    </a:ext>
                  </a:extLst>
                </a:gridCol>
              </a:tblGrid>
              <a:tr h="370840">
                <a:tc>
                  <a:txBody>
                    <a:bodyPr/>
                    <a:lstStyle/>
                    <a:p>
                      <a:r>
                        <a:rPr lang="en-US" sz="1600" dirty="0" smtClean="0"/>
                        <a:t>Task</a:t>
                      </a:r>
                      <a:endParaRPr lang="en-US" sz="1600" dirty="0"/>
                    </a:p>
                  </a:txBody>
                  <a:tcPr/>
                </a:tc>
                <a:tc>
                  <a:txBody>
                    <a:bodyPr/>
                    <a:lstStyle/>
                    <a:p>
                      <a:r>
                        <a:rPr lang="en-US" sz="1600" dirty="0" smtClean="0"/>
                        <a:t>Who Completes</a:t>
                      </a:r>
                      <a:endParaRPr lang="en-US" sz="1600" dirty="0"/>
                    </a:p>
                  </a:txBody>
                  <a:tcPr/>
                </a:tc>
                <a:extLst>
                  <a:ext uri="{0D108BD9-81ED-4DB2-BD59-A6C34878D82A}">
                    <a16:rowId xmlns="" xmlns:a16="http://schemas.microsoft.com/office/drawing/2014/main" val="10000"/>
                  </a:ext>
                </a:extLst>
              </a:tr>
              <a:tr h="370840">
                <a:tc>
                  <a:txBody>
                    <a:bodyPr/>
                    <a:lstStyle/>
                    <a:p>
                      <a:r>
                        <a:rPr lang="en-US" sz="1600" dirty="0" smtClean="0"/>
                        <a:t>Revisit prior action plan and investigate progress</a:t>
                      </a:r>
                      <a:endParaRPr lang="en-US" sz="1600" dirty="0"/>
                    </a:p>
                  </a:txBody>
                  <a:tcPr/>
                </a:tc>
                <a:tc>
                  <a:txBody>
                    <a:bodyPr/>
                    <a:lstStyle/>
                    <a:p>
                      <a:r>
                        <a:rPr lang="en-US" sz="1600" dirty="0" err="1" smtClean="0">
                          <a:solidFill>
                            <a:srgbClr val="FF0000"/>
                          </a:solidFill>
                        </a:rPr>
                        <a:t>Clin</a:t>
                      </a:r>
                      <a:r>
                        <a:rPr lang="en-US" sz="1600" baseline="0" dirty="0" smtClean="0">
                          <a:solidFill>
                            <a:srgbClr val="FF0000"/>
                          </a:solidFill>
                        </a:rPr>
                        <a:t> Ed </a:t>
                      </a:r>
                      <a:r>
                        <a:rPr lang="en-US" sz="1600" dirty="0" smtClean="0">
                          <a:solidFill>
                            <a:srgbClr val="FF0000"/>
                          </a:solidFill>
                        </a:rPr>
                        <a:t>Manager </a:t>
                      </a:r>
                      <a:r>
                        <a:rPr lang="en-US" sz="1600" dirty="0" smtClean="0"/>
                        <a:t>and </a:t>
                      </a:r>
                      <a:r>
                        <a:rPr lang="en-US" sz="1600" dirty="0" smtClean="0">
                          <a:solidFill>
                            <a:srgbClr val="0070C0"/>
                          </a:solidFill>
                        </a:rPr>
                        <a:t>Clerkship Director</a:t>
                      </a:r>
                      <a:endParaRPr lang="en-US" sz="1600" dirty="0">
                        <a:solidFill>
                          <a:srgbClr val="0070C0"/>
                        </a:solidFill>
                      </a:endParaRPr>
                    </a:p>
                  </a:txBody>
                  <a:tcPr/>
                </a:tc>
                <a:extLst>
                  <a:ext uri="{0D108BD9-81ED-4DB2-BD59-A6C34878D82A}">
                    <a16:rowId xmlns="" xmlns:a16="http://schemas.microsoft.com/office/drawing/2014/main" val="10001"/>
                  </a:ext>
                </a:extLst>
              </a:tr>
              <a:tr h="370840">
                <a:tc>
                  <a:txBody>
                    <a:bodyPr/>
                    <a:lstStyle/>
                    <a:p>
                      <a:r>
                        <a:rPr lang="en-US" sz="1600" dirty="0" smtClean="0"/>
                        <a:t>List course objectives and course content  including essential skills and diagnoses</a:t>
                      </a:r>
                      <a:endParaRPr lang="en-US" sz="1600" dirty="0"/>
                    </a:p>
                  </a:txBody>
                  <a:tcPr/>
                </a:tc>
                <a:tc>
                  <a:txBody>
                    <a:bodyPr/>
                    <a:lstStyle/>
                    <a:p>
                      <a:r>
                        <a:rPr lang="en-US" sz="1600" dirty="0" smtClean="0">
                          <a:solidFill>
                            <a:srgbClr val="00B050"/>
                          </a:solidFill>
                        </a:rPr>
                        <a:t>Clerkship Coordinator and</a:t>
                      </a:r>
                      <a:r>
                        <a:rPr lang="en-US" sz="1600" baseline="0" dirty="0" smtClean="0">
                          <a:solidFill>
                            <a:srgbClr val="00B050"/>
                          </a:solidFill>
                        </a:rPr>
                        <a:t> </a:t>
                      </a:r>
                      <a:r>
                        <a:rPr lang="en-US" sz="1600" baseline="0" dirty="0" err="1" smtClean="0">
                          <a:solidFill>
                            <a:srgbClr val="FF0000"/>
                          </a:solidFill>
                        </a:rPr>
                        <a:t>Clin</a:t>
                      </a:r>
                      <a:r>
                        <a:rPr lang="en-US" sz="1600" baseline="0" dirty="0" smtClean="0">
                          <a:solidFill>
                            <a:srgbClr val="FF0000"/>
                          </a:solidFill>
                        </a:rPr>
                        <a:t> Ed Manager (session objectives)</a:t>
                      </a:r>
                      <a:endParaRPr lang="en-US" sz="1600" dirty="0">
                        <a:solidFill>
                          <a:srgbClr val="FF0000"/>
                        </a:solidFill>
                      </a:endParaRPr>
                    </a:p>
                  </a:txBody>
                  <a:tcPr/>
                </a:tc>
                <a:extLst>
                  <a:ext uri="{0D108BD9-81ED-4DB2-BD59-A6C34878D82A}">
                    <a16:rowId xmlns="" xmlns:a16="http://schemas.microsoft.com/office/drawing/2014/main" val="10002"/>
                  </a:ext>
                </a:extLst>
              </a:tr>
              <a:tr h="370840">
                <a:tc>
                  <a:txBody>
                    <a:bodyPr/>
                    <a:lstStyle/>
                    <a:p>
                      <a:r>
                        <a:rPr lang="en-US" sz="1600" dirty="0" smtClean="0"/>
                        <a:t>Examine mapping of course objectives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extLst>
                  <a:ext uri="{0D108BD9-81ED-4DB2-BD59-A6C34878D82A}">
                    <a16:rowId xmlns="" xmlns:a16="http://schemas.microsoft.com/office/drawing/2014/main" val="10003"/>
                  </a:ext>
                </a:extLst>
              </a:tr>
              <a:tr h="370840">
                <a:tc>
                  <a:txBody>
                    <a:bodyPr/>
                    <a:lstStyle/>
                    <a:p>
                      <a:r>
                        <a:rPr lang="en-US" sz="1600" dirty="0" smtClean="0"/>
                        <a:t>Evaluate planned/unplanned redundancy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extLst>
                  <a:ext uri="{0D108BD9-81ED-4DB2-BD59-A6C34878D82A}">
                    <a16:rowId xmlns=""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Look back</a:t>
                      </a:r>
                      <a:r>
                        <a:rPr lang="en-US" sz="1600" baseline="0" dirty="0" smtClean="0"/>
                        <a:t> f</a:t>
                      </a:r>
                      <a:r>
                        <a:rPr lang="en-US" sz="1600" dirty="0" smtClean="0"/>
                        <a:t>or key concepts that need preparation</a:t>
                      </a:r>
                      <a:r>
                        <a:rPr lang="en-US" sz="1600" baseline="0" dirty="0" smtClean="0"/>
                        <a:t> and material in prior coursework </a:t>
                      </a:r>
                      <a:endParaRPr lang="en-US"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extLst>
                  <a:ext uri="{0D108BD9-81ED-4DB2-BD59-A6C34878D82A}">
                    <a16:rowId xmlns="" xmlns:a16="http://schemas.microsoft.com/office/drawing/2014/main" val="10005"/>
                  </a:ext>
                </a:extLst>
              </a:tr>
              <a:tr h="370840">
                <a:tc>
                  <a:txBody>
                    <a:bodyPr/>
                    <a:lstStyle/>
                    <a:p>
                      <a:r>
                        <a:rPr lang="en-US" sz="1600" dirty="0" smtClean="0"/>
                        <a:t>Look for Health and Values and other VIG</a:t>
                      </a:r>
                      <a:r>
                        <a:rPr lang="en-US" sz="1600" baseline="0" dirty="0" smtClean="0"/>
                        <a:t> content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70C0"/>
                          </a:solidFill>
                        </a:rPr>
                        <a:t>Clerkship Director</a:t>
                      </a:r>
                    </a:p>
                  </a:txBody>
                  <a:tcPr/>
                </a:tc>
                <a:extLst>
                  <a:ext uri="{0D108BD9-81ED-4DB2-BD59-A6C34878D82A}">
                    <a16:rowId xmlns="" xmlns:a16="http://schemas.microsoft.com/office/drawing/2014/main" val="10006"/>
                  </a:ext>
                </a:extLst>
              </a:tr>
              <a:tr h="370840">
                <a:tc>
                  <a:txBody>
                    <a:bodyPr/>
                    <a:lstStyle/>
                    <a:p>
                      <a:r>
                        <a:rPr lang="en-US" sz="1600" dirty="0" smtClean="0"/>
                        <a:t>List Grading Criteria </a:t>
                      </a:r>
                      <a:endParaRPr lang="en-US" sz="1600" dirty="0"/>
                    </a:p>
                  </a:txBody>
                  <a:tcPr/>
                </a:tc>
                <a:tc>
                  <a:txBody>
                    <a:bodyPr/>
                    <a:lstStyle/>
                    <a:p>
                      <a:r>
                        <a:rPr lang="en-US" sz="1600" dirty="0" smtClean="0">
                          <a:solidFill>
                            <a:srgbClr val="00B050"/>
                          </a:solidFill>
                        </a:rPr>
                        <a:t>Clerkship Coordinator</a:t>
                      </a:r>
                      <a:endParaRPr lang="en-US" sz="1600" dirty="0">
                        <a:solidFill>
                          <a:srgbClr val="00B050"/>
                        </a:solidFill>
                      </a:endParaRPr>
                    </a:p>
                  </a:txBody>
                  <a:tcPr/>
                </a:tc>
                <a:extLst>
                  <a:ext uri="{0D108BD9-81ED-4DB2-BD59-A6C34878D82A}">
                    <a16:rowId xmlns="" xmlns:a16="http://schemas.microsoft.com/office/drawing/2014/main" val="10007"/>
                  </a:ext>
                </a:extLst>
              </a:tr>
              <a:tr h="370840">
                <a:tc>
                  <a:txBody>
                    <a:bodyPr/>
                    <a:lstStyle/>
                    <a:p>
                      <a:r>
                        <a:rPr lang="en-US" sz="1600" dirty="0" smtClean="0"/>
                        <a:t>List how each course objective is assessed/evaluated </a:t>
                      </a:r>
                      <a:endParaRPr lang="en-US" sz="1600" dirty="0"/>
                    </a:p>
                  </a:txBody>
                  <a:tcPr/>
                </a:tc>
                <a:tc>
                  <a:txBody>
                    <a:bodyPr/>
                    <a:lstStyle/>
                    <a:p>
                      <a:r>
                        <a:rPr lang="en-US" sz="1600" dirty="0" smtClean="0">
                          <a:solidFill>
                            <a:srgbClr val="00B050"/>
                          </a:solidFill>
                        </a:rPr>
                        <a:t>Clerkship Coordinator</a:t>
                      </a:r>
                      <a:endParaRPr lang="en-US" sz="1600" dirty="0">
                        <a:solidFill>
                          <a:srgbClr val="00B050"/>
                        </a:solidFill>
                      </a:endParaRPr>
                    </a:p>
                  </a:txBody>
                  <a:tcPr/>
                </a:tc>
                <a:extLst>
                  <a:ext uri="{0D108BD9-81ED-4DB2-BD59-A6C34878D82A}">
                    <a16:rowId xmlns="" xmlns:a16="http://schemas.microsoft.com/office/drawing/2014/main" val="10008"/>
                  </a:ext>
                </a:extLst>
              </a:tr>
              <a:tr h="370840">
                <a:tc>
                  <a:txBody>
                    <a:bodyPr/>
                    <a:lstStyle/>
                    <a:p>
                      <a:r>
                        <a:rPr lang="en-US" sz="1600" dirty="0" smtClean="0"/>
                        <a:t>Review measures of quality – Grad Questionnaire, USMLE scores, Course </a:t>
                      </a:r>
                      <a:r>
                        <a:rPr lang="en-US" sz="1600" dirty="0" err="1" smtClean="0"/>
                        <a:t>Eval</a:t>
                      </a:r>
                      <a:r>
                        <a:rPr lang="en-US" sz="1600" dirty="0" smtClean="0"/>
                        <a:t> numbers </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solidFill>
                            <a:srgbClr val="FF0000"/>
                          </a:solidFill>
                        </a:rPr>
                        <a:t>Clin</a:t>
                      </a:r>
                      <a:r>
                        <a:rPr lang="en-US" sz="1600" baseline="0" dirty="0" smtClean="0">
                          <a:solidFill>
                            <a:srgbClr val="FF0000"/>
                          </a:solidFill>
                        </a:rPr>
                        <a:t> Ed</a:t>
                      </a:r>
                      <a:r>
                        <a:rPr lang="en-US" sz="1600" dirty="0" smtClean="0">
                          <a:solidFill>
                            <a:srgbClr val="FF0000"/>
                          </a:solidFill>
                        </a:rPr>
                        <a:t> Manager</a:t>
                      </a:r>
                    </a:p>
                  </a:txBody>
                  <a:tcPr/>
                </a:tc>
                <a:extLst>
                  <a:ext uri="{0D108BD9-81ED-4DB2-BD59-A6C34878D82A}">
                    <a16:rowId xmlns="" xmlns:a16="http://schemas.microsoft.com/office/drawing/2014/main" val="10009"/>
                  </a:ext>
                </a:extLst>
              </a:tr>
              <a:tr h="370840">
                <a:tc>
                  <a:txBody>
                    <a:bodyPr/>
                    <a:lstStyle/>
                    <a:p>
                      <a:pPr marL="0" indent="0">
                        <a:buNone/>
                      </a:pPr>
                      <a:r>
                        <a:rPr lang="en-US" sz="1600" dirty="0" smtClean="0"/>
                        <a:t>Review measures of quality---Student Evaluation Comments (Student MEC Representatives)</a:t>
                      </a:r>
                    </a:p>
                  </a:txBody>
                  <a:tcPr/>
                </a:tc>
                <a:tc>
                  <a:txBody>
                    <a:bodyPr/>
                    <a:lstStyle/>
                    <a:p>
                      <a:r>
                        <a:rPr lang="en-US" sz="1600" dirty="0" smtClean="0">
                          <a:solidFill>
                            <a:srgbClr val="7030A0"/>
                          </a:solidFill>
                        </a:rPr>
                        <a:t>Student MEC Representative</a:t>
                      </a:r>
                      <a:endParaRPr lang="en-US" sz="1600" dirty="0">
                        <a:solidFill>
                          <a:srgbClr val="7030A0"/>
                        </a:solidFill>
                      </a:endParaRP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51661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Format of Course &amp; Session Objectives</a:t>
            </a:r>
            <a:endParaRPr lang="en-US" dirty="0"/>
          </a:p>
        </p:txBody>
      </p:sp>
      <p:sp>
        <p:nvSpPr>
          <p:cNvPr id="3" name="Text Placeholder 2"/>
          <p:cNvSpPr>
            <a:spLocks noGrp="1"/>
          </p:cNvSpPr>
          <p:nvPr>
            <p:ph type="body" idx="1"/>
          </p:nvPr>
        </p:nvSpPr>
        <p:spPr/>
        <p:txBody>
          <a:bodyPr/>
          <a:lstStyle/>
          <a:p>
            <a:r>
              <a:rPr lang="en-US" dirty="0" smtClean="0"/>
              <a:t>Course objectives are</a:t>
            </a:r>
            <a:r>
              <a:rPr lang="en-US" dirty="0" smtClean="0">
                <a:solidFill>
                  <a:srgbClr val="FF0000"/>
                </a:solidFill>
              </a:rPr>
              <a:t> </a:t>
            </a:r>
            <a:r>
              <a:rPr lang="en-US" dirty="0" smtClean="0"/>
              <a:t>provided in the syllabus </a:t>
            </a:r>
          </a:p>
          <a:p>
            <a:r>
              <a:rPr lang="en-US" dirty="0" smtClean="0"/>
              <a:t>Course objectives are</a:t>
            </a:r>
            <a:r>
              <a:rPr lang="en-US" dirty="0" smtClean="0">
                <a:solidFill>
                  <a:srgbClr val="FF0000"/>
                </a:solidFill>
              </a:rPr>
              <a:t> </a:t>
            </a:r>
            <a:r>
              <a:rPr lang="en-US" dirty="0" smtClean="0"/>
              <a:t>written in the correct format</a:t>
            </a:r>
          </a:p>
          <a:p>
            <a:r>
              <a:rPr lang="en-US" dirty="0" smtClean="0"/>
              <a:t>Session objectives </a:t>
            </a:r>
            <a:r>
              <a:rPr lang="en-US" dirty="0" smtClean="0">
                <a:solidFill>
                  <a:srgbClr val="FF0000"/>
                </a:solidFill>
              </a:rPr>
              <a:t>are mostly </a:t>
            </a:r>
            <a:r>
              <a:rPr lang="en-US" dirty="0" smtClean="0"/>
              <a:t>provided in the course</a:t>
            </a:r>
          </a:p>
          <a:p>
            <a:pPr lvl="1"/>
            <a:r>
              <a:rPr lang="en-US" dirty="0" smtClean="0"/>
              <a:t>Need to be in Canvas</a:t>
            </a:r>
          </a:p>
          <a:p>
            <a:pPr lvl="1"/>
            <a:r>
              <a:rPr lang="en-US" dirty="0" smtClean="0"/>
              <a:t>Missing on </a:t>
            </a:r>
            <a:r>
              <a:rPr lang="en-US" dirty="0" err="1" smtClean="0"/>
              <a:t>Ilios</a:t>
            </a:r>
            <a:r>
              <a:rPr lang="en-US" dirty="0" smtClean="0"/>
              <a:t>:</a:t>
            </a:r>
          </a:p>
          <a:p>
            <a:pPr lvl="2"/>
            <a:r>
              <a:rPr lang="en-US" dirty="0" smtClean="0"/>
              <a:t>Enculturation, Second Victim</a:t>
            </a:r>
          </a:p>
          <a:p>
            <a:r>
              <a:rPr lang="en-US" dirty="0" smtClean="0"/>
              <a:t>Session objectives </a:t>
            </a:r>
            <a:r>
              <a:rPr lang="en-US" dirty="0" smtClean="0">
                <a:solidFill>
                  <a:srgbClr val="FF0000"/>
                </a:solidFill>
              </a:rPr>
              <a:t>are </a:t>
            </a:r>
            <a:r>
              <a:rPr lang="en-US" dirty="0" smtClean="0"/>
              <a:t>written in the correct format</a:t>
            </a:r>
          </a:p>
          <a:p>
            <a:pPr marL="0" indent="0">
              <a:buNone/>
            </a:pPr>
            <a:endParaRPr lang="en-US" sz="2400" dirty="0"/>
          </a:p>
        </p:txBody>
      </p:sp>
    </p:spTree>
    <p:extLst>
      <p:ext uri="{BB962C8B-B14F-4D97-AF65-F5344CB8AC3E}">
        <p14:creationId xmlns:p14="http://schemas.microsoft.com/office/powerpoint/2010/main" val="53211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Issues of Redundancy</a:t>
            </a:r>
            <a:endParaRPr lang="en-US" dirty="0"/>
          </a:p>
        </p:txBody>
      </p:sp>
      <p:sp>
        <p:nvSpPr>
          <p:cNvPr id="2" name="Text Placeholder 1"/>
          <p:cNvSpPr>
            <a:spLocks noGrp="1"/>
          </p:cNvSpPr>
          <p:nvPr>
            <p:ph type="body" idx="1"/>
          </p:nvPr>
        </p:nvSpPr>
        <p:spPr/>
        <p:txBody>
          <a:bodyPr/>
          <a:lstStyle/>
          <a:p>
            <a:r>
              <a:rPr lang="en-US" dirty="0" smtClean="0"/>
              <a:t>Are there major issues of redundancy with other courses?</a:t>
            </a:r>
            <a:endParaRPr lang="en-US" dirty="0"/>
          </a:p>
          <a:p>
            <a:r>
              <a:rPr lang="en-US" sz="2000" dirty="0" smtClean="0"/>
              <a:t>Suture skills (OB and FM also have a knot tying workshop)</a:t>
            </a:r>
          </a:p>
          <a:p>
            <a:pPr lvl="1"/>
            <a:r>
              <a:rPr lang="en-US" sz="2000" dirty="0" smtClean="0"/>
              <a:t>We have introduced a suture skills exam</a:t>
            </a:r>
          </a:p>
          <a:p>
            <a:pPr lvl="1"/>
            <a:r>
              <a:rPr lang="en-US" sz="2000" dirty="0" smtClean="0"/>
              <a:t>We believe suturing and knot tying are integral parts of a surgical experience and the inherent redundancy is necessary as few students have actually mastered technical skills</a:t>
            </a:r>
          </a:p>
          <a:p>
            <a:r>
              <a:rPr lang="en-US" sz="2000" dirty="0" smtClean="0"/>
              <a:t>Breaking Bad News (ICE has a </a:t>
            </a:r>
            <a:r>
              <a:rPr lang="en-US" sz="2000" dirty="0"/>
              <a:t>C</a:t>
            </a:r>
            <a:r>
              <a:rPr lang="en-US" sz="2000" dirty="0" smtClean="0"/>
              <a:t>ommunication skills workshop with responding to emotion after giving bad news, MED has an End of Life Discussion)</a:t>
            </a:r>
          </a:p>
          <a:p>
            <a:pPr lvl="1"/>
            <a:r>
              <a:rPr lang="en-US" sz="2000" dirty="0" smtClean="0"/>
              <a:t>Surgery session different because focus is on acuity and sometime unexpected nature of surgical M&amp;M</a:t>
            </a:r>
          </a:p>
          <a:p>
            <a:pPr lvl="1"/>
            <a:r>
              <a:rPr lang="en-US" sz="2000" dirty="0" smtClean="0"/>
              <a:t>Additionally, we specifically address the issue of surgeon responsibility for complications/adverse outcomes</a:t>
            </a:r>
          </a:p>
        </p:txBody>
      </p:sp>
    </p:spTree>
    <p:extLst>
      <p:ext uri="{BB962C8B-B14F-4D97-AF65-F5344CB8AC3E}">
        <p14:creationId xmlns:p14="http://schemas.microsoft.com/office/powerpoint/2010/main" val="2703845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Are there major issues </a:t>
            </a:r>
            <a:r>
              <a:rPr lang="en-US" dirty="0" smtClean="0"/>
              <a:t>that should be included with </a:t>
            </a:r>
            <a:r>
              <a:rPr lang="en-US" dirty="0"/>
              <a:t>other </a:t>
            </a:r>
            <a:r>
              <a:rPr lang="en-US" dirty="0" smtClean="0"/>
              <a:t>courses?</a:t>
            </a:r>
          </a:p>
          <a:p>
            <a:pPr lvl="1"/>
            <a:r>
              <a:rPr lang="en-US" dirty="0" smtClean="0"/>
              <a:t>Preparation is adequate, recognizing that surgery is quite different from other specialties.  Specific preparation for the operating room, for example, is impossible without being immersed in it.</a:t>
            </a:r>
          </a:p>
          <a:p>
            <a:pPr lvl="1"/>
            <a:r>
              <a:rPr lang="en-US" dirty="0" smtClean="0"/>
              <a:t>Students should be reminded to review Surgical Scrub training modules prior to start of clerkship </a:t>
            </a:r>
            <a:endParaRPr lang="en-US" dirty="0"/>
          </a:p>
          <a:p>
            <a:endParaRPr lang="en-US" dirty="0"/>
          </a:p>
        </p:txBody>
      </p:sp>
      <p:sp>
        <p:nvSpPr>
          <p:cNvPr id="2" name="Title 1"/>
          <p:cNvSpPr>
            <a:spLocks noGrp="1"/>
          </p:cNvSpPr>
          <p:nvPr>
            <p:ph type="title"/>
          </p:nvPr>
        </p:nvSpPr>
        <p:spPr/>
        <p:txBody>
          <a:bodyPr/>
          <a:lstStyle/>
          <a:p>
            <a:r>
              <a:rPr lang="en-US" dirty="0" smtClean="0"/>
              <a:t>Look back for preparation on key concepts</a:t>
            </a:r>
            <a:endParaRPr lang="en-US" dirty="0"/>
          </a:p>
        </p:txBody>
      </p:sp>
    </p:spTree>
    <p:extLst>
      <p:ext uri="{BB962C8B-B14F-4D97-AF65-F5344CB8AC3E}">
        <p14:creationId xmlns:p14="http://schemas.microsoft.com/office/powerpoint/2010/main" val="2095959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Vertical Integration/Preparation</a:t>
            </a:r>
            <a:endParaRPr lang="en-US" dirty="0"/>
          </a:p>
        </p:txBody>
      </p:sp>
      <p:sp>
        <p:nvSpPr>
          <p:cNvPr id="3" name="Text Placeholder 2"/>
          <p:cNvSpPr>
            <a:spLocks noGrp="1"/>
          </p:cNvSpPr>
          <p:nvPr>
            <p:ph type="body" idx="1"/>
          </p:nvPr>
        </p:nvSpPr>
        <p:spPr/>
        <p:txBody>
          <a:bodyPr/>
          <a:lstStyle/>
          <a:p>
            <a:r>
              <a:rPr lang="en-US" sz="2400" dirty="0" smtClean="0"/>
              <a:t>Rate training from Year 1 and 2 to prepare you this clerkship </a:t>
            </a:r>
            <a:r>
              <a:rPr lang="en-US" sz="2400" u="sng" dirty="0" smtClean="0"/>
              <a:t>overall</a:t>
            </a:r>
            <a:endParaRPr lang="en-US" sz="2000" u="sng" dirty="0"/>
          </a:p>
        </p:txBody>
      </p:sp>
      <p:graphicFrame>
        <p:nvGraphicFramePr>
          <p:cNvPr id="5" name="Content Placeholder 3"/>
          <p:cNvGraphicFramePr>
            <a:graphicFrameLocks/>
          </p:cNvGraphicFramePr>
          <p:nvPr>
            <p:extLst>
              <p:ext uri="{D42A27DB-BD31-4B8C-83A1-F6EECF244321}">
                <p14:modId xmlns:p14="http://schemas.microsoft.com/office/powerpoint/2010/main" val="1444941838"/>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5788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Vertical Integration/Preparation</a:t>
            </a:r>
            <a:endParaRPr lang="en-US" dirty="0"/>
          </a:p>
        </p:txBody>
      </p:sp>
      <p:sp>
        <p:nvSpPr>
          <p:cNvPr id="3" name="Text Placeholder 2"/>
          <p:cNvSpPr>
            <a:spLocks noGrp="1"/>
          </p:cNvSpPr>
          <p:nvPr>
            <p:ph type="body" idx="1"/>
          </p:nvPr>
        </p:nvSpPr>
        <p:spPr/>
        <p:txBody>
          <a:bodyPr/>
          <a:lstStyle/>
          <a:p>
            <a:r>
              <a:rPr lang="en-US" sz="2400" dirty="0" smtClean="0"/>
              <a:t>Rate training from Year 1 and 2 to prepare you this clerkship </a:t>
            </a:r>
            <a:r>
              <a:rPr lang="en-US" sz="2400" u="sng" dirty="0" smtClean="0"/>
              <a:t>communication:</a:t>
            </a:r>
          </a:p>
          <a:p>
            <a:pPr marL="0" indent="0">
              <a:buNone/>
            </a:pPr>
            <a:endParaRPr lang="en-US" sz="2000" u="sng" dirty="0"/>
          </a:p>
        </p:txBody>
      </p:sp>
      <p:graphicFrame>
        <p:nvGraphicFramePr>
          <p:cNvPr id="6" name="Content Placeholder 3"/>
          <p:cNvGraphicFramePr>
            <a:graphicFrameLocks/>
          </p:cNvGraphicFramePr>
          <p:nvPr>
            <p:extLst>
              <p:ext uri="{D42A27DB-BD31-4B8C-83A1-F6EECF244321}">
                <p14:modId xmlns:p14="http://schemas.microsoft.com/office/powerpoint/2010/main" val="1265842911"/>
              </p:ext>
            </p:extLst>
          </p:nvPr>
        </p:nvGraphicFramePr>
        <p:xfrm>
          <a:off x="557561" y="2049978"/>
          <a:ext cx="7984273" cy="4164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1044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Vertical Integration/Preparation</a:t>
            </a:r>
            <a:endParaRPr lang="en-US" dirty="0"/>
          </a:p>
        </p:txBody>
      </p:sp>
      <p:sp>
        <p:nvSpPr>
          <p:cNvPr id="3" name="Text Placeholder 2"/>
          <p:cNvSpPr>
            <a:spLocks noGrp="1"/>
          </p:cNvSpPr>
          <p:nvPr>
            <p:ph type="body" idx="1"/>
          </p:nvPr>
        </p:nvSpPr>
        <p:spPr/>
        <p:txBody>
          <a:bodyPr/>
          <a:lstStyle/>
          <a:p>
            <a:r>
              <a:rPr lang="en-US" sz="2400" dirty="0" smtClean="0"/>
              <a:t>Rate training from Year 1 and 2 to prepare you this clerkship </a:t>
            </a:r>
            <a:r>
              <a:rPr lang="en-US" sz="2400" u="sng" dirty="0" smtClean="0"/>
              <a:t>Physical Exam:</a:t>
            </a:r>
          </a:p>
          <a:p>
            <a:pPr marL="0" indent="0">
              <a:buNone/>
            </a:pPr>
            <a:endParaRPr lang="en-US" sz="2000" u="sng" dirty="0"/>
          </a:p>
        </p:txBody>
      </p:sp>
      <p:graphicFrame>
        <p:nvGraphicFramePr>
          <p:cNvPr id="5" name="Content Placeholder 3"/>
          <p:cNvGraphicFramePr>
            <a:graphicFrameLocks/>
          </p:cNvGraphicFramePr>
          <p:nvPr>
            <p:extLst>
              <p:ext uri="{D42A27DB-BD31-4B8C-83A1-F6EECF244321}">
                <p14:modId xmlns:p14="http://schemas.microsoft.com/office/powerpoint/2010/main" val="61758936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1007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Vertical Integration/Preparation</a:t>
            </a:r>
            <a:endParaRPr lang="en-US" dirty="0"/>
          </a:p>
        </p:txBody>
      </p:sp>
      <p:sp>
        <p:nvSpPr>
          <p:cNvPr id="3" name="Text Placeholder 2"/>
          <p:cNvSpPr>
            <a:spLocks noGrp="1"/>
          </p:cNvSpPr>
          <p:nvPr>
            <p:ph type="body" idx="1"/>
          </p:nvPr>
        </p:nvSpPr>
        <p:spPr/>
        <p:txBody>
          <a:bodyPr/>
          <a:lstStyle/>
          <a:p>
            <a:r>
              <a:rPr lang="en-US" sz="2400" dirty="0" smtClean="0"/>
              <a:t>Rate training from Year 1 and 2 to prepare you this clerkship </a:t>
            </a:r>
            <a:r>
              <a:rPr lang="en-US" sz="2400" u="sng" dirty="0" smtClean="0"/>
              <a:t>Medical Knowledge:</a:t>
            </a:r>
          </a:p>
          <a:p>
            <a:pPr marL="0" indent="0">
              <a:buNone/>
            </a:pPr>
            <a:endParaRPr lang="en-US" sz="2000" u="sng" dirty="0"/>
          </a:p>
        </p:txBody>
      </p:sp>
      <p:graphicFrame>
        <p:nvGraphicFramePr>
          <p:cNvPr id="6" name="Content Placeholder 3"/>
          <p:cNvGraphicFramePr>
            <a:graphicFrameLocks/>
          </p:cNvGraphicFramePr>
          <p:nvPr>
            <p:extLst>
              <p:ext uri="{D42A27DB-BD31-4B8C-83A1-F6EECF244321}">
                <p14:modId xmlns:p14="http://schemas.microsoft.com/office/powerpoint/2010/main" val="35612314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3006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Pre-clinical Preparation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29806689"/>
              </p:ext>
            </p:extLst>
          </p:nvPr>
        </p:nvGraphicFramePr>
        <p:xfrm>
          <a:off x="736979" y="1738194"/>
          <a:ext cx="7670042" cy="2123440"/>
        </p:xfrm>
        <a:graphic>
          <a:graphicData uri="http://schemas.openxmlformats.org/drawingml/2006/table">
            <a:tbl>
              <a:tblPr firstRow="1" bandRow="1">
                <a:tableStyleId>{5C22544A-7EE6-4342-B048-85BDC9FD1C3A}</a:tableStyleId>
              </a:tblPr>
              <a:tblGrid>
                <a:gridCol w="2749343">
                  <a:extLst>
                    <a:ext uri="{9D8B030D-6E8A-4147-A177-3AD203B41FA5}">
                      <a16:colId xmlns="" xmlns:a16="http://schemas.microsoft.com/office/drawing/2014/main" val="20000"/>
                    </a:ext>
                  </a:extLst>
                </a:gridCol>
                <a:gridCol w="1640233">
                  <a:extLst>
                    <a:ext uri="{9D8B030D-6E8A-4147-A177-3AD203B41FA5}">
                      <a16:colId xmlns="" xmlns:a16="http://schemas.microsoft.com/office/drawing/2014/main" val="20001"/>
                    </a:ext>
                  </a:extLst>
                </a:gridCol>
                <a:gridCol w="1640233">
                  <a:extLst>
                    <a:ext uri="{9D8B030D-6E8A-4147-A177-3AD203B41FA5}">
                      <a16:colId xmlns="" xmlns:a16="http://schemas.microsoft.com/office/drawing/2014/main" val="20002"/>
                    </a:ext>
                  </a:extLst>
                </a:gridCol>
                <a:gridCol w="1640233">
                  <a:extLst>
                    <a:ext uri="{9D8B030D-6E8A-4147-A177-3AD203B41FA5}">
                      <a16:colId xmlns="" xmlns:a16="http://schemas.microsoft.com/office/drawing/2014/main" val="20003"/>
                    </a:ext>
                  </a:extLst>
                </a:gridCol>
              </a:tblGrid>
              <a:tr h="370840">
                <a:tc>
                  <a:txBody>
                    <a:bodyPr/>
                    <a:lstStyle/>
                    <a:p>
                      <a:r>
                        <a:rPr lang="en-US" dirty="0" smtClean="0"/>
                        <a:t>Rate training in Y1 and Y2 to prepare you for…</a:t>
                      </a:r>
                      <a:endParaRPr lang="en-US" dirty="0"/>
                    </a:p>
                  </a:txBody>
                  <a:tcPr/>
                </a:tc>
                <a:tc>
                  <a:txBody>
                    <a:bodyPr/>
                    <a:lstStyle/>
                    <a:p>
                      <a:r>
                        <a:rPr lang="en-US" dirty="0" smtClean="0"/>
                        <a:t>2014-15</a:t>
                      </a:r>
                      <a:endParaRPr lang="en-US" dirty="0"/>
                    </a:p>
                  </a:txBody>
                  <a:tcPr/>
                </a:tc>
                <a:tc>
                  <a:txBody>
                    <a:bodyPr/>
                    <a:lstStyle/>
                    <a:p>
                      <a:r>
                        <a:rPr lang="en-US" dirty="0" smtClean="0"/>
                        <a:t>2015-16</a:t>
                      </a:r>
                      <a:endParaRPr lang="en-US" dirty="0"/>
                    </a:p>
                  </a:txBody>
                  <a:tcPr/>
                </a:tc>
                <a:tc>
                  <a:txBody>
                    <a:bodyPr/>
                    <a:lstStyle/>
                    <a:p>
                      <a:r>
                        <a:rPr lang="en-US" dirty="0" smtClean="0"/>
                        <a:t>2016-17</a:t>
                      </a:r>
                      <a:endParaRPr lang="en-US" dirty="0"/>
                    </a:p>
                  </a:txBody>
                  <a:tcPr/>
                </a:tc>
                <a:extLst>
                  <a:ext uri="{0D108BD9-81ED-4DB2-BD59-A6C34878D82A}">
                    <a16:rowId xmlns="" xmlns:a16="http://schemas.microsoft.com/office/drawing/2014/main" val="10000"/>
                  </a:ext>
                </a:extLst>
              </a:tr>
              <a:tr h="370840">
                <a:tc>
                  <a:txBody>
                    <a:bodyPr/>
                    <a:lstStyle/>
                    <a:p>
                      <a:r>
                        <a:rPr lang="en-US" baseline="0" dirty="0" smtClean="0"/>
                        <a:t>Clerkship</a:t>
                      </a:r>
                      <a:endParaRPr lang="en-US" dirty="0"/>
                    </a:p>
                  </a:txBody>
                  <a:tcPr/>
                </a:tc>
                <a:tc>
                  <a:txBody>
                    <a:bodyPr/>
                    <a:lstStyle/>
                    <a:p>
                      <a:r>
                        <a:rPr lang="en-US" dirty="0" smtClean="0"/>
                        <a:t>3.05</a:t>
                      </a:r>
                      <a:endParaRPr lang="en-US" dirty="0"/>
                    </a:p>
                  </a:txBody>
                  <a:tcPr/>
                </a:tc>
                <a:tc>
                  <a:txBody>
                    <a:bodyPr/>
                    <a:lstStyle/>
                    <a:p>
                      <a:r>
                        <a:rPr lang="en-US" dirty="0" smtClean="0"/>
                        <a:t>3.33</a:t>
                      </a:r>
                      <a:endParaRPr lang="en-US" dirty="0"/>
                    </a:p>
                  </a:txBody>
                  <a:tcPr/>
                </a:tc>
                <a:tc>
                  <a:txBody>
                    <a:bodyPr/>
                    <a:lstStyle/>
                    <a:p>
                      <a:r>
                        <a:rPr lang="en-US" dirty="0" smtClean="0"/>
                        <a:t>3.23</a:t>
                      </a:r>
                      <a:endParaRPr lang="en-US" dirty="0"/>
                    </a:p>
                  </a:txBody>
                  <a:tcPr/>
                </a:tc>
                <a:extLst>
                  <a:ext uri="{0D108BD9-81ED-4DB2-BD59-A6C34878D82A}">
                    <a16:rowId xmlns="" xmlns:a16="http://schemas.microsoft.com/office/drawing/2014/main" val="10001"/>
                  </a:ext>
                </a:extLst>
              </a:tr>
              <a:tr h="370840">
                <a:tc>
                  <a:txBody>
                    <a:bodyPr/>
                    <a:lstStyle/>
                    <a:p>
                      <a:r>
                        <a:rPr lang="en-US" dirty="0" smtClean="0"/>
                        <a:t>Communication</a:t>
                      </a:r>
                      <a:r>
                        <a:rPr lang="en-US" baseline="0" dirty="0" smtClean="0"/>
                        <a:t> Skills</a:t>
                      </a:r>
                      <a:endParaRPr lang="en-US" dirty="0"/>
                    </a:p>
                  </a:txBody>
                  <a:tcPr/>
                </a:tc>
                <a:tc>
                  <a:txBody>
                    <a:bodyPr/>
                    <a:lstStyle/>
                    <a:p>
                      <a:r>
                        <a:rPr lang="en-US" dirty="0" smtClean="0"/>
                        <a:t>3.65</a:t>
                      </a:r>
                      <a:endParaRPr lang="en-US" dirty="0"/>
                    </a:p>
                  </a:txBody>
                  <a:tcPr/>
                </a:tc>
                <a:tc>
                  <a:txBody>
                    <a:bodyPr/>
                    <a:lstStyle/>
                    <a:p>
                      <a:r>
                        <a:rPr lang="en-US" dirty="0" smtClean="0"/>
                        <a:t>3.79</a:t>
                      </a:r>
                      <a:endParaRPr lang="en-US" dirty="0"/>
                    </a:p>
                  </a:txBody>
                  <a:tcPr/>
                </a:tc>
                <a:tc>
                  <a:txBody>
                    <a:bodyPr/>
                    <a:lstStyle/>
                    <a:p>
                      <a:r>
                        <a:rPr lang="en-US" dirty="0" smtClean="0"/>
                        <a:t>3.77</a:t>
                      </a:r>
                      <a:endParaRPr lang="en-US" dirty="0"/>
                    </a:p>
                  </a:txBody>
                  <a:tcPr/>
                </a:tc>
                <a:extLst>
                  <a:ext uri="{0D108BD9-81ED-4DB2-BD59-A6C34878D82A}">
                    <a16:rowId xmlns="" xmlns:a16="http://schemas.microsoft.com/office/drawing/2014/main" val="10002"/>
                  </a:ext>
                </a:extLst>
              </a:tr>
              <a:tr h="370840">
                <a:tc>
                  <a:txBody>
                    <a:bodyPr/>
                    <a:lstStyle/>
                    <a:p>
                      <a:r>
                        <a:rPr lang="en-US" dirty="0" smtClean="0"/>
                        <a:t>PE Skill</a:t>
                      </a:r>
                      <a:endParaRPr lang="en-US" dirty="0"/>
                    </a:p>
                  </a:txBody>
                  <a:tcPr/>
                </a:tc>
                <a:tc>
                  <a:txBody>
                    <a:bodyPr/>
                    <a:lstStyle/>
                    <a:p>
                      <a:r>
                        <a:rPr lang="en-US" dirty="0" smtClean="0"/>
                        <a:t>3.98</a:t>
                      </a:r>
                      <a:endParaRPr lang="en-US" dirty="0"/>
                    </a:p>
                  </a:txBody>
                  <a:tcPr/>
                </a:tc>
                <a:tc>
                  <a:txBody>
                    <a:bodyPr/>
                    <a:lstStyle/>
                    <a:p>
                      <a:r>
                        <a:rPr lang="en-US" dirty="0" smtClean="0"/>
                        <a:t>3.88</a:t>
                      </a:r>
                      <a:endParaRPr lang="en-US" dirty="0"/>
                    </a:p>
                  </a:txBody>
                  <a:tcPr/>
                </a:tc>
                <a:tc>
                  <a:txBody>
                    <a:bodyPr/>
                    <a:lstStyle/>
                    <a:p>
                      <a:r>
                        <a:rPr lang="en-US" dirty="0" smtClean="0"/>
                        <a:t>3.84</a:t>
                      </a:r>
                      <a:endParaRPr lang="en-US" dirty="0"/>
                    </a:p>
                  </a:txBody>
                  <a:tcPr/>
                </a:tc>
                <a:extLst>
                  <a:ext uri="{0D108BD9-81ED-4DB2-BD59-A6C34878D82A}">
                    <a16:rowId xmlns="" xmlns:a16="http://schemas.microsoft.com/office/drawing/2014/main" val="10003"/>
                  </a:ext>
                </a:extLst>
              </a:tr>
              <a:tr h="370840">
                <a:tc>
                  <a:txBody>
                    <a:bodyPr/>
                    <a:lstStyle/>
                    <a:p>
                      <a:r>
                        <a:rPr lang="en-US" dirty="0" smtClean="0"/>
                        <a:t>Med. Knowledge</a:t>
                      </a:r>
                      <a:endParaRPr lang="en-US" dirty="0"/>
                    </a:p>
                  </a:txBody>
                  <a:tcPr/>
                </a:tc>
                <a:tc>
                  <a:txBody>
                    <a:bodyPr/>
                    <a:lstStyle/>
                    <a:p>
                      <a:r>
                        <a:rPr lang="en-US" dirty="0" smtClean="0"/>
                        <a:t>3.57</a:t>
                      </a:r>
                      <a:endParaRPr lang="en-US" dirty="0"/>
                    </a:p>
                  </a:txBody>
                  <a:tcPr/>
                </a:tc>
                <a:tc>
                  <a:txBody>
                    <a:bodyPr/>
                    <a:lstStyle/>
                    <a:p>
                      <a:r>
                        <a:rPr lang="en-US" dirty="0" smtClean="0"/>
                        <a:t>3.52</a:t>
                      </a:r>
                      <a:endParaRPr lang="en-US" dirty="0"/>
                    </a:p>
                  </a:txBody>
                  <a:tcPr/>
                </a:tc>
                <a:tc>
                  <a:txBody>
                    <a:bodyPr/>
                    <a:lstStyle/>
                    <a:p>
                      <a:r>
                        <a:rPr lang="en-US" dirty="0" smtClean="0"/>
                        <a:t>3.44</a:t>
                      </a:r>
                      <a:endParaRPr lang="en-US" dirty="0"/>
                    </a:p>
                  </a:txBody>
                  <a:tcPr/>
                </a:tc>
                <a:extLst>
                  <a:ext uri="{0D108BD9-81ED-4DB2-BD59-A6C34878D82A}">
                    <a16:rowId xmlns="" xmlns:a16="http://schemas.microsoft.com/office/drawing/2014/main" val="10004"/>
                  </a:ext>
                </a:extLst>
              </a:tr>
            </a:tbl>
          </a:graphicData>
        </a:graphic>
      </p:graphicFrame>
      <p:sp>
        <p:nvSpPr>
          <p:cNvPr id="6" name="TextBox 5"/>
          <p:cNvSpPr txBox="1"/>
          <p:nvPr/>
        </p:nvSpPr>
        <p:spPr>
          <a:xfrm>
            <a:off x="1160060" y="4599296"/>
            <a:ext cx="6660107" cy="923330"/>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Issues:</a:t>
            </a:r>
          </a:p>
          <a:p>
            <a:pPr marL="742950" lvl="1" indent="-285750">
              <a:buFont typeface="Arial" panose="020B0604020202020204" pitchFamily="34" charset="0"/>
              <a:buChar char="•"/>
            </a:pPr>
            <a:r>
              <a:rPr lang="en-US" dirty="0" smtClean="0"/>
              <a:t>Scrub Training, IV Catheters and Trach Tubes</a:t>
            </a:r>
          </a:p>
          <a:p>
            <a:pPr marL="742950" lvl="1" indent="-285750">
              <a:buFont typeface="Arial" panose="020B0604020202020204" pitchFamily="34" charset="0"/>
              <a:buChar char="•"/>
            </a:pPr>
            <a:r>
              <a:rPr lang="en-US" dirty="0" smtClean="0"/>
              <a:t>Oral Presentations</a:t>
            </a:r>
            <a:endParaRPr lang="en-US" dirty="0"/>
          </a:p>
        </p:txBody>
      </p:sp>
    </p:spTree>
    <p:extLst>
      <p:ext uri="{BB962C8B-B14F-4D97-AF65-F5344CB8AC3E}">
        <p14:creationId xmlns:p14="http://schemas.microsoft.com/office/powerpoint/2010/main" val="2960700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485900" y="1819910"/>
            <a:ext cx="6172200" cy="3993805"/>
          </a:xfrm>
        </p:spPr>
        <p:txBody>
          <a:bodyPr>
            <a:noAutofit/>
          </a:bodyPr>
          <a:lstStyle/>
          <a:p>
            <a:pPr marL="0" indent="0">
              <a:buNone/>
            </a:pPr>
            <a:r>
              <a:rPr lang="en-US" sz="1350" b="1" i="1" dirty="0">
                <a:solidFill>
                  <a:srgbClr val="0070C0"/>
                </a:solidFill>
              </a:rPr>
              <a:t>Ethics</a:t>
            </a:r>
            <a:r>
              <a:rPr lang="en-US" sz="1350" dirty="0"/>
              <a:t> – “</a:t>
            </a:r>
            <a:r>
              <a:rPr lang="en-US" sz="1350" b="1" dirty="0"/>
              <a:t>Identify key concepts in health care ethics and demonstrate an ability to recognize ethical issues arising in patient care and population health and to think critically and systematically in applying an ethical analysis”</a:t>
            </a:r>
            <a:endParaRPr lang="en-US" sz="1350" dirty="0"/>
          </a:p>
          <a:p>
            <a:pPr marL="0" indent="0">
              <a:buNone/>
            </a:pPr>
            <a:endParaRPr lang="en-US" sz="900" dirty="0"/>
          </a:p>
          <a:p>
            <a:pPr marL="0" indent="0">
              <a:buNone/>
            </a:pPr>
            <a:r>
              <a:rPr lang="en-US" sz="1350" b="1" i="1" dirty="0">
                <a:solidFill>
                  <a:srgbClr val="0070C0"/>
                </a:solidFill>
              </a:rPr>
              <a:t>Cultural Awareness</a:t>
            </a:r>
            <a:r>
              <a:rPr lang="en-US" sz="1350" dirty="0">
                <a:solidFill>
                  <a:srgbClr val="0070C0"/>
                </a:solidFill>
              </a:rPr>
              <a:t> </a:t>
            </a:r>
            <a:r>
              <a:rPr lang="en-US" sz="1350" dirty="0"/>
              <a:t>– “</a:t>
            </a:r>
            <a:r>
              <a:rPr lang="en-US" sz="1350" b="1" dirty="0"/>
              <a:t>Demonstrate an understanding and skill in managing patient care of people of diverse cultures, social, economic standing and belief systems”</a:t>
            </a:r>
            <a:endParaRPr lang="en-US" sz="1350" dirty="0"/>
          </a:p>
          <a:p>
            <a:pPr marL="0" indent="0">
              <a:buNone/>
            </a:pPr>
            <a:endParaRPr lang="en-US" sz="900" dirty="0"/>
          </a:p>
          <a:p>
            <a:pPr marL="0" indent="0">
              <a:buNone/>
            </a:pPr>
            <a:r>
              <a:rPr lang="en-US" sz="1350" b="1" i="1" dirty="0">
                <a:solidFill>
                  <a:srgbClr val="0070C0"/>
                </a:solidFill>
              </a:rPr>
              <a:t>Health Equity </a:t>
            </a:r>
            <a:r>
              <a:rPr lang="en-US" sz="1350" b="1" dirty="0"/>
              <a:t>– “Identify the root causes and approaches for addressing health disparities locally and globally”</a:t>
            </a:r>
          </a:p>
          <a:p>
            <a:pPr marL="0" indent="0">
              <a:buNone/>
            </a:pPr>
            <a:endParaRPr lang="en-US" sz="900" b="1" i="1" dirty="0"/>
          </a:p>
          <a:p>
            <a:pPr marL="0" indent="0">
              <a:buNone/>
            </a:pPr>
            <a:r>
              <a:rPr lang="en-US" sz="1350" b="1" i="1" dirty="0">
                <a:solidFill>
                  <a:srgbClr val="0070C0"/>
                </a:solidFill>
              </a:rPr>
              <a:t>Resilience</a:t>
            </a:r>
            <a:r>
              <a:rPr lang="en-US" sz="1350" b="1" i="1" dirty="0"/>
              <a:t> </a:t>
            </a:r>
            <a:r>
              <a:rPr lang="en-US" sz="1350" dirty="0"/>
              <a:t>– </a:t>
            </a:r>
            <a:r>
              <a:rPr lang="en-US" sz="1350" b="1" dirty="0"/>
              <a:t>Demonstrate knowledge of skills and practices to prevent and address stress and maintain resilience in caring for patients and oneself </a:t>
            </a:r>
          </a:p>
          <a:p>
            <a:pPr marL="0" indent="0">
              <a:buNone/>
            </a:pPr>
            <a:endParaRPr lang="en-US" sz="900" b="1" dirty="0"/>
          </a:p>
          <a:p>
            <a:pPr marL="0" indent="0">
              <a:buNone/>
            </a:pPr>
            <a:r>
              <a:rPr lang="en-US" sz="1350" b="1" i="1" dirty="0">
                <a:solidFill>
                  <a:srgbClr val="0070C0"/>
                </a:solidFill>
              </a:rPr>
              <a:t>Compassion and Empathy</a:t>
            </a:r>
            <a:r>
              <a:rPr lang="en-US" sz="1350" b="1" dirty="0">
                <a:solidFill>
                  <a:srgbClr val="0070C0"/>
                </a:solidFill>
              </a:rPr>
              <a:t> </a:t>
            </a:r>
            <a:r>
              <a:rPr lang="en-US" sz="1350" dirty="0"/>
              <a:t>– “</a:t>
            </a:r>
            <a:r>
              <a:rPr lang="en-US" sz="1350" b="1" dirty="0"/>
              <a:t>Demonstrate abilities to understand each patient’s experience of illness, adapt scientifically appropriate care to conform to that patient’s needs, and communicate in terms that each patient can understand”</a:t>
            </a:r>
            <a:endParaRPr lang="en-US" sz="1350" dirty="0"/>
          </a:p>
          <a:p>
            <a:pPr marL="0" indent="0">
              <a:buNone/>
            </a:pPr>
            <a:endParaRPr lang="en-US" sz="900" b="1" dirty="0"/>
          </a:p>
          <a:p>
            <a:pPr marL="0" indent="0">
              <a:buNone/>
            </a:pPr>
            <a:r>
              <a:rPr lang="en-US" sz="1200" b="1" dirty="0"/>
              <a:t>There also are synergies to health law, communication skills,</a:t>
            </a:r>
            <a:r>
              <a:rPr lang="en-US" sz="1200" dirty="0"/>
              <a:t> </a:t>
            </a:r>
            <a:r>
              <a:rPr lang="en-US" sz="1200" b="1" dirty="0"/>
              <a:t>professionalism (as LCME requires).</a:t>
            </a:r>
            <a:endParaRPr lang="en-US" sz="1200" dirty="0"/>
          </a:p>
          <a:p>
            <a:pPr marL="0" indent="0">
              <a:buNone/>
            </a:pPr>
            <a:endParaRPr lang="en-US" sz="1200" dirty="0"/>
          </a:p>
          <a:p>
            <a:pPr marL="0" indent="0">
              <a:buNone/>
            </a:pPr>
            <a:r>
              <a:rPr lang="en-US" b="1" dirty="0" smtClean="0"/>
              <a:t> </a:t>
            </a:r>
          </a:p>
          <a:p>
            <a:pPr marL="0" indent="0">
              <a:buNone/>
            </a:pPr>
            <a:endParaRPr lang="en-US" dirty="0"/>
          </a:p>
        </p:txBody>
      </p:sp>
      <p:sp>
        <p:nvSpPr>
          <p:cNvPr id="2" name="Title 1"/>
          <p:cNvSpPr>
            <a:spLocks noGrp="1"/>
          </p:cNvSpPr>
          <p:nvPr>
            <p:ph type="title"/>
          </p:nvPr>
        </p:nvSpPr>
        <p:spPr/>
        <p:txBody>
          <a:bodyPr>
            <a:normAutofit/>
          </a:bodyPr>
          <a:lstStyle/>
          <a:p>
            <a:r>
              <a:rPr lang="en-US" dirty="0" smtClean="0"/>
              <a:t>Health  and Values Goals</a:t>
            </a:r>
            <a:endParaRPr lang="en-US" dirty="0"/>
          </a:p>
        </p:txBody>
      </p:sp>
    </p:spTree>
    <p:extLst>
      <p:ext uri="{BB962C8B-B14F-4D97-AF65-F5344CB8AC3E}">
        <p14:creationId xmlns:p14="http://schemas.microsoft.com/office/powerpoint/2010/main" val="776590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000" dirty="0" smtClean="0"/>
              <a:t>What </a:t>
            </a:r>
            <a:r>
              <a:rPr lang="en-US" sz="2000" dirty="0"/>
              <a:t>Health and Values </a:t>
            </a:r>
            <a:r>
              <a:rPr lang="en-US" sz="2000" dirty="0" smtClean="0"/>
              <a:t>Program material</a:t>
            </a:r>
            <a:r>
              <a:rPr lang="en-US" sz="2000" dirty="0"/>
              <a:t> </a:t>
            </a:r>
            <a:r>
              <a:rPr lang="en-US" sz="2000" dirty="0" smtClean="0"/>
              <a:t>(healthcare </a:t>
            </a:r>
            <a:r>
              <a:rPr lang="en-US" sz="2000" dirty="0"/>
              <a:t>ethics, cultural awareness, health equity, resilience, compassionate </a:t>
            </a:r>
            <a:r>
              <a:rPr lang="en-US" sz="2000" dirty="0" smtClean="0"/>
              <a:t>care) </a:t>
            </a:r>
            <a:r>
              <a:rPr lang="en-US" sz="2000" dirty="0"/>
              <a:t>is presented in the </a:t>
            </a:r>
            <a:r>
              <a:rPr lang="en-US" sz="2000" dirty="0" smtClean="0"/>
              <a:t>course?</a:t>
            </a:r>
          </a:p>
          <a:p>
            <a:pPr lvl="1"/>
            <a:r>
              <a:rPr lang="en-US" sz="2000" dirty="0" smtClean="0"/>
              <a:t>Informed consent session: ethics; cultural awareness</a:t>
            </a:r>
          </a:p>
          <a:p>
            <a:pPr lvl="1"/>
            <a:r>
              <a:rPr lang="en-US" sz="2000" dirty="0" smtClean="0"/>
              <a:t>Second victim phenomenon, Enculturation sessions: resilience</a:t>
            </a:r>
          </a:p>
          <a:p>
            <a:pPr lvl="1"/>
            <a:r>
              <a:rPr lang="en-US" sz="2000" dirty="0" smtClean="0"/>
              <a:t>Breaking bad news: compassion &amp; empathy; cultural awareness</a:t>
            </a:r>
            <a:endParaRPr lang="en-US" sz="2000" dirty="0"/>
          </a:p>
          <a:p>
            <a:r>
              <a:rPr lang="en-US" sz="2000" dirty="0"/>
              <a:t>A</a:t>
            </a:r>
            <a:r>
              <a:rPr lang="en-US" sz="2000" dirty="0" smtClean="0"/>
              <a:t>re the Health and Values topics noted in the course and session objectives?</a:t>
            </a:r>
          </a:p>
          <a:p>
            <a:pPr lvl="1"/>
            <a:r>
              <a:rPr lang="en-US" sz="2000" dirty="0" smtClean="0"/>
              <a:t>Action item: write session objectives for informed consent session</a:t>
            </a:r>
          </a:p>
          <a:p>
            <a:pPr lvl="1"/>
            <a:r>
              <a:rPr lang="en-US" sz="2000" dirty="0" smtClean="0"/>
              <a:t>Action item: specifically delineate health and values topics in objectives</a:t>
            </a:r>
          </a:p>
          <a:p>
            <a:r>
              <a:rPr lang="en-US" sz="2000" dirty="0" smtClean="0"/>
              <a:t>What do the student evaluations indicate regarding Health and Values teaching?</a:t>
            </a:r>
          </a:p>
          <a:p>
            <a:pPr lvl="1"/>
            <a:r>
              <a:rPr lang="en-US" sz="1600" dirty="0" smtClean="0"/>
              <a:t>Not assessed specifically</a:t>
            </a: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2590386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1391" y="301332"/>
            <a:ext cx="8283967" cy="6247864"/>
          </a:xfrm>
          <a:prstGeom prst="rect">
            <a:avLst/>
          </a:prstGeom>
          <a:noFill/>
        </p:spPr>
        <p:txBody>
          <a:bodyPr wrap="square" rtlCol="0">
            <a:spAutoFit/>
          </a:bodyPr>
          <a:lstStyle/>
          <a:p>
            <a:r>
              <a:rPr lang="en-US" sz="2000" dirty="0" smtClean="0"/>
              <a:t>The Deans of the appropriate year, or their agents, will serve as the team leader for each course review. The responsibilities of the team leader are:</a:t>
            </a:r>
          </a:p>
          <a:p>
            <a:endParaRPr lang="en-US" sz="2000" dirty="0"/>
          </a:p>
          <a:p>
            <a:pPr marL="457200" indent="-457200">
              <a:buFont typeface="+mj-lt"/>
              <a:buAutoNum type="arabicPeriod"/>
            </a:pPr>
            <a:r>
              <a:rPr lang="en-US" sz="2000" dirty="0"/>
              <a:t>Recruit members for the review team along with the MEC </a:t>
            </a:r>
          </a:p>
          <a:p>
            <a:pPr marL="457200" indent="-457200">
              <a:buFont typeface="+mj-lt"/>
              <a:buAutoNum type="arabicPeriod"/>
            </a:pPr>
            <a:r>
              <a:rPr lang="en-US" sz="2000" dirty="0"/>
              <a:t>Assign tasks to the </a:t>
            </a:r>
            <a:r>
              <a:rPr lang="en-US" sz="2000" dirty="0" smtClean="0"/>
              <a:t>clerkship director, clerkship coordinator,  </a:t>
            </a:r>
            <a:r>
              <a:rPr lang="en-US" sz="2000" dirty="0" err="1" smtClean="0"/>
              <a:t>clin</a:t>
            </a:r>
            <a:r>
              <a:rPr lang="en-US" sz="2000" dirty="0" smtClean="0"/>
              <a:t> </a:t>
            </a:r>
            <a:r>
              <a:rPr lang="en-US" sz="2000" dirty="0" err="1" smtClean="0"/>
              <a:t>ed</a:t>
            </a:r>
            <a:r>
              <a:rPr lang="en-US" sz="2000" dirty="0" smtClean="0"/>
              <a:t> </a:t>
            </a:r>
            <a:r>
              <a:rPr lang="en-US" sz="2000" dirty="0"/>
              <a:t>manager and student MEC reps, and convey deadlines for when the work needs to be done.</a:t>
            </a:r>
          </a:p>
          <a:p>
            <a:pPr marL="457200" indent="-457200">
              <a:buFont typeface="+mj-lt"/>
              <a:buAutoNum type="arabicPeriod"/>
            </a:pPr>
            <a:r>
              <a:rPr lang="en-US" sz="2000" dirty="0"/>
              <a:t>Contact the </a:t>
            </a:r>
            <a:r>
              <a:rPr lang="en-US" sz="2000" dirty="0" smtClean="0"/>
              <a:t>clerkship </a:t>
            </a:r>
            <a:r>
              <a:rPr lang="en-US" sz="2000" dirty="0"/>
              <a:t>director to inform </a:t>
            </a:r>
            <a:r>
              <a:rPr lang="en-US" sz="2000" dirty="0" smtClean="0"/>
              <a:t>them of </a:t>
            </a:r>
            <a:r>
              <a:rPr lang="en-US" sz="2000" dirty="0"/>
              <a:t>the date the review will be presented at the MEC meeting so they can put it on their calendar/indicate availability.</a:t>
            </a:r>
          </a:p>
          <a:p>
            <a:pPr marL="457200" indent="-457200">
              <a:buFont typeface="+mj-lt"/>
              <a:buAutoNum type="arabicPeriod"/>
            </a:pPr>
            <a:r>
              <a:rPr lang="en-US" sz="2000" dirty="0"/>
              <a:t>Ask </a:t>
            </a:r>
            <a:r>
              <a:rPr lang="en-US" sz="2000" dirty="0" err="1" smtClean="0"/>
              <a:t>clin</a:t>
            </a:r>
            <a:r>
              <a:rPr lang="en-US" sz="2000" dirty="0" smtClean="0"/>
              <a:t> </a:t>
            </a:r>
            <a:r>
              <a:rPr lang="en-US" sz="2000" dirty="0" err="1" smtClean="0"/>
              <a:t>ed</a:t>
            </a:r>
            <a:r>
              <a:rPr lang="en-US" sz="2000" dirty="0" smtClean="0"/>
              <a:t> manager </a:t>
            </a:r>
            <a:r>
              <a:rPr lang="en-US" sz="2000" dirty="0"/>
              <a:t>to convene a Course Review meeting for the </a:t>
            </a:r>
            <a:r>
              <a:rPr lang="en-US" sz="2000" dirty="0" smtClean="0"/>
              <a:t>clerkship </a:t>
            </a:r>
            <a:r>
              <a:rPr lang="en-US" sz="2000" dirty="0"/>
              <a:t>review team/committee</a:t>
            </a:r>
          </a:p>
          <a:p>
            <a:pPr marL="457200" indent="-457200">
              <a:buFont typeface="+mj-lt"/>
              <a:buAutoNum type="arabicPeriod"/>
            </a:pPr>
            <a:r>
              <a:rPr lang="en-US" sz="2000" dirty="0"/>
              <a:t>Collect all the work completed by the </a:t>
            </a:r>
            <a:r>
              <a:rPr lang="en-US" sz="2000" dirty="0" smtClean="0"/>
              <a:t>clerkship </a:t>
            </a:r>
            <a:r>
              <a:rPr lang="en-US" sz="2000" dirty="0"/>
              <a:t>director, </a:t>
            </a:r>
            <a:r>
              <a:rPr lang="en-US" sz="2000" dirty="0" smtClean="0"/>
              <a:t>clerkship coordinator, </a:t>
            </a:r>
            <a:r>
              <a:rPr lang="en-US" sz="2000" dirty="0" err="1" smtClean="0"/>
              <a:t>clin</a:t>
            </a:r>
            <a:r>
              <a:rPr lang="en-US" sz="2000" dirty="0" smtClean="0"/>
              <a:t> </a:t>
            </a:r>
            <a:r>
              <a:rPr lang="en-US" sz="2000" dirty="0" err="1" smtClean="0"/>
              <a:t>ed</a:t>
            </a:r>
            <a:r>
              <a:rPr lang="en-US" sz="2000" dirty="0" smtClean="0"/>
              <a:t> </a:t>
            </a:r>
            <a:r>
              <a:rPr lang="en-US" sz="2000" dirty="0"/>
              <a:t>manager, and student MEC reps, and summarize the assessments and overall recommendations of the Course Review committee and collate into this PowerPoint presentation; </a:t>
            </a:r>
          </a:p>
          <a:p>
            <a:pPr marL="457200" indent="-457200">
              <a:buFont typeface="+mj-lt"/>
              <a:buAutoNum type="arabicPeriod"/>
            </a:pPr>
            <a:r>
              <a:rPr lang="en-US" sz="2000" dirty="0"/>
              <a:t>Collect the action plan from the </a:t>
            </a:r>
            <a:r>
              <a:rPr lang="en-US" sz="2000" dirty="0" smtClean="0"/>
              <a:t>clerkship </a:t>
            </a:r>
            <a:r>
              <a:rPr lang="en-US" sz="2000" dirty="0"/>
              <a:t>director and insert it at the end of the slides; send the slides to Rachel 2 weeks before the MEC meeting.</a:t>
            </a:r>
          </a:p>
          <a:p>
            <a:pPr marL="457200" indent="-457200">
              <a:buFont typeface="+mj-lt"/>
              <a:buAutoNum type="arabicPeriod"/>
            </a:pPr>
            <a:r>
              <a:rPr lang="en-US" sz="2000" dirty="0"/>
              <a:t>Present the final recommendations of the subcommittee at the MEC meeting (last few slides)</a:t>
            </a:r>
          </a:p>
        </p:txBody>
      </p:sp>
    </p:spTree>
    <p:extLst>
      <p:ext uri="{BB962C8B-B14F-4D97-AF65-F5344CB8AC3E}">
        <p14:creationId xmlns:p14="http://schemas.microsoft.com/office/powerpoint/2010/main" val="3695476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Skills</a:t>
            </a:r>
            <a:endParaRPr lang="en-US" dirty="0"/>
          </a:p>
        </p:txBody>
      </p:sp>
      <p:sp>
        <p:nvSpPr>
          <p:cNvPr id="2" name="Text Placeholder 1"/>
          <p:cNvSpPr>
            <a:spLocks noGrp="1"/>
          </p:cNvSpPr>
          <p:nvPr>
            <p:ph type="body" idx="1"/>
          </p:nvPr>
        </p:nvSpPr>
        <p:spPr>
          <a:xfrm>
            <a:off x="457200" y="1092199"/>
            <a:ext cx="3256156" cy="5122333"/>
          </a:xfrm>
        </p:spPr>
        <p:txBody>
          <a:bodyPr/>
          <a:lstStyle/>
          <a:p>
            <a:pPr marL="0" indent="0">
              <a:buNone/>
            </a:pPr>
            <a:endParaRPr lang="en-US" dirty="0" smtClean="0"/>
          </a:p>
          <a:p>
            <a:r>
              <a:rPr lang="en-US" sz="2000" dirty="0" smtClean="0"/>
              <a:t>Are </a:t>
            </a:r>
            <a:r>
              <a:rPr lang="en-US" sz="2000" dirty="0"/>
              <a:t>these appropriate for this clerkship</a:t>
            </a:r>
            <a:r>
              <a:rPr lang="en-US" sz="2000" dirty="0" smtClean="0"/>
              <a:t>? Yes</a:t>
            </a:r>
            <a:endParaRPr lang="en-US" sz="2000" dirty="0"/>
          </a:p>
          <a:p>
            <a:r>
              <a:rPr lang="en-US" sz="2000" dirty="0"/>
              <a:t>Would you add or subtract any</a:t>
            </a:r>
            <a:r>
              <a:rPr lang="en-US" sz="2000" dirty="0" smtClean="0"/>
              <a:t>? No</a:t>
            </a:r>
          </a:p>
          <a:p>
            <a:r>
              <a:rPr lang="en-US" sz="2000" dirty="0" smtClean="0"/>
              <a:t>Are </a:t>
            </a:r>
            <a:r>
              <a:rPr lang="en-US" sz="2000" dirty="0"/>
              <a:t>there major issues of redundancy with other clerkships</a:t>
            </a:r>
            <a:r>
              <a:rPr lang="en-US" sz="2000" dirty="0" smtClean="0"/>
              <a:t>? No</a:t>
            </a:r>
          </a:p>
          <a:p>
            <a:r>
              <a:rPr lang="en-US" sz="2000" dirty="0" smtClean="0"/>
              <a:t>Change Expected level of involvement on Trauma evaluation to ‘ASSIST’ rather than ‘Perform with supervision’</a:t>
            </a:r>
          </a:p>
          <a:p>
            <a:r>
              <a:rPr lang="en-US" sz="2000" dirty="0" smtClean="0"/>
              <a:t>Change </a:t>
            </a:r>
            <a:r>
              <a:rPr lang="en-US" sz="2000" dirty="0" err="1" smtClean="0"/>
              <a:t>Abd</a:t>
            </a:r>
            <a:r>
              <a:rPr lang="en-US" sz="2000" dirty="0" smtClean="0"/>
              <a:t> Exam to ‘Perform independently’</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426833423"/>
              </p:ext>
            </p:extLst>
          </p:nvPr>
        </p:nvGraphicFramePr>
        <p:xfrm>
          <a:off x="3713356" y="1225297"/>
          <a:ext cx="5129308" cy="5118887"/>
        </p:xfrm>
        <a:graphic>
          <a:graphicData uri="http://schemas.openxmlformats.org/drawingml/2006/table">
            <a:tbl>
              <a:tblPr firstRow="1" firstCol="1" bandRow="1">
                <a:tableStyleId>{5C22544A-7EE6-4342-B048-85BDC9FD1C3A}</a:tableStyleId>
              </a:tblPr>
              <a:tblGrid>
                <a:gridCol w="152247">
                  <a:extLst>
                    <a:ext uri="{9D8B030D-6E8A-4147-A177-3AD203B41FA5}">
                      <a16:colId xmlns="" xmlns:a16="http://schemas.microsoft.com/office/drawing/2014/main" val="20000"/>
                    </a:ext>
                  </a:extLst>
                </a:gridCol>
                <a:gridCol w="3061511">
                  <a:extLst>
                    <a:ext uri="{9D8B030D-6E8A-4147-A177-3AD203B41FA5}">
                      <a16:colId xmlns="" xmlns:a16="http://schemas.microsoft.com/office/drawing/2014/main" val="20001"/>
                    </a:ext>
                  </a:extLst>
                </a:gridCol>
                <a:gridCol w="1915550">
                  <a:extLst>
                    <a:ext uri="{9D8B030D-6E8A-4147-A177-3AD203B41FA5}">
                      <a16:colId xmlns="" xmlns:a16="http://schemas.microsoft.com/office/drawing/2014/main" val="20002"/>
                    </a:ext>
                  </a:extLst>
                </a:gridCol>
              </a:tblGrid>
              <a:tr h="530688">
                <a:tc gridSpan="2">
                  <a:txBody>
                    <a:bodyPr/>
                    <a:lstStyle/>
                    <a:p>
                      <a:pPr marL="102870" marR="0">
                        <a:spcBef>
                          <a:spcPts val="345"/>
                        </a:spcBef>
                        <a:spcAft>
                          <a:spcPts val="0"/>
                        </a:spcAft>
                      </a:pPr>
                      <a:r>
                        <a:rPr lang="en-US" sz="1100" dirty="0">
                          <a:effectLst/>
                        </a:rPr>
                        <a:t>Essential clinical skill performed in an inpatient setting:</a:t>
                      </a:r>
                      <a:endParaRPr lang="en-US" sz="1100" b="1" dirty="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dirty="0" smtClean="0">
                          <a:effectLst/>
                          <a:latin typeface="Calibri"/>
                          <a:ea typeface="Calibri"/>
                          <a:cs typeface="Times New Roman"/>
                        </a:rPr>
                        <a:t>Expected</a:t>
                      </a:r>
                      <a:r>
                        <a:rPr lang="en-US" sz="1100" baseline="0" dirty="0" smtClean="0">
                          <a:effectLst/>
                          <a:latin typeface="Calibri"/>
                          <a:ea typeface="Calibri"/>
                          <a:cs typeface="Times New Roman"/>
                        </a:rPr>
                        <a:t> Level of Involvement</a:t>
                      </a:r>
                      <a:endParaRPr lang="en-US" sz="1100" dirty="0">
                        <a:effectLst/>
                        <a:latin typeface="Calibri"/>
                        <a:ea typeface="Calibri"/>
                        <a:cs typeface="Times New Roman"/>
                      </a:endParaRPr>
                    </a:p>
                  </a:txBody>
                  <a:tcPr marL="0" marR="0" marT="0" marB="0" anchor="ctr"/>
                </a:tc>
                <a:extLst>
                  <a:ext uri="{0D108BD9-81ED-4DB2-BD59-A6C34878D82A}">
                    <a16:rowId xmlns="" xmlns:a16="http://schemas.microsoft.com/office/drawing/2014/main" val="10000"/>
                  </a:ext>
                </a:extLst>
              </a:tr>
              <a:tr h="29305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Abdominal Surgery</a:t>
                      </a:r>
                      <a:endParaRPr lang="en-US" sz="1100" dirty="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Assist</a:t>
                      </a: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3096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Abdominal Exam</a:t>
                      </a:r>
                      <a:endParaRPr lang="en-US" sz="1100" dirty="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Perform</a:t>
                      </a:r>
                      <a:r>
                        <a:rPr lang="en-US" sz="1100" baseline="0" dirty="0" smtClean="0">
                          <a:effectLst/>
                          <a:latin typeface="Calibri"/>
                          <a:ea typeface="Calibri"/>
                          <a:cs typeface="Times New Roman"/>
                        </a:rPr>
                        <a:t> with Supervision</a:t>
                      </a: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373467">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a:effectLst/>
                        </a:rPr>
                        <a:t>Interpret CT scan of the abdomen/pelvis</a:t>
                      </a:r>
                      <a:r>
                        <a:rPr lang="en-US" sz="1100" spc="-40" dirty="0">
                          <a:effectLst/>
                        </a:rPr>
                        <a:t> </a:t>
                      </a:r>
                      <a:r>
                        <a:rPr lang="en-US" sz="1100" dirty="0">
                          <a:effectLst/>
                        </a:rPr>
                        <a:t>or chest</a:t>
                      </a:r>
                      <a:endParaRPr lang="en-US" sz="1100" dirty="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Perform with</a:t>
                      </a:r>
                      <a:r>
                        <a:rPr lang="en-US" sz="1100" baseline="0" dirty="0" smtClean="0">
                          <a:effectLst/>
                          <a:latin typeface="Calibri"/>
                          <a:ea typeface="Calibri"/>
                          <a:cs typeface="Times New Roman"/>
                        </a:rPr>
                        <a:t> Supervision</a:t>
                      </a: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Insert</a:t>
                      </a:r>
                      <a:r>
                        <a:rPr lang="en-US" sz="1100" baseline="0" dirty="0" smtClean="0">
                          <a:effectLst/>
                          <a:latin typeface="Calibri"/>
                          <a:ea typeface="Calibri"/>
                          <a:cs typeface="Times New Roman"/>
                        </a:rPr>
                        <a:t> Foley catheter</a:t>
                      </a:r>
                      <a:endParaRPr lang="en-US" sz="11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4"/>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HPI</a:t>
                      </a: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independently</a:t>
                      </a:r>
                    </a:p>
                  </a:txBody>
                  <a:tcPr marL="68580" marR="68580" marT="0" marB="0"/>
                </a:tc>
                <a:extLst>
                  <a:ext uri="{0D108BD9-81ED-4DB2-BD59-A6C34878D82A}">
                    <a16:rowId xmlns="" xmlns:a16="http://schemas.microsoft.com/office/drawing/2014/main" val="10005"/>
                  </a:ext>
                </a:extLst>
              </a:tr>
              <a:tr h="373467">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rPr>
                        <a:t>Inject a local</a:t>
                      </a:r>
                      <a:r>
                        <a:rPr lang="en-US" sz="1100" spc="-40" dirty="0" smtClean="0">
                          <a:effectLst/>
                        </a:rPr>
                        <a:t> </a:t>
                      </a:r>
                      <a:r>
                        <a:rPr lang="en-US" sz="1100" dirty="0" smtClean="0">
                          <a:effectLst/>
                        </a:rPr>
                        <a:t>anesthetic</a:t>
                      </a:r>
                      <a:endParaRPr lang="en-US" sz="1100" dirty="0" smtClean="0">
                        <a:effectLst/>
                        <a:latin typeface="+mn-lt"/>
                        <a:ea typeface="Calibri"/>
                        <a:cs typeface="Times New Roman"/>
                      </a:endParaRPr>
                    </a:p>
                    <a:p>
                      <a:pPr marL="342900" marR="0" lvl="0" indent="-342900">
                        <a:spcBef>
                          <a:spcPts val="0"/>
                        </a:spcBef>
                        <a:spcAft>
                          <a:spcPts val="0"/>
                        </a:spcAft>
                        <a:buFont typeface="Symbol"/>
                        <a:buChar char=""/>
                      </a:pPr>
                      <a:endParaRPr lang="en-US" sz="1100" dirty="0" smtClean="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6"/>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rPr>
                        <a:t>Place an NG</a:t>
                      </a:r>
                      <a:r>
                        <a:rPr lang="en-US" sz="1100" spc="-15" dirty="0" smtClean="0">
                          <a:effectLst/>
                        </a:rPr>
                        <a:t> </a:t>
                      </a:r>
                      <a:r>
                        <a:rPr lang="en-US" sz="1100" dirty="0" smtClean="0">
                          <a:effectLst/>
                        </a:rPr>
                        <a:t>tube</a:t>
                      </a:r>
                      <a:endParaRPr lang="en-US" sz="1100" dirty="0" smtClean="0">
                        <a:effectLst/>
                        <a:latin typeface="+mn-lt"/>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7"/>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Orally present</a:t>
                      </a:r>
                      <a:r>
                        <a:rPr lang="en-US" sz="1100" baseline="0" dirty="0" smtClean="0">
                          <a:effectLst/>
                          <a:latin typeface="+mn-lt"/>
                          <a:ea typeface="Calibri"/>
                          <a:cs typeface="Times New Roman"/>
                        </a:rPr>
                        <a:t> patient admitted to </a:t>
                      </a:r>
                      <a:r>
                        <a:rPr lang="en-US" sz="1100" baseline="0" dirty="0" err="1" smtClean="0">
                          <a:effectLst/>
                          <a:latin typeface="+mn-lt"/>
                          <a:ea typeface="Calibri"/>
                          <a:cs typeface="Times New Roman"/>
                        </a:rPr>
                        <a:t>hosp</a:t>
                      </a:r>
                      <a:endParaRPr lang="en-US" sz="1100" dirty="0" smtClean="0">
                        <a:effectLst/>
                        <a:latin typeface="+mn-lt"/>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independently</a:t>
                      </a:r>
                    </a:p>
                  </a:txBody>
                  <a:tcPr marL="68580" marR="68580" marT="0" marB="0"/>
                </a:tc>
                <a:extLst>
                  <a:ext uri="{0D108BD9-81ED-4DB2-BD59-A6C34878D82A}">
                    <a16:rowId xmlns="" xmlns:a16="http://schemas.microsoft.com/office/drawing/2014/main" val="10008"/>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rPr>
                        <a:t>Suturing (simple,</a:t>
                      </a:r>
                      <a:r>
                        <a:rPr lang="en-US" sz="1100" spc="-40" dirty="0" smtClean="0">
                          <a:effectLst/>
                        </a:rPr>
                        <a:t> </a:t>
                      </a:r>
                      <a:r>
                        <a:rPr lang="en-US" sz="1100" dirty="0" smtClean="0">
                          <a:effectLst/>
                        </a:rPr>
                        <a:t>skin)</a:t>
                      </a:r>
                      <a:endParaRPr lang="en-US" sz="1100" dirty="0" smtClean="0">
                        <a:effectLst/>
                        <a:latin typeface="+mn-lt"/>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9"/>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rPr>
                        <a:t>Trauma evaluation</a:t>
                      </a:r>
                      <a:endParaRPr lang="en-US" sz="1100" dirty="0" smtClean="0">
                        <a:effectLst/>
                        <a:latin typeface="+mn-lt"/>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10"/>
                  </a:ext>
                </a:extLst>
              </a:tr>
              <a:tr h="265345">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a:effectLst/>
                        </a:rPr>
                        <a:t>Interpret Ultrasound of the</a:t>
                      </a:r>
                      <a:r>
                        <a:rPr lang="en-US" sz="1100" spc="-35" dirty="0">
                          <a:effectLst/>
                        </a:rPr>
                        <a:t> </a:t>
                      </a:r>
                      <a:r>
                        <a:rPr lang="en-US" sz="1100" dirty="0">
                          <a:effectLst/>
                        </a:rPr>
                        <a:t>abdomen</a:t>
                      </a:r>
                      <a:endParaRPr lang="en-US" sz="11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11"/>
                  </a:ext>
                </a:extLst>
              </a:tr>
              <a:tr h="265345">
                <a:tc>
                  <a:txBody>
                    <a:bodyPr/>
                    <a:lstStyle/>
                    <a:p>
                      <a:pPr marL="0" marR="0">
                        <a:spcBef>
                          <a:spcPts val="0"/>
                        </a:spcBef>
                        <a:spcAft>
                          <a:spcPts val="0"/>
                        </a:spcAft>
                      </a:pP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dirty="0" smtClean="0">
                          <a:effectLst/>
                          <a:latin typeface="Calibri"/>
                          <a:ea typeface="Calibri"/>
                          <a:cs typeface="Times New Roman"/>
                        </a:rPr>
                        <a:t>Wound Evaluation</a:t>
                      </a:r>
                      <a:endParaRPr lang="en-US" sz="11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12"/>
                  </a:ext>
                </a:extLst>
              </a:tr>
              <a:tr h="294014">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0"/>
                        </a:spcBef>
                        <a:spcAft>
                          <a:spcPts val="0"/>
                        </a:spcAft>
                        <a:buFont typeface="Symbol"/>
                        <a:buChar char=""/>
                      </a:pPr>
                      <a:r>
                        <a:rPr lang="en-US" sz="1100">
                          <a:effectLst/>
                        </a:rPr>
                        <a:t>I</a:t>
                      </a:r>
                      <a:r>
                        <a:rPr lang="en-US" sz="1100" spc="5">
                          <a:effectLst/>
                        </a:rPr>
                        <a:t>nterpre</a:t>
                      </a:r>
                      <a:r>
                        <a:rPr lang="en-US" sz="1100">
                          <a:effectLst/>
                        </a:rPr>
                        <a:t>t</a:t>
                      </a:r>
                      <a:r>
                        <a:rPr lang="en-US" sz="1100" spc="15">
                          <a:effectLst/>
                        </a:rPr>
                        <a:t> </a:t>
                      </a:r>
                      <a:r>
                        <a:rPr lang="en-US" sz="1100" spc="5">
                          <a:effectLst/>
                        </a:rPr>
                        <a:t>X</a:t>
                      </a:r>
                      <a:r>
                        <a:rPr lang="en-US" sz="1100">
                          <a:effectLst/>
                        </a:rPr>
                        <a:t>-­‐</a:t>
                      </a:r>
                      <a:r>
                        <a:rPr lang="en-US" sz="1100" spc="5">
                          <a:effectLst/>
                        </a:rPr>
                        <a:t>ra</a:t>
                      </a:r>
                      <a:r>
                        <a:rPr lang="en-US" sz="1100">
                          <a:effectLst/>
                        </a:rPr>
                        <a:t>y</a:t>
                      </a:r>
                      <a:r>
                        <a:rPr lang="en-US" sz="1100" spc="15">
                          <a:effectLst/>
                        </a:rPr>
                        <a:t> </a:t>
                      </a:r>
                      <a:r>
                        <a:rPr lang="en-US" sz="1100" spc="5">
                          <a:effectLst/>
                        </a:rPr>
                        <a:t>(K</a:t>
                      </a:r>
                      <a:r>
                        <a:rPr lang="en-US" sz="1100" spc="10">
                          <a:effectLst/>
                        </a:rPr>
                        <a:t>U</a:t>
                      </a:r>
                      <a:r>
                        <a:rPr lang="en-US" sz="1100" spc="5">
                          <a:effectLst/>
                        </a:rPr>
                        <a:t>B</a:t>
                      </a:r>
                      <a:r>
                        <a:rPr lang="en-US" sz="1100">
                          <a:effectLst/>
                        </a:rPr>
                        <a:t>)</a:t>
                      </a:r>
                      <a:r>
                        <a:rPr lang="en-US" sz="1100" spc="15">
                          <a:effectLst/>
                        </a:rPr>
                        <a:t> </a:t>
                      </a:r>
                      <a:r>
                        <a:rPr lang="en-US" sz="1100" spc="5">
                          <a:effectLst/>
                        </a:rPr>
                        <a:t>o</a:t>
                      </a:r>
                      <a:r>
                        <a:rPr lang="en-US" sz="1100">
                          <a:effectLst/>
                        </a:rPr>
                        <a:t>f</a:t>
                      </a:r>
                      <a:r>
                        <a:rPr lang="en-US" sz="1100" spc="15">
                          <a:effectLst/>
                        </a:rPr>
                        <a:t> </a:t>
                      </a:r>
                      <a:r>
                        <a:rPr lang="en-US" sz="1100" spc="5">
                          <a:effectLst/>
                        </a:rPr>
                        <a:t>th</a:t>
                      </a:r>
                      <a:r>
                        <a:rPr lang="en-US" sz="1100">
                          <a:effectLst/>
                        </a:rPr>
                        <a:t>e</a:t>
                      </a:r>
                      <a:r>
                        <a:rPr lang="en-US" sz="1100" spc="15">
                          <a:effectLst/>
                        </a:rPr>
                        <a:t> </a:t>
                      </a:r>
                      <a:r>
                        <a:rPr lang="en-US" sz="1100" spc="5">
                          <a:effectLst/>
                        </a:rPr>
                        <a:t>abdo</a:t>
                      </a:r>
                      <a:r>
                        <a:rPr lang="en-US" sz="1100" spc="10">
                          <a:effectLst/>
                        </a:rPr>
                        <a:t>m</a:t>
                      </a:r>
                      <a:r>
                        <a:rPr lang="en-US" sz="1100" spc="5">
                          <a:effectLst/>
                        </a:rPr>
                        <a:t>e</a:t>
                      </a:r>
                      <a:r>
                        <a:rPr lang="en-US" sz="1100">
                          <a:effectLst/>
                        </a:rPr>
                        <a:t>n</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r>
                        <a:rPr lang="en-US" sz="1100" dirty="0" smtClean="0">
                          <a:effectLst/>
                          <a:latin typeface="+mn-lt"/>
                          <a:ea typeface="Calibri"/>
                          <a:cs typeface="Times New Roman"/>
                        </a:rPr>
                        <a:t>Perform with</a:t>
                      </a:r>
                      <a:r>
                        <a:rPr lang="en-US" sz="1100" baseline="0" dirty="0" smtClean="0">
                          <a:effectLst/>
                          <a:latin typeface="+mn-lt"/>
                          <a:ea typeface="Calibri"/>
                          <a:cs typeface="Times New Roman"/>
                        </a:rPr>
                        <a:t> Supervision</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13"/>
                  </a:ext>
                </a:extLst>
              </a:tr>
              <a:tr h="265345">
                <a:tc>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dirty="0">
                          <a:effectLst/>
                        </a:rPr>
                        <a:t>Write an admission</a:t>
                      </a:r>
                      <a:r>
                        <a:rPr lang="en-US" sz="1100" spc="-30" dirty="0">
                          <a:effectLst/>
                        </a:rPr>
                        <a:t> </a:t>
                      </a:r>
                      <a:r>
                        <a:rPr lang="en-US" sz="1100" dirty="0" smtClean="0">
                          <a:effectLst/>
                        </a:rPr>
                        <a:t>note</a:t>
                      </a:r>
                    </a:p>
                  </a:txBody>
                  <a:tcPr marL="68580" marR="68580" marT="0" marB="0"/>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effectLst/>
                          <a:latin typeface="+mn-lt"/>
                          <a:ea typeface="Calibri"/>
                          <a:cs typeface="Times New Roman"/>
                        </a:rPr>
                        <a:t>Perform independently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smtClean="0">
                        <a:effectLst/>
                        <a:latin typeface="+mn-lt"/>
                        <a:ea typeface="Calibri"/>
                        <a:cs typeface="Times New Roman"/>
                      </a:endParaRPr>
                    </a:p>
                  </a:txBody>
                  <a:tcPr marL="0" marR="0" marT="0" marB="0"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1306392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Conditions</a:t>
            </a:r>
            <a:endParaRPr lang="en-US" dirty="0"/>
          </a:p>
        </p:txBody>
      </p:sp>
      <p:sp>
        <p:nvSpPr>
          <p:cNvPr id="2" name="Text Placeholder 1"/>
          <p:cNvSpPr>
            <a:spLocks noGrp="1"/>
          </p:cNvSpPr>
          <p:nvPr>
            <p:ph type="body" idx="1"/>
          </p:nvPr>
        </p:nvSpPr>
        <p:spPr>
          <a:xfrm>
            <a:off x="457200" y="1092199"/>
            <a:ext cx="3802566" cy="5122333"/>
          </a:xfrm>
        </p:spPr>
        <p:txBody>
          <a:bodyPr/>
          <a:lstStyle/>
          <a:p>
            <a:r>
              <a:rPr lang="en-US" sz="2000" dirty="0" smtClean="0"/>
              <a:t>Are these appropriate for this clerkship? Yes</a:t>
            </a:r>
          </a:p>
          <a:p>
            <a:r>
              <a:rPr lang="en-US" sz="2000" dirty="0" smtClean="0"/>
              <a:t>Would you add or subtract any? No</a:t>
            </a:r>
          </a:p>
          <a:p>
            <a:r>
              <a:rPr lang="en-US" sz="2000" dirty="0" smtClean="0"/>
              <a:t>Are there major issues of redundancy with other clerkships? No</a:t>
            </a:r>
          </a:p>
          <a:p>
            <a:r>
              <a:rPr lang="en-US" sz="2000" dirty="0" smtClean="0"/>
              <a:t>Remove “Failure” from Acute respiratory distress</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542398095"/>
              </p:ext>
            </p:extLst>
          </p:nvPr>
        </p:nvGraphicFramePr>
        <p:xfrm>
          <a:off x="4104410" y="1327466"/>
          <a:ext cx="4612987" cy="4636915"/>
        </p:xfrm>
        <a:graphic>
          <a:graphicData uri="http://schemas.openxmlformats.org/drawingml/2006/table">
            <a:tbl>
              <a:tblPr firstRow="1" firstCol="1" bandRow="1">
                <a:tableStyleId>{5C22544A-7EE6-4342-B048-85BDC9FD1C3A}</a:tableStyleId>
              </a:tblPr>
              <a:tblGrid>
                <a:gridCol w="197426">
                  <a:extLst>
                    <a:ext uri="{9D8B030D-6E8A-4147-A177-3AD203B41FA5}">
                      <a16:colId xmlns="" xmlns:a16="http://schemas.microsoft.com/office/drawing/2014/main" val="20000"/>
                    </a:ext>
                  </a:extLst>
                </a:gridCol>
                <a:gridCol w="2375902">
                  <a:extLst>
                    <a:ext uri="{9D8B030D-6E8A-4147-A177-3AD203B41FA5}">
                      <a16:colId xmlns="" xmlns:a16="http://schemas.microsoft.com/office/drawing/2014/main" val="20001"/>
                    </a:ext>
                  </a:extLst>
                </a:gridCol>
                <a:gridCol w="2039659">
                  <a:extLst>
                    <a:ext uri="{9D8B030D-6E8A-4147-A177-3AD203B41FA5}">
                      <a16:colId xmlns="" xmlns:a16="http://schemas.microsoft.com/office/drawing/2014/main" val="20002"/>
                    </a:ext>
                  </a:extLst>
                </a:gridCol>
              </a:tblGrid>
              <a:tr h="695442">
                <a:tc gridSpan="2">
                  <a:txBody>
                    <a:bodyPr/>
                    <a:lstStyle/>
                    <a:p>
                      <a:pPr marL="0" marR="102870">
                        <a:spcBef>
                          <a:spcPts val="345"/>
                        </a:spcBef>
                        <a:spcAft>
                          <a:spcPts val="0"/>
                        </a:spcAft>
                      </a:pPr>
                      <a:r>
                        <a:rPr lang="en-US" sz="1100" dirty="0">
                          <a:effectLst/>
                        </a:rPr>
                        <a:t>Essential clinical condition managed with assistance in an inpatient setting:</a:t>
                      </a:r>
                      <a:endParaRPr lang="en-US" sz="1100" b="1" dirty="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102870">
                        <a:spcBef>
                          <a:spcPts val="345"/>
                        </a:spcBef>
                        <a:spcAft>
                          <a:spcPts val="0"/>
                        </a:spcAft>
                      </a:pPr>
                      <a:r>
                        <a:rPr lang="en-US" sz="1100" b="1" dirty="0" smtClean="0">
                          <a:effectLst/>
                          <a:latin typeface="Calibri"/>
                          <a:ea typeface="Times New Roman"/>
                          <a:cs typeface="Times New Roman"/>
                        </a:rPr>
                        <a:t>Expected Level of Involvement</a:t>
                      </a:r>
                      <a:endParaRPr lang="en-US" sz="1100" b="1"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0"/>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a:effectLst/>
                        </a:rPr>
                        <a:t>Shock or</a:t>
                      </a:r>
                      <a:r>
                        <a:rPr lang="en-US" sz="1100" spc="-25">
                          <a:effectLst/>
                        </a:rPr>
                        <a:t> </a:t>
                      </a:r>
                      <a:r>
                        <a:rPr lang="en-US" sz="1100">
                          <a:effectLst/>
                        </a:rPr>
                        <a:t>SIRS</a:t>
                      </a:r>
                      <a:endParaRPr lang="en-US" sz="1100">
                        <a:effectLst/>
                        <a:latin typeface="Calibri"/>
                        <a:ea typeface="Calibri"/>
                        <a:cs typeface="Times New Roman"/>
                      </a:endParaRPr>
                    </a:p>
                  </a:txBody>
                  <a:tcPr marL="68580" marR="68580" marT="0" marB="0"/>
                </a:tc>
                <a:tc>
                  <a:txBody>
                    <a:bodyPr/>
                    <a:lstStyle/>
                    <a:p>
                      <a:pPr marL="342900" marR="0" lvl="0" indent="-342900">
                        <a:spcBef>
                          <a:spcPts val="30"/>
                        </a:spcBef>
                        <a:spcAft>
                          <a:spcPts val="0"/>
                        </a:spcAft>
                        <a:buFont typeface="Symbol"/>
                        <a:buChar char=""/>
                      </a:pPr>
                      <a:r>
                        <a:rPr lang="en-US" sz="1100" dirty="0" smtClean="0">
                          <a:effectLst/>
                          <a:latin typeface="Calibri"/>
                          <a:ea typeface="Calibri"/>
                          <a:cs typeface="Times New Roman"/>
                        </a:rPr>
                        <a:t>Manage</a:t>
                      </a:r>
                      <a:r>
                        <a:rPr lang="en-US" sz="1100" baseline="0" dirty="0" smtClean="0">
                          <a:effectLst/>
                          <a:latin typeface="Calibri"/>
                          <a:ea typeface="Calibri"/>
                          <a:cs typeface="Times New Roman"/>
                        </a:rPr>
                        <a:t> with Assistance</a:t>
                      </a: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spc="5">
                          <a:effectLst/>
                        </a:rPr>
                        <a:t>Fever</a:t>
                      </a:r>
                      <a:r>
                        <a:rPr lang="en-US" sz="1100">
                          <a:effectLst/>
                        </a:rPr>
                        <a:t>,</a:t>
                      </a:r>
                      <a:r>
                        <a:rPr lang="en-US" sz="1100" spc="15">
                          <a:effectLst/>
                        </a:rPr>
                        <a:t> </a:t>
                      </a:r>
                      <a:r>
                        <a:rPr lang="en-US" sz="1100" spc="5">
                          <a:effectLst/>
                        </a:rPr>
                        <a:t>pos</a:t>
                      </a:r>
                      <a:r>
                        <a:rPr lang="en-US" sz="1100">
                          <a:effectLst/>
                        </a:rPr>
                        <a:t>t-­‐</a:t>
                      </a:r>
                      <a:r>
                        <a:rPr lang="en-US" sz="1100" spc="5">
                          <a:effectLst/>
                        </a:rPr>
                        <a:t>op</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dirty="0" smtClean="0">
                          <a:effectLst/>
                        </a:rPr>
                        <a:t>Acute Pain</a:t>
                      </a:r>
                      <a:r>
                        <a:rPr lang="en-US" sz="1100" spc="-25" dirty="0" smtClean="0">
                          <a:effectLst/>
                        </a:rPr>
                        <a:t> </a:t>
                      </a:r>
                      <a:r>
                        <a:rPr lang="en-US" sz="1100" dirty="0">
                          <a:effectLst/>
                        </a:rPr>
                        <a:t>management</a:t>
                      </a:r>
                      <a:endParaRPr lang="en-US" sz="1100" dirty="0">
                        <a:effectLst/>
                        <a:latin typeface="Calibri"/>
                        <a:ea typeface="Calibri"/>
                        <a:cs typeface="Times New Roman"/>
                      </a:endParaRPr>
                    </a:p>
                  </a:txBody>
                  <a:tcPr marL="68580" marR="68580" marT="0" marB="0"/>
                </a:tc>
                <a:tc>
                  <a:txBody>
                    <a:bodyPr/>
                    <a:lstStyle/>
                    <a:p>
                      <a:pPr marL="171450" marR="0" lvl="0" indent="-171450" algn="l" defTabSz="457200" rtl="0" eaLnBrk="1" fontAlgn="auto" latinLnBrk="0" hangingPunct="1">
                        <a:lnSpc>
                          <a:spcPct val="100000"/>
                        </a:lnSpc>
                        <a:spcBef>
                          <a:spcPts val="30"/>
                        </a:spcBef>
                        <a:spcAft>
                          <a:spcPts val="0"/>
                        </a:spcAft>
                        <a:buClrTx/>
                        <a:buSzTx/>
                        <a:buFont typeface="Arial" panose="020B0604020202020204" pitchFamily="34" charset="0"/>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p>
                      <a:pPr marL="0" marR="0" lvl="0" indent="0">
                        <a:spcBef>
                          <a:spcPts val="30"/>
                        </a:spcBef>
                        <a:spcAft>
                          <a:spcPts val="0"/>
                        </a:spcAft>
                        <a:buFont typeface="Symbol"/>
                        <a:buNone/>
                      </a:pP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63628">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dirty="0">
                          <a:effectLst/>
                        </a:rPr>
                        <a:t>Surgical </a:t>
                      </a:r>
                      <a:r>
                        <a:rPr lang="en-US" sz="1100" dirty="0" smtClean="0">
                          <a:effectLst/>
                        </a:rPr>
                        <a:t> evaluation </a:t>
                      </a:r>
                      <a:r>
                        <a:rPr lang="en-US" sz="1100" dirty="0">
                          <a:effectLst/>
                        </a:rPr>
                        <a:t>of cancer</a:t>
                      </a:r>
                      <a:r>
                        <a:rPr lang="en-US" sz="1100" spc="-65" dirty="0">
                          <a:effectLst/>
                        </a:rPr>
                        <a:t> </a:t>
                      </a:r>
                      <a:r>
                        <a:rPr lang="en-US" sz="1100" dirty="0">
                          <a:effectLst/>
                        </a:rPr>
                        <a:t>patient</a:t>
                      </a:r>
                      <a:endParaRPr lang="en-US" sz="11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4"/>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spc="5">
                          <a:effectLst/>
                        </a:rPr>
                        <a:t>Post</a:t>
                      </a:r>
                      <a:r>
                        <a:rPr lang="en-US" sz="1100">
                          <a:effectLst/>
                        </a:rPr>
                        <a:t>-­‐</a:t>
                      </a:r>
                      <a:r>
                        <a:rPr lang="en-US" sz="1100" spc="5">
                          <a:effectLst/>
                        </a:rPr>
                        <a:t>operat</a:t>
                      </a:r>
                      <a:r>
                        <a:rPr lang="en-US" sz="1100">
                          <a:effectLst/>
                        </a:rPr>
                        <a:t>i</a:t>
                      </a:r>
                      <a:r>
                        <a:rPr lang="en-US" sz="1100" spc="5">
                          <a:effectLst/>
                        </a:rPr>
                        <a:t>v</a:t>
                      </a:r>
                      <a:r>
                        <a:rPr lang="en-US" sz="1100">
                          <a:effectLst/>
                        </a:rPr>
                        <a:t>e</a:t>
                      </a:r>
                      <a:r>
                        <a:rPr lang="en-US" sz="1100" spc="15">
                          <a:effectLst/>
                        </a:rPr>
                        <a:t> </a:t>
                      </a:r>
                      <a:r>
                        <a:rPr lang="en-US" sz="1100" spc="5">
                          <a:effectLst/>
                        </a:rPr>
                        <a:t>car</a:t>
                      </a:r>
                      <a:r>
                        <a:rPr lang="en-US" sz="1100">
                          <a:effectLst/>
                        </a:rPr>
                        <a:t>e</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p>
                      <a:pPr marL="0" marR="0" lvl="0" indent="0">
                        <a:spcBef>
                          <a:spcPts val="30"/>
                        </a:spcBef>
                        <a:spcAft>
                          <a:spcPts val="0"/>
                        </a:spcAft>
                        <a:buFont typeface="Symbol"/>
                        <a:buNone/>
                      </a:pP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a:effectLst/>
                        </a:rPr>
                        <a:t>Abdominal</a:t>
                      </a:r>
                      <a:r>
                        <a:rPr lang="en-US" sz="1100" spc="-30">
                          <a:effectLst/>
                        </a:rPr>
                        <a:t> </a:t>
                      </a:r>
                      <a:r>
                        <a:rPr lang="en-US" sz="1100">
                          <a:effectLst/>
                        </a:rPr>
                        <a:t>pain</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p>
                      <a:pPr marL="342900" marR="0" lvl="0" indent="-342900">
                        <a:spcBef>
                          <a:spcPts val="30"/>
                        </a:spcBef>
                        <a:spcAft>
                          <a:spcPts val="0"/>
                        </a:spcAft>
                        <a:buFont typeface="Symbol"/>
                        <a:buChar char=""/>
                      </a:pP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6"/>
                  </a:ext>
                </a:extLst>
              </a:tr>
              <a:tr h="347493">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a:effectLst/>
                        </a:rPr>
                        <a:t>Trauma</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p>
                      <a:pPr marL="342900" marR="0" lvl="0" indent="-342900">
                        <a:spcBef>
                          <a:spcPts val="30"/>
                        </a:spcBef>
                        <a:spcAft>
                          <a:spcPts val="0"/>
                        </a:spcAft>
                        <a:buFont typeface="Symbol"/>
                        <a:buChar char=""/>
                      </a:pP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7"/>
                  </a:ext>
                </a:extLst>
              </a:tr>
              <a:tr h="463628">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spc="5">
                          <a:effectLst/>
                        </a:rPr>
                        <a:t>Per</a:t>
                      </a:r>
                      <a:r>
                        <a:rPr lang="en-US" sz="1100">
                          <a:effectLst/>
                        </a:rPr>
                        <a:t>i</a:t>
                      </a:r>
                      <a:r>
                        <a:rPr lang="en-US" sz="1100" spc="5">
                          <a:effectLst/>
                        </a:rPr>
                        <a:t>ton</a:t>
                      </a:r>
                      <a:r>
                        <a:rPr lang="en-US" sz="1100">
                          <a:effectLst/>
                        </a:rPr>
                        <a:t>i</a:t>
                      </a:r>
                      <a:r>
                        <a:rPr lang="en-US" sz="1100" spc="5">
                          <a:effectLst/>
                        </a:rPr>
                        <a:t>t</a:t>
                      </a:r>
                      <a:r>
                        <a:rPr lang="en-US" sz="1100">
                          <a:effectLst/>
                        </a:rPr>
                        <a:t>is</a:t>
                      </a:r>
                      <a:r>
                        <a:rPr lang="en-US" sz="1100" spc="15">
                          <a:effectLst/>
                        </a:rPr>
                        <a:t> </a:t>
                      </a:r>
                      <a:r>
                        <a:rPr lang="en-US" sz="1100" spc="5">
                          <a:effectLst/>
                        </a:rPr>
                        <a:t>o</a:t>
                      </a:r>
                      <a:r>
                        <a:rPr lang="en-US" sz="1100">
                          <a:effectLst/>
                        </a:rPr>
                        <a:t>r</a:t>
                      </a:r>
                      <a:r>
                        <a:rPr lang="en-US" sz="1100" spc="15">
                          <a:effectLst/>
                        </a:rPr>
                        <a:t> </a:t>
                      </a:r>
                      <a:r>
                        <a:rPr lang="en-US" sz="1100">
                          <a:effectLst/>
                        </a:rPr>
                        <a:t>i</a:t>
                      </a:r>
                      <a:r>
                        <a:rPr lang="en-US" sz="1100" spc="5">
                          <a:effectLst/>
                        </a:rPr>
                        <a:t>ntr</a:t>
                      </a:r>
                      <a:r>
                        <a:rPr lang="en-US" sz="1100" spc="10">
                          <a:effectLst/>
                        </a:rPr>
                        <a:t>a</a:t>
                      </a:r>
                      <a:r>
                        <a:rPr lang="en-US" sz="1100">
                          <a:effectLst/>
                        </a:rPr>
                        <a:t>-­‐</a:t>
                      </a:r>
                      <a:r>
                        <a:rPr lang="en-US" sz="1100" spc="5">
                          <a:effectLst/>
                        </a:rPr>
                        <a:t>abdo</a:t>
                      </a:r>
                      <a:r>
                        <a:rPr lang="en-US" sz="1100" spc="10">
                          <a:effectLst/>
                        </a:rPr>
                        <a:t>m</a:t>
                      </a:r>
                      <a:r>
                        <a:rPr lang="en-US" sz="1100">
                          <a:effectLst/>
                        </a:rPr>
                        <a:t>i</a:t>
                      </a:r>
                      <a:r>
                        <a:rPr lang="en-US" sz="1100" spc="5">
                          <a:effectLst/>
                        </a:rPr>
                        <a:t>na</a:t>
                      </a:r>
                      <a:r>
                        <a:rPr lang="en-US" sz="1100">
                          <a:effectLst/>
                        </a:rPr>
                        <a:t>l</a:t>
                      </a:r>
                      <a:r>
                        <a:rPr lang="en-US" sz="1100" spc="10">
                          <a:effectLst/>
                        </a:rPr>
                        <a:t> </a:t>
                      </a:r>
                      <a:r>
                        <a:rPr lang="en-US" sz="1100" spc="5">
                          <a:effectLst/>
                        </a:rPr>
                        <a:t>absces</a:t>
                      </a:r>
                      <a:r>
                        <a:rPr lang="en-US" sz="1100">
                          <a:effectLst/>
                        </a:rPr>
                        <a:t>s</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8"/>
                  </a:ext>
                </a:extLst>
              </a:tr>
              <a:tr h="465631">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a:effectLst/>
                        </a:rPr>
                        <a:t>Bowel obstruction, large or small</a:t>
                      </a:r>
                      <a:r>
                        <a:rPr lang="en-US" sz="1100" spc="-50">
                          <a:effectLst/>
                        </a:rPr>
                        <a:t> </a:t>
                      </a:r>
                      <a:r>
                        <a:rPr lang="en-US" sz="1100">
                          <a:effectLst/>
                        </a:rPr>
                        <a:t>bowel</a:t>
                      </a:r>
                      <a:endParaRPr lang="en-US" sz="110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09"/>
                  </a:ext>
                </a:extLst>
              </a:tr>
              <a:tr h="463628">
                <a:tc>
                  <a:txBody>
                    <a:bodyPr/>
                    <a:lstStyle/>
                    <a:p>
                      <a:pPr marL="0" marR="0">
                        <a:spcBef>
                          <a:spcPts val="0"/>
                        </a:spcBef>
                        <a:spcAft>
                          <a:spcPts val="0"/>
                        </a:spcAft>
                      </a:pPr>
                      <a:r>
                        <a:rPr lang="en-US" sz="1100">
                          <a:effectLst/>
                        </a:rPr>
                        <a:t> </a:t>
                      </a:r>
                      <a:endParaRPr lang="en-US" sz="1100">
                        <a:effectLst/>
                        <a:latin typeface="Calibri"/>
                        <a:ea typeface="Calibri"/>
                        <a:cs typeface="Times New Roman"/>
                      </a:endParaRPr>
                    </a:p>
                  </a:txBody>
                  <a:tcPr marL="0" marR="0" marT="0" marB="0" anchor="ctr"/>
                </a:tc>
                <a:tc>
                  <a:txBody>
                    <a:bodyPr/>
                    <a:lstStyle/>
                    <a:p>
                      <a:pPr marL="342900" marR="0" lvl="0" indent="-342900">
                        <a:spcBef>
                          <a:spcPts val="30"/>
                        </a:spcBef>
                        <a:spcAft>
                          <a:spcPts val="0"/>
                        </a:spcAft>
                        <a:buFont typeface="Symbol"/>
                        <a:buChar char=""/>
                      </a:pPr>
                      <a:r>
                        <a:rPr lang="en-US" sz="1100" dirty="0">
                          <a:effectLst/>
                        </a:rPr>
                        <a:t>Acute respiratory</a:t>
                      </a:r>
                      <a:r>
                        <a:rPr lang="en-US" sz="1100" spc="-40" dirty="0">
                          <a:effectLst/>
                        </a:rPr>
                        <a:t> </a:t>
                      </a:r>
                      <a:r>
                        <a:rPr lang="en-US" sz="1100" spc="0" dirty="0" smtClean="0">
                          <a:effectLst/>
                        </a:rPr>
                        <a:t>distress/failure</a:t>
                      </a:r>
                      <a:endParaRPr lang="en-US" sz="11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00000"/>
                        </a:lnSpc>
                        <a:spcBef>
                          <a:spcPts val="30"/>
                        </a:spcBef>
                        <a:spcAft>
                          <a:spcPts val="0"/>
                        </a:spcAft>
                        <a:buClrTx/>
                        <a:buSzTx/>
                        <a:buFont typeface="Symbol"/>
                        <a:buChar char=""/>
                        <a:tabLst/>
                        <a:defRPr/>
                      </a:pPr>
                      <a:r>
                        <a:rPr lang="en-US" sz="1100" dirty="0" smtClean="0">
                          <a:effectLst/>
                          <a:latin typeface="+mn-lt"/>
                          <a:ea typeface="Calibri"/>
                          <a:cs typeface="Times New Roman"/>
                        </a:rPr>
                        <a:t>Manage</a:t>
                      </a:r>
                      <a:r>
                        <a:rPr lang="en-US" sz="1100" baseline="0" dirty="0" smtClean="0">
                          <a:effectLst/>
                          <a:latin typeface="+mn-lt"/>
                          <a:ea typeface="Calibri"/>
                          <a:cs typeface="Times New Roman"/>
                        </a:rPr>
                        <a:t> with Assistance</a:t>
                      </a:r>
                      <a:endParaRPr lang="en-US" sz="1100" dirty="0" smtClean="0">
                        <a:effectLst/>
                        <a:latin typeface="+mn-lt"/>
                        <a:ea typeface="Calibri"/>
                        <a:cs typeface="Times New Roman"/>
                      </a:endParaRPr>
                    </a:p>
                  </a:txBody>
                  <a:tcPr marL="68580" marR="68580" marT="0" marB="0"/>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72926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7"/>
            <a:ext cx="8518712" cy="5151121"/>
          </a:xfrm>
        </p:spPr>
        <p:txBody>
          <a:bodyPr/>
          <a:lstStyle/>
          <a:p>
            <a:pPr marL="0" indent="0">
              <a:buNone/>
            </a:pPr>
            <a:r>
              <a:rPr lang="en-US" dirty="0" smtClean="0"/>
              <a:t>What Nutrition content is </a:t>
            </a:r>
            <a:r>
              <a:rPr lang="en-US" dirty="0"/>
              <a:t>presented in the </a:t>
            </a:r>
            <a:r>
              <a:rPr lang="en-US" dirty="0" smtClean="0"/>
              <a:t>course? </a:t>
            </a:r>
          </a:p>
          <a:p>
            <a:r>
              <a:rPr lang="en-US" sz="1800" dirty="0" smtClean="0"/>
              <a:t>Nutrition support (enteral, parenteral) surgical metabolism, nutrition in critical illness, post-operative nutrition, malnutrition in the surgical patient  </a:t>
            </a:r>
          </a:p>
          <a:p>
            <a:r>
              <a:rPr lang="en-US" sz="1800" dirty="0" smtClean="0"/>
              <a:t>Fluids, Electrolytes, acid-base balance</a:t>
            </a:r>
          </a:p>
          <a:p>
            <a:pPr marL="0" indent="0">
              <a:buNone/>
            </a:pPr>
            <a:r>
              <a:rPr lang="en-US" dirty="0" smtClean="0"/>
              <a:t>Are Nutrition </a:t>
            </a:r>
            <a:r>
              <a:rPr lang="en-US" dirty="0"/>
              <a:t>topics noted in the course and session objectives</a:t>
            </a:r>
            <a:r>
              <a:rPr lang="en-US" dirty="0" smtClean="0"/>
              <a:t>?</a:t>
            </a:r>
          </a:p>
          <a:p>
            <a:pPr>
              <a:buFont typeface="Arial" panose="020B0604020202020204" pitchFamily="34" charset="0"/>
              <a:buChar char="•"/>
            </a:pPr>
            <a:r>
              <a:rPr lang="en-US" sz="1800" dirty="0" smtClean="0"/>
              <a:t>No course objectives specific to nutrition </a:t>
            </a:r>
          </a:p>
          <a:p>
            <a:pPr>
              <a:buFont typeface="Arial" panose="020B0604020202020204" pitchFamily="34" charset="0"/>
              <a:buChar char="•"/>
            </a:pPr>
            <a:r>
              <a:rPr lang="en-US" sz="1800" dirty="0"/>
              <a:t>Session 6: Fluids, Electrolytes, and acid-base case studies (session objectives 1-7</a:t>
            </a:r>
            <a:r>
              <a:rPr lang="en-US" sz="1800" dirty="0" smtClean="0"/>
              <a:t>)</a:t>
            </a:r>
          </a:p>
          <a:p>
            <a:pPr>
              <a:buFont typeface="Arial" panose="020B0604020202020204" pitchFamily="34" charset="0"/>
              <a:buChar char="•"/>
            </a:pPr>
            <a:r>
              <a:rPr lang="en-US" sz="1800" dirty="0" smtClean="0"/>
              <a:t>Session 21: Surgical Metabolism and Nutrition Case Studies (Session Objectives 1 through 4)</a:t>
            </a:r>
          </a:p>
          <a:p>
            <a:pPr marL="0" indent="0">
              <a:buNone/>
            </a:pPr>
            <a:r>
              <a:rPr lang="en-US" dirty="0"/>
              <a:t>Student comments:</a:t>
            </a:r>
          </a:p>
          <a:p>
            <a:r>
              <a:rPr lang="en-US" sz="1800" dirty="0"/>
              <a:t>N/A</a:t>
            </a:r>
          </a:p>
          <a:p>
            <a:pPr marL="0" indent="0">
              <a:buNone/>
            </a:pPr>
            <a:endParaRPr lang="en-US" sz="1800" dirty="0" smtClean="0"/>
          </a:p>
        </p:txBody>
      </p:sp>
      <p:sp>
        <p:nvSpPr>
          <p:cNvPr id="4" name="Title 3"/>
          <p:cNvSpPr>
            <a:spLocks noGrp="1"/>
          </p:cNvSpPr>
          <p:nvPr>
            <p:ph type="title"/>
          </p:nvPr>
        </p:nvSpPr>
        <p:spPr/>
        <p:txBody>
          <a:bodyPr/>
          <a:lstStyle/>
          <a:p>
            <a:r>
              <a:rPr lang="en-US" dirty="0" smtClean="0">
                <a:solidFill>
                  <a:schemeClr val="bg1"/>
                </a:solidFill>
              </a:rPr>
              <a:t>Nutrition Content </a:t>
            </a:r>
            <a:endParaRPr lang="en-US" dirty="0"/>
          </a:p>
        </p:txBody>
      </p:sp>
    </p:spTree>
    <p:extLst>
      <p:ext uri="{BB962C8B-B14F-4D97-AF65-F5344CB8AC3E}">
        <p14:creationId xmlns:p14="http://schemas.microsoft.com/office/powerpoint/2010/main" val="968168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i="1" dirty="0" smtClean="0">
                <a:solidFill>
                  <a:srgbClr val="FDF177"/>
                </a:solidFill>
              </a:rPr>
              <a:t>Recommendations for Nutrition Integration</a:t>
            </a:r>
            <a:endParaRPr lang="en-US" sz="3600" i="1" dirty="0">
              <a:solidFill>
                <a:srgbClr val="FDF177"/>
              </a:solidFill>
            </a:endParaRPr>
          </a:p>
        </p:txBody>
      </p:sp>
      <p:sp>
        <p:nvSpPr>
          <p:cNvPr id="4" name="Text Placeholder 3"/>
          <p:cNvSpPr>
            <a:spLocks noGrp="1"/>
          </p:cNvSpPr>
          <p:nvPr>
            <p:ph type="body" idx="1"/>
          </p:nvPr>
        </p:nvSpPr>
        <p:spPr/>
        <p:txBody>
          <a:bodyPr/>
          <a:lstStyle/>
          <a:p>
            <a:pPr marL="0" indent="0">
              <a:buNone/>
            </a:pPr>
            <a:r>
              <a:rPr lang="en-US" b="1" u="sng" dirty="0" smtClean="0"/>
              <a:t>Recommendations for Nutrition Education</a:t>
            </a:r>
            <a:r>
              <a:rPr lang="en-US" dirty="0" smtClean="0"/>
              <a:t>:</a:t>
            </a:r>
          </a:p>
          <a:p>
            <a:pPr marL="514350" indent="-514350">
              <a:buAutoNum type="arabicPeriod"/>
            </a:pPr>
            <a:r>
              <a:rPr lang="en-US" sz="2000" dirty="0" smtClean="0"/>
              <a:t>Utilize </a:t>
            </a:r>
            <a:r>
              <a:rPr lang="en-US" sz="2000" dirty="0"/>
              <a:t>available resources (Nutrition in Medical Education </a:t>
            </a:r>
            <a:r>
              <a:rPr lang="en-US" sz="2000" dirty="0" smtClean="0"/>
              <a:t>Program, Rima Al-Nimr) </a:t>
            </a:r>
            <a:r>
              <a:rPr lang="en-US" sz="2000" dirty="0"/>
              <a:t>for </a:t>
            </a:r>
            <a:r>
              <a:rPr lang="en-US" sz="2000" dirty="0" smtClean="0"/>
              <a:t>development, teaching/dissemination </a:t>
            </a:r>
            <a:r>
              <a:rPr lang="en-US" sz="2000" dirty="0"/>
              <a:t>of course nutrition content as </a:t>
            </a:r>
            <a:r>
              <a:rPr lang="en-US" sz="2000" dirty="0" smtClean="0"/>
              <a:t>needed, and continue to work with nutrition program to meet goals and develop new content </a:t>
            </a:r>
          </a:p>
          <a:p>
            <a:pPr marL="514350" indent="-514350">
              <a:buAutoNum type="arabicPeriod"/>
            </a:pPr>
            <a:endParaRPr lang="en-US" sz="2000" dirty="0" smtClean="0"/>
          </a:p>
          <a:p>
            <a:pPr marL="514350" indent="-514350">
              <a:buAutoNum type="arabicPeriod"/>
            </a:pPr>
            <a:r>
              <a:rPr lang="en-US" sz="2000" dirty="0" smtClean="0"/>
              <a:t>Develop a nutrition-specific course or session objective to highlight content already being taught in the course</a:t>
            </a:r>
          </a:p>
          <a:p>
            <a:pPr marL="514350" indent="-514350">
              <a:buAutoNum type="arabicPeriod"/>
            </a:pPr>
            <a:endParaRPr lang="en-US" sz="2000" dirty="0" smtClean="0"/>
          </a:p>
          <a:p>
            <a:pPr marL="514350" indent="-514350">
              <a:buAutoNum type="arabicPeriod"/>
            </a:pPr>
            <a:r>
              <a:rPr lang="en-US" sz="2000" dirty="0" smtClean="0"/>
              <a:t>Review case studies with Rima Al-Nimr to ascertain no unplanned redundancy with year 2 Themes nutrition support lecture</a:t>
            </a:r>
            <a:endParaRPr lang="en-US" sz="2000" dirty="0"/>
          </a:p>
          <a:p>
            <a:pPr marL="0" indent="0">
              <a:buNone/>
            </a:pPr>
            <a:endParaRPr lang="en-US" dirty="0" smtClean="0"/>
          </a:p>
        </p:txBody>
      </p:sp>
    </p:spTree>
    <p:extLst>
      <p:ext uri="{BB962C8B-B14F-4D97-AF65-F5344CB8AC3E}">
        <p14:creationId xmlns:p14="http://schemas.microsoft.com/office/powerpoint/2010/main" val="1917442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a:t>
            </a:r>
            <a:endParaRPr lang="en-US" i="1" dirty="0">
              <a:solidFill>
                <a:srgbClr val="FDF177"/>
              </a:solidFill>
            </a:endParaRPr>
          </a:p>
        </p:txBody>
      </p:sp>
      <p:sp>
        <p:nvSpPr>
          <p:cNvPr id="4" name="Text Placeholder 3"/>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3929344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Course Learning Opportunities</a:t>
            </a:r>
            <a:endParaRPr lang="en-US" dirty="0"/>
          </a:p>
        </p:txBody>
      </p:sp>
      <p:sp>
        <p:nvSpPr>
          <p:cNvPr id="3" name="Text Placeholder 2"/>
          <p:cNvSpPr>
            <a:spLocks noGrp="1"/>
          </p:cNvSpPr>
          <p:nvPr>
            <p:ph type="body" idx="1"/>
          </p:nvPr>
        </p:nvSpPr>
        <p:spPr/>
        <p:txBody>
          <a:bodyPr/>
          <a:lstStyle/>
          <a:p>
            <a:r>
              <a:rPr lang="en-US" sz="2000" dirty="0" smtClean="0"/>
              <a:t>Clinical experiences – Ward, OR, Clinic, Overnight call x 4</a:t>
            </a:r>
          </a:p>
          <a:p>
            <a:pPr lvl="1"/>
            <a:r>
              <a:rPr lang="en-US" sz="1600" dirty="0" smtClean="0"/>
              <a:t>Split between General Surgery and either a second Gen </a:t>
            </a:r>
            <a:r>
              <a:rPr lang="en-US" sz="1600" dirty="0" err="1" smtClean="0"/>
              <a:t>Surg</a:t>
            </a:r>
            <a:r>
              <a:rPr lang="en-US" sz="1600" dirty="0" smtClean="0"/>
              <a:t> or Specialty Surgery</a:t>
            </a:r>
          </a:p>
          <a:p>
            <a:r>
              <a:rPr lang="en-US" sz="2000" dirty="0" smtClean="0"/>
              <a:t>Orientation</a:t>
            </a:r>
          </a:p>
          <a:p>
            <a:r>
              <a:rPr lang="en-US" sz="2000" dirty="0" smtClean="0"/>
              <a:t>Suture Skills Workshop</a:t>
            </a:r>
          </a:p>
          <a:p>
            <a:r>
              <a:rPr lang="en-US" sz="2000" dirty="0" smtClean="0"/>
              <a:t>Small Group Case Based Discussions</a:t>
            </a:r>
          </a:p>
          <a:p>
            <a:pPr lvl="1"/>
            <a:r>
              <a:rPr lang="en-US" sz="1600" dirty="0" err="1" smtClean="0"/>
              <a:t>Abd</a:t>
            </a:r>
            <a:r>
              <a:rPr lang="en-US" sz="1600" dirty="0" smtClean="0"/>
              <a:t> Pain, Post-op Oliguria, Fluids/</a:t>
            </a:r>
            <a:r>
              <a:rPr lang="en-US" sz="1600" dirty="0" err="1" smtClean="0"/>
              <a:t>Lytes</a:t>
            </a:r>
            <a:r>
              <a:rPr lang="en-US" sz="1600" dirty="0" smtClean="0"/>
              <a:t>/Acid/Base, Post-op Fever, Wound Healing, Metabolism and Nutrition, Inflammation, Informed Consent</a:t>
            </a:r>
          </a:p>
          <a:p>
            <a:r>
              <a:rPr lang="en-US" sz="2000" dirty="0" smtClean="0"/>
              <a:t>Formal Case Presentations</a:t>
            </a:r>
          </a:p>
          <a:p>
            <a:r>
              <a:rPr lang="en-US" sz="2000" dirty="0" smtClean="0"/>
              <a:t>Enculturation Session – 1 </a:t>
            </a:r>
            <a:r>
              <a:rPr lang="en-US" sz="2000" dirty="0" err="1" smtClean="0"/>
              <a:t>hr</a:t>
            </a:r>
            <a:endParaRPr lang="en-US" sz="2000" dirty="0" smtClean="0"/>
          </a:p>
          <a:p>
            <a:r>
              <a:rPr lang="en-US" sz="2000" dirty="0" smtClean="0"/>
              <a:t>Path Conference – x 2</a:t>
            </a:r>
          </a:p>
          <a:p>
            <a:r>
              <a:rPr lang="en-US" sz="2000" dirty="0" smtClean="0"/>
              <a:t>Second Victim Discussion – 1 </a:t>
            </a:r>
            <a:r>
              <a:rPr lang="en-US" sz="2000" dirty="0" err="1" smtClean="0"/>
              <a:t>hr</a:t>
            </a:r>
            <a:endParaRPr lang="en-US" sz="2000" dirty="0" smtClean="0"/>
          </a:p>
          <a:p>
            <a:r>
              <a:rPr lang="en-US" sz="2000" dirty="0" smtClean="0"/>
              <a:t>Skills Workshop</a:t>
            </a:r>
          </a:p>
          <a:p>
            <a:r>
              <a:rPr lang="en-US" sz="2000" dirty="0" smtClean="0"/>
              <a:t>Delivering Bad News SP Session</a:t>
            </a:r>
          </a:p>
          <a:p>
            <a:r>
              <a:rPr lang="en-US" sz="2000" dirty="0" smtClean="0"/>
              <a:t>CORE Radiology cases (3 required)</a:t>
            </a:r>
            <a:endParaRPr lang="en-US" sz="2000" dirty="0"/>
          </a:p>
        </p:txBody>
      </p:sp>
    </p:spTree>
    <p:extLst>
      <p:ext uri="{BB962C8B-B14F-4D97-AF65-F5344CB8AC3E}">
        <p14:creationId xmlns:p14="http://schemas.microsoft.com/office/powerpoint/2010/main" val="585824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Pedagogy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Consider Skills workshop at the beginning – NGT, Foley with assigned NEJM videos</a:t>
            </a:r>
            <a:endParaRPr lang="en-US" dirty="0"/>
          </a:p>
        </p:txBody>
      </p:sp>
    </p:spTree>
    <p:extLst>
      <p:ext uri="{BB962C8B-B14F-4D97-AF65-F5344CB8AC3E}">
        <p14:creationId xmlns:p14="http://schemas.microsoft.com/office/powerpoint/2010/main" val="1028272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Assessment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Clinical Performance Evaluations – 44%</a:t>
            </a:r>
          </a:p>
          <a:p>
            <a:r>
              <a:rPr lang="en-US" dirty="0" smtClean="0"/>
              <a:t>NBME Shelf Exam – 22%</a:t>
            </a:r>
          </a:p>
          <a:p>
            <a:r>
              <a:rPr lang="en-US" dirty="0" smtClean="0"/>
              <a:t>OSCE – 11% (new 2017-18)</a:t>
            </a:r>
          </a:p>
          <a:p>
            <a:r>
              <a:rPr lang="en-US" dirty="0" smtClean="0"/>
              <a:t>Participation – 11%</a:t>
            </a:r>
          </a:p>
          <a:p>
            <a:r>
              <a:rPr lang="en-US" dirty="0" smtClean="0"/>
              <a:t>Service Case Presentation – 6% (new 2017-18)</a:t>
            </a:r>
          </a:p>
          <a:p>
            <a:r>
              <a:rPr lang="en-US" dirty="0" smtClean="0"/>
              <a:t>Suture Skills Exam – 6% (new 2017-18)</a:t>
            </a:r>
          </a:p>
        </p:txBody>
      </p:sp>
    </p:spTree>
    <p:extLst>
      <p:ext uri="{BB962C8B-B14F-4D97-AF65-F5344CB8AC3E}">
        <p14:creationId xmlns:p14="http://schemas.microsoft.com/office/powerpoint/2010/main" val="3143927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863193"/>
              </p:ext>
            </p:extLst>
          </p:nvPr>
        </p:nvGraphicFramePr>
        <p:xfrm>
          <a:off x="169533" y="1010077"/>
          <a:ext cx="8804934" cy="5361037"/>
        </p:xfrm>
        <a:graphic>
          <a:graphicData uri="http://schemas.openxmlformats.org/drawingml/2006/table">
            <a:tbl>
              <a:tblPr firstRow="1" firstCol="1" bandRow="1">
                <a:tableStyleId>{5C22544A-7EE6-4342-B048-85BDC9FD1C3A}</a:tableStyleId>
              </a:tblPr>
              <a:tblGrid>
                <a:gridCol w="557831">
                  <a:extLst>
                    <a:ext uri="{9D8B030D-6E8A-4147-A177-3AD203B41FA5}">
                      <a16:colId xmlns="" xmlns:a16="http://schemas.microsoft.com/office/drawing/2014/main" val="20000"/>
                    </a:ext>
                  </a:extLst>
                </a:gridCol>
                <a:gridCol w="4637765">
                  <a:extLst>
                    <a:ext uri="{9D8B030D-6E8A-4147-A177-3AD203B41FA5}">
                      <a16:colId xmlns="" xmlns:a16="http://schemas.microsoft.com/office/drawing/2014/main" val="20001"/>
                    </a:ext>
                  </a:extLst>
                </a:gridCol>
                <a:gridCol w="1677879">
                  <a:extLst>
                    <a:ext uri="{9D8B030D-6E8A-4147-A177-3AD203B41FA5}">
                      <a16:colId xmlns="" xmlns:a16="http://schemas.microsoft.com/office/drawing/2014/main" val="20002"/>
                    </a:ext>
                  </a:extLst>
                </a:gridCol>
                <a:gridCol w="1931459">
                  <a:extLst>
                    <a:ext uri="{9D8B030D-6E8A-4147-A177-3AD203B41FA5}">
                      <a16:colId xmlns="" xmlns:a16="http://schemas.microsoft.com/office/drawing/2014/main" val="20003"/>
                    </a:ext>
                  </a:extLst>
                </a:gridCol>
              </a:tblGrid>
              <a:tr h="260083">
                <a:tc>
                  <a:txBody>
                    <a:bodyPr/>
                    <a:lstStyle/>
                    <a:p>
                      <a:pPr marL="0" marR="0" algn="l">
                        <a:lnSpc>
                          <a:spcPct val="115000"/>
                        </a:lnSpc>
                        <a:spcBef>
                          <a:spcPts val="0"/>
                        </a:spcBef>
                        <a:spcAft>
                          <a:spcPts val="0"/>
                        </a:spcAft>
                      </a:pPr>
                      <a:r>
                        <a:rPr lang="en-US" sz="1200" dirty="0">
                          <a:effectLst/>
                        </a:rPr>
                        <a:t>Number</a:t>
                      </a:r>
                      <a:endParaRPr lang="en-US" sz="1200" dirty="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Course Objective</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How Assessed</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Learning Activity</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0"/>
                  </a:ext>
                </a:extLst>
              </a:tr>
              <a:tr h="480789">
                <a:tc>
                  <a:txBody>
                    <a:bodyPr/>
                    <a:lstStyle/>
                    <a:p>
                      <a:pPr marL="0" marR="0" algn="l">
                        <a:lnSpc>
                          <a:spcPct val="115000"/>
                        </a:lnSpc>
                        <a:spcBef>
                          <a:spcPts val="0"/>
                        </a:spcBef>
                        <a:spcAft>
                          <a:spcPts val="0"/>
                        </a:spcAft>
                      </a:pPr>
                      <a:r>
                        <a:rPr lang="en-US" sz="1200">
                          <a:effectLst/>
                        </a:rPr>
                        <a:t>1</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Apply appropriate knowledge developed </a:t>
                      </a:r>
                      <a:r>
                        <a:rPr lang="en-US" sz="1200" dirty="0" smtClean="0">
                          <a:effectLst/>
                        </a:rPr>
                        <a:t>from relevant</a:t>
                      </a:r>
                      <a:r>
                        <a:rPr lang="en-US" sz="1200" dirty="0">
                          <a:effectLst/>
                        </a:rPr>
                        <a:t>, consensus based literature to the delivery of surgical care. </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NBME shelf exam, Ward Evaluation</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Patient Care; </a:t>
                      </a:r>
                      <a:r>
                        <a:rPr lang="en-US" sz="1200" dirty="0" smtClean="0">
                          <a:effectLst/>
                        </a:rPr>
                        <a:t>Weekly </a:t>
                      </a:r>
                      <a:r>
                        <a:rPr lang="en-US" sz="1200" dirty="0">
                          <a:effectLst/>
                        </a:rPr>
                        <a:t>sessions</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1"/>
                  </a:ext>
                </a:extLst>
              </a:tr>
              <a:tr h="838609">
                <a:tc>
                  <a:txBody>
                    <a:bodyPr/>
                    <a:lstStyle/>
                    <a:p>
                      <a:pPr marL="0" marR="0" algn="l">
                        <a:lnSpc>
                          <a:spcPct val="115000"/>
                        </a:lnSpc>
                        <a:spcBef>
                          <a:spcPts val="0"/>
                        </a:spcBef>
                        <a:spcAft>
                          <a:spcPts val="0"/>
                        </a:spcAft>
                      </a:pPr>
                      <a:r>
                        <a:rPr lang="en-US" sz="1200">
                          <a:effectLst/>
                        </a:rPr>
                        <a:t>2</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smtClean="0">
                          <a:effectLst/>
                        </a:rPr>
                        <a:t>Describe the etiologies, pathophysiology, clinical features, differential diagnosis, and related diagnostic testing and management of common surgical conditions.</a:t>
                      </a:r>
                      <a:endParaRPr lang="en-US" sz="1200" dirty="0">
                        <a:solidFill>
                          <a:srgbClr val="FF0000"/>
                        </a:solidFill>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smtClean="0">
                          <a:effectLst/>
                        </a:rPr>
                        <a:t>NBME</a:t>
                      </a:r>
                      <a:r>
                        <a:rPr lang="en-US" sz="1200" baseline="0" dirty="0" smtClean="0">
                          <a:effectLst/>
                        </a:rPr>
                        <a:t> shelf, </a:t>
                      </a:r>
                      <a:r>
                        <a:rPr lang="en-US" sz="1200" dirty="0" smtClean="0">
                          <a:effectLst/>
                        </a:rPr>
                        <a:t>Ward </a:t>
                      </a:r>
                      <a:r>
                        <a:rPr lang="en-US" sz="1200" dirty="0">
                          <a:effectLst/>
                        </a:rPr>
                        <a:t>Evaluation, </a:t>
                      </a:r>
                      <a:r>
                        <a:rPr lang="en-US" sz="1200" dirty="0" smtClean="0">
                          <a:effectLst/>
                        </a:rPr>
                        <a:t>Case Present, OSCE</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Patient Care; Weekly sessions</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2"/>
                  </a:ext>
                </a:extLst>
              </a:tr>
              <a:tr h="658527">
                <a:tc>
                  <a:txBody>
                    <a:bodyPr/>
                    <a:lstStyle/>
                    <a:p>
                      <a:pPr marL="0" marR="0" algn="l">
                        <a:lnSpc>
                          <a:spcPct val="115000"/>
                        </a:lnSpc>
                        <a:spcBef>
                          <a:spcPts val="0"/>
                        </a:spcBef>
                        <a:spcAft>
                          <a:spcPts val="0"/>
                        </a:spcAft>
                      </a:pPr>
                      <a:r>
                        <a:rPr lang="en-US" sz="1200">
                          <a:effectLst/>
                        </a:rPr>
                        <a:t>3</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Recognize and define knowledge of surgical diseases that demand risk factor modifications, end of life decisions, palliative care, pain management, medical legal issues and substance abuse. </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NBME shelf exam, Ward Evaluation</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a:effectLst/>
                        </a:rPr>
                        <a:t>Patient Care; Weekly Sessions</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3"/>
                  </a:ext>
                </a:extLst>
              </a:tr>
              <a:tr h="988143">
                <a:tc>
                  <a:txBody>
                    <a:bodyPr/>
                    <a:lstStyle/>
                    <a:p>
                      <a:pPr marL="0" marR="0" algn="l">
                        <a:lnSpc>
                          <a:spcPct val="115000"/>
                        </a:lnSpc>
                        <a:spcBef>
                          <a:spcPts val="0"/>
                        </a:spcBef>
                        <a:spcAft>
                          <a:spcPts val="0"/>
                        </a:spcAft>
                      </a:pPr>
                      <a:r>
                        <a:rPr lang="en-US" sz="1200">
                          <a:effectLst/>
                        </a:rPr>
                        <a:t>4</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Communicate effectively with patients and families of </a:t>
                      </a:r>
                      <a:r>
                        <a:rPr lang="en-US" sz="1200" b="0" dirty="0" smtClean="0">
                          <a:solidFill>
                            <a:schemeClr val="tx1"/>
                          </a:solidFill>
                          <a:effectLst/>
                        </a:rPr>
                        <a:t>various</a:t>
                      </a:r>
                      <a:r>
                        <a:rPr lang="en-US" sz="1200" dirty="0" smtClean="0">
                          <a:effectLst/>
                        </a:rPr>
                        <a:t> </a:t>
                      </a:r>
                      <a:r>
                        <a:rPr lang="en-US" sz="1200" dirty="0">
                          <a:effectLst/>
                        </a:rPr>
                        <a:t>social, economic and cultural backgrounds, or when special needs or barriers to communication exist, particularly in the areas of individual health, or factors that may impact health and informed consent. </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Ward </a:t>
                      </a:r>
                      <a:r>
                        <a:rPr lang="en-US" sz="1200" dirty="0" smtClean="0">
                          <a:effectLst/>
                        </a:rPr>
                        <a:t>Evaluation, OSCE</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Patient Care, </a:t>
                      </a:r>
                      <a:r>
                        <a:rPr lang="en-US" sz="1200" dirty="0" smtClean="0">
                          <a:effectLst/>
                        </a:rPr>
                        <a:t> Breaking Bad News Session</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4"/>
                  </a:ext>
                </a:extLst>
              </a:tr>
              <a:tr h="1174173">
                <a:tc>
                  <a:txBody>
                    <a:bodyPr/>
                    <a:lstStyle/>
                    <a:p>
                      <a:pPr marL="0" marR="0" algn="l">
                        <a:lnSpc>
                          <a:spcPct val="115000"/>
                        </a:lnSpc>
                        <a:spcBef>
                          <a:spcPts val="0"/>
                        </a:spcBef>
                        <a:spcAft>
                          <a:spcPts val="0"/>
                        </a:spcAft>
                      </a:pPr>
                      <a:r>
                        <a:rPr lang="en-US" sz="1200">
                          <a:effectLst/>
                        </a:rPr>
                        <a:t>5</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Perform professional responsibilities by establishing respectful relationships; e.g. student-patient, student-family, colleagues, and all members of the health care team. Professionalism also includes respect for diverse patient concerns, opinions and cultural perspectives, with respect to the basis for the doctor-patient relationship. </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Ward Evaluation, </a:t>
                      </a:r>
                      <a:r>
                        <a:rPr lang="en-US" sz="1200" dirty="0" smtClean="0">
                          <a:effectLst/>
                        </a:rPr>
                        <a:t>OSCE</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Patient Care</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5"/>
                  </a:ext>
                </a:extLst>
              </a:tr>
              <a:tr h="857750">
                <a:tc>
                  <a:txBody>
                    <a:bodyPr/>
                    <a:lstStyle/>
                    <a:p>
                      <a:pPr marL="0" marR="0" algn="l">
                        <a:lnSpc>
                          <a:spcPct val="115000"/>
                        </a:lnSpc>
                        <a:spcBef>
                          <a:spcPts val="0"/>
                        </a:spcBef>
                        <a:spcAft>
                          <a:spcPts val="0"/>
                        </a:spcAft>
                      </a:pPr>
                      <a:r>
                        <a:rPr lang="en-US" sz="1200">
                          <a:effectLst/>
                        </a:rPr>
                        <a:t>6</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Interview patients skillfully, perform a focused physical exam with attention to infection control, patient comfort and privacy in order define and prioritize the patient's problems and organize a differential diagnosis. </a:t>
                      </a:r>
                      <a:endParaRPr lang="en-US" sz="120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Ward Evaluation</a:t>
                      </a:r>
                      <a:r>
                        <a:rPr lang="en-US" sz="1200" dirty="0" smtClean="0">
                          <a:effectLst/>
                        </a:rPr>
                        <a:t>, OSCE</a:t>
                      </a:r>
                      <a:endParaRPr lang="en-US" sz="1200" dirty="0">
                        <a:effectLst/>
                        <a:latin typeface="Calibri"/>
                        <a:ea typeface="Calibri"/>
                        <a:cs typeface="Times New Roman"/>
                      </a:endParaRPr>
                    </a:p>
                  </a:txBody>
                  <a:tcPr marL="64247" marR="64247" marT="32124" marB="32124"/>
                </a:tc>
                <a:tc>
                  <a:txBody>
                    <a:bodyPr/>
                    <a:lstStyle/>
                    <a:p>
                      <a:pPr marL="0" marR="0" algn="l">
                        <a:lnSpc>
                          <a:spcPct val="115000"/>
                        </a:lnSpc>
                        <a:spcBef>
                          <a:spcPts val="0"/>
                        </a:spcBef>
                        <a:spcAft>
                          <a:spcPts val="0"/>
                        </a:spcAft>
                      </a:pPr>
                      <a:r>
                        <a:rPr lang="en-US" sz="1200" dirty="0">
                          <a:effectLst/>
                        </a:rPr>
                        <a:t>Patient </a:t>
                      </a:r>
                      <a:r>
                        <a:rPr lang="en-US" sz="1200" dirty="0" smtClean="0">
                          <a:effectLst/>
                        </a:rPr>
                        <a:t>Care</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786497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60072081"/>
              </p:ext>
            </p:extLst>
          </p:nvPr>
        </p:nvGraphicFramePr>
        <p:xfrm>
          <a:off x="187036" y="1131166"/>
          <a:ext cx="8697191" cy="5377896"/>
        </p:xfrm>
        <a:graphic>
          <a:graphicData uri="http://schemas.openxmlformats.org/drawingml/2006/table">
            <a:tbl>
              <a:tblPr firstRow="1" firstCol="1" bandRow="1">
                <a:tableStyleId>{5C22544A-7EE6-4342-B048-85BDC9FD1C3A}</a:tableStyleId>
              </a:tblPr>
              <a:tblGrid>
                <a:gridCol w="429847">
                  <a:extLst>
                    <a:ext uri="{9D8B030D-6E8A-4147-A177-3AD203B41FA5}">
                      <a16:colId xmlns="" xmlns:a16="http://schemas.microsoft.com/office/drawing/2014/main" val="20000"/>
                    </a:ext>
                  </a:extLst>
                </a:gridCol>
                <a:gridCol w="4702172">
                  <a:extLst>
                    <a:ext uri="{9D8B030D-6E8A-4147-A177-3AD203B41FA5}">
                      <a16:colId xmlns="" xmlns:a16="http://schemas.microsoft.com/office/drawing/2014/main" val="20001"/>
                    </a:ext>
                  </a:extLst>
                </a:gridCol>
                <a:gridCol w="1657348">
                  <a:extLst>
                    <a:ext uri="{9D8B030D-6E8A-4147-A177-3AD203B41FA5}">
                      <a16:colId xmlns="" xmlns:a16="http://schemas.microsoft.com/office/drawing/2014/main" val="20002"/>
                    </a:ext>
                  </a:extLst>
                </a:gridCol>
                <a:gridCol w="1907824">
                  <a:extLst>
                    <a:ext uri="{9D8B030D-6E8A-4147-A177-3AD203B41FA5}">
                      <a16:colId xmlns="" xmlns:a16="http://schemas.microsoft.com/office/drawing/2014/main" val="20003"/>
                    </a:ext>
                  </a:extLst>
                </a:gridCol>
              </a:tblGrid>
              <a:tr h="436519">
                <a:tc>
                  <a:txBody>
                    <a:bodyPr/>
                    <a:lstStyle/>
                    <a:p>
                      <a:pPr marL="0" marR="0" algn="l">
                        <a:lnSpc>
                          <a:spcPct val="115000"/>
                        </a:lnSpc>
                        <a:spcBef>
                          <a:spcPts val="0"/>
                        </a:spcBef>
                        <a:spcAft>
                          <a:spcPts val="0"/>
                        </a:spcAft>
                      </a:pPr>
                      <a:r>
                        <a:rPr lang="en-US" sz="1200" dirty="0">
                          <a:effectLst/>
                        </a:rPr>
                        <a:t>Number</a:t>
                      </a:r>
                      <a:endParaRPr lang="en-US" sz="1200" dirty="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Course Objective</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How Assessed</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Learning Activity</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0"/>
                  </a:ext>
                </a:extLst>
              </a:tr>
              <a:tr h="946915">
                <a:tc>
                  <a:txBody>
                    <a:bodyPr/>
                    <a:lstStyle/>
                    <a:p>
                      <a:pPr marL="0" marR="0" algn="l">
                        <a:lnSpc>
                          <a:spcPct val="115000"/>
                        </a:lnSpc>
                        <a:spcBef>
                          <a:spcPts val="0"/>
                        </a:spcBef>
                        <a:spcAft>
                          <a:spcPts val="0"/>
                        </a:spcAft>
                      </a:pPr>
                      <a:r>
                        <a:rPr lang="en-US" sz="1200">
                          <a:effectLst/>
                        </a:rPr>
                        <a:t>7</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Identify, define and perform the indications, complications and limitations of simple clinical procedures; e.g., suturing, </a:t>
                      </a:r>
                      <a:r>
                        <a:rPr lang="en-US" sz="1200" dirty="0" err="1">
                          <a:effectLst/>
                        </a:rPr>
                        <a:t>foley</a:t>
                      </a:r>
                      <a:r>
                        <a:rPr lang="en-US" sz="1200" dirty="0">
                          <a:effectLst/>
                        </a:rPr>
                        <a:t> placement, etc., and assist in common surgical interventions; e.g., laparoscopy, chest tube placement, abdominal exploration, etc. </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Ward Evaluation, </a:t>
                      </a:r>
                      <a:r>
                        <a:rPr lang="en-US" sz="1200" dirty="0" smtClean="0">
                          <a:effectLst/>
                        </a:rPr>
                        <a:t>Suture</a:t>
                      </a:r>
                      <a:r>
                        <a:rPr lang="en-US" sz="1200" baseline="0" dirty="0" smtClean="0">
                          <a:effectLst/>
                        </a:rPr>
                        <a:t> exam, </a:t>
                      </a:r>
                      <a:r>
                        <a:rPr lang="en-US" sz="1200" dirty="0" smtClean="0">
                          <a:effectLst/>
                        </a:rPr>
                        <a:t>Passport</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Patient Care, Knot tying </a:t>
                      </a:r>
                      <a:r>
                        <a:rPr lang="en-US" sz="1200" dirty="0" smtClean="0">
                          <a:effectLst/>
                        </a:rPr>
                        <a:t>session, Skills Session</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1"/>
                  </a:ext>
                </a:extLst>
              </a:tr>
              <a:tr h="741221">
                <a:tc>
                  <a:txBody>
                    <a:bodyPr/>
                    <a:lstStyle/>
                    <a:p>
                      <a:pPr marL="0" marR="0" algn="l">
                        <a:lnSpc>
                          <a:spcPct val="115000"/>
                        </a:lnSpc>
                        <a:spcBef>
                          <a:spcPts val="0"/>
                        </a:spcBef>
                        <a:spcAft>
                          <a:spcPts val="0"/>
                        </a:spcAft>
                      </a:pPr>
                      <a:r>
                        <a:rPr lang="en-US" sz="1200">
                          <a:effectLst/>
                        </a:rPr>
                        <a:t>8</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Interpret without assistance common abnormalities and urgent findings on common diagnostic tests and studies; e.g., chest x-ray, abdominal series, CT scan, ECG, etc. </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Ward Evaluation, Passport</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Patient Care, CORE cases; Weekly Sessions</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2"/>
                  </a:ext>
                </a:extLst>
              </a:tr>
              <a:tr h="741221">
                <a:tc>
                  <a:txBody>
                    <a:bodyPr/>
                    <a:lstStyle/>
                    <a:p>
                      <a:pPr marL="0" marR="0" algn="l">
                        <a:lnSpc>
                          <a:spcPct val="115000"/>
                        </a:lnSpc>
                        <a:spcBef>
                          <a:spcPts val="0"/>
                        </a:spcBef>
                        <a:spcAft>
                          <a:spcPts val="1800"/>
                        </a:spcAft>
                      </a:pPr>
                      <a:r>
                        <a:rPr lang="en-US" sz="1200">
                          <a:effectLst/>
                        </a:rPr>
                        <a:t>9</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1800"/>
                        </a:spcAft>
                      </a:pPr>
                      <a:r>
                        <a:rPr lang="en-US" sz="1200">
                          <a:effectLst/>
                        </a:rPr>
                        <a:t>Demonstrate the ability to assist patients in understanding their treatment options and motivating them to make healthy behavioral and treatment choices. </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smtClean="0">
                          <a:effectLst/>
                          <a:latin typeface="Calibri"/>
                          <a:ea typeface="Calibri"/>
                          <a:cs typeface="Times New Roman"/>
                        </a:rPr>
                        <a:t>Ward</a:t>
                      </a:r>
                      <a:r>
                        <a:rPr lang="en-US" sz="1200" baseline="0" dirty="0" smtClean="0">
                          <a:effectLst/>
                          <a:latin typeface="Calibri"/>
                          <a:ea typeface="Calibri"/>
                          <a:cs typeface="Times New Roman"/>
                        </a:rPr>
                        <a:t> </a:t>
                      </a:r>
                      <a:r>
                        <a:rPr lang="en-US" sz="1200" baseline="0" dirty="0" err="1" smtClean="0">
                          <a:effectLst/>
                          <a:latin typeface="Calibri"/>
                          <a:ea typeface="Calibri"/>
                          <a:cs typeface="Times New Roman"/>
                        </a:rPr>
                        <a:t>Eval</a:t>
                      </a:r>
                      <a:r>
                        <a:rPr lang="en-US" sz="1200" baseline="0" dirty="0" smtClean="0">
                          <a:effectLst/>
                          <a:latin typeface="Calibri"/>
                          <a:ea typeface="Calibri"/>
                          <a:cs typeface="Times New Roman"/>
                        </a:rPr>
                        <a:t>, OSCE</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Patient </a:t>
                      </a:r>
                      <a:r>
                        <a:rPr lang="en-US" sz="1200" dirty="0" smtClean="0">
                          <a:effectLst/>
                        </a:rPr>
                        <a:t>Care</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3"/>
                  </a:ext>
                </a:extLst>
              </a:tr>
              <a:tr h="741221">
                <a:tc>
                  <a:txBody>
                    <a:bodyPr/>
                    <a:lstStyle/>
                    <a:p>
                      <a:pPr marL="0" marR="0" algn="l">
                        <a:lnSpc>
                          <a:spcPct val="115000"/>
                        </a:lnSpc>
                        <a:spcBef>
                          <a:spcPts val="0"/>
                        </a:spcBef>
                        <a:spcAft>
                          <a:spcPts val="0"/>
                        </a:spcAft>
                      </a:pPr>
                      <a:r>
                        <a:rPr lang="en-US" sz="1200">
                          <a:effectLst/>
                        </a:rPr>
                        <a:t>10</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a:effectLst/>
                        </a:rPr>
                        <a:t>Communicate effectively and collegially with physician colleagues and other members of the health-care team verbally, in writing and in the electronic medical record. </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Ward Evaluation, </a:t>
                      </a:r>
                      <a:r>
                        <a:rPr lang="en-US" sz="1200" dirty="0" smtClean="0">
                          <a:effectLst/>
                        </a:rPr>
                        <a:t>OSCE</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Patient Care, Write Ups</a:t>
                      </a:r>
                      <a:endParaRPr lang="en-US" sz="1200">
                        <a:effectLst/>
                        <a:latin typeface="Calibri"/>
                        <a:ea typeface="Calibri"/>
                        <a:cs typeface="Times New Roman"/>
                      </a:endParaRPr>
                    </a:p>
                  </a:txBody>
                  <a:tcPr marL="0" marR="0" marT="0" marB="0"/>
                </a:tc>
                <a:extLst>
                  <a:ext uri="{0D108BD9-81ED-4DB2-BD59-A6C34878D82A}">
                    <a16:rowId xmlns="" xmlns:a16="http://schemas.microsoft.com/office/drawing/2014/main" val="10004"/>
                  </a:ext>
                </a:extLst>
              </a:tr>
              <a:tr h="1207545">
                <a:tc>
                  <a:txBody>
                    <a:bodyPr/>
                    <a:lstStyle/>
                    <a:p>
                      <a:pPr marL="0" marR="0" algn="l">
                        <a:lnSpc>
                          <a:spcPct val="115000"/>
                        </a:lnSpc>
                        <a:spcBef>
                          <a:spcPts val="0"/>
                        </a:spcBef>
                        <a:spcAft>
                          <a:spcPts val="0"/>
                        </a:spcAft>
                      </a:pPr>
                      <a:r>
                        <a:rPr lang="en-US" sz="1200">
                          <a:effectLst/>
                        </a:rPr>
                        <a:t>11</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Demonstrate responsibility for his or her own medical education, develop the habits of mindfulness, reflection, and continuous learning by adhering to high ethical and moral standards, accepting responsibility for personal actions, incorporating constructive criticism and respecting patient confidentiality. </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Ward Evaluation, Self Assessment</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Patient Care; Weekly </a:t>
                      </a:r>
                      <a:r>
                        <a:rPr lang="en-US" sz="1200" dirty="0" smtClean="0">
                          <a:effectLst/>
                        </a:rPr>
                        <a:t>Sessions, Enculturation; Second Victim Phenomenon</a:t>
                      </a:r>
                      <a:r>
                        <a:rPr lang="en-US" sz="1200" baseline="0" dirty="0" smtClean="0">
                          <a:effectLst/>
                        </a:rPr>
                        <a:t> Session</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5"/>
                  </a:ext>
                </a:extLst>
              </a:tr>
              <a:tr h="563254">
                <a:tc>
                  <a:txBody>
                    <a:bodyPr/>
                    <a:lstStyle/>
                    <a:p>
                      <a:pPr marL="0" marR="0" algn="l">
                        <a:lnSpc>
                          <a:spcPct val="115000"/>
                        </a:lnSpc>
                        <a:spcBef>
                          <a:spcPts val="0"/>
                        </a:spcBef>
                        <a:spcAft>
                          <a:spcPts val="0"/>
                        </a:spcAft>
                      </a:pPr>
                      <a:r>
                        <a:rPr lang="en-US" sz="1200">
                          <a:effectLst/>
                        </a:rPr>
                        <a:t>12</a:t>
                      </a:r>
                      <a:endParaRPr lang="en-US" sz="1200">
                        <a:effectLst/>
                        <a:latin typeface="Calibri"/>
                        <a:ea typeface="Calibri"/>
                        <a:cs typeface="Times New Roman"/>
                      </a:endParaRPr>
                    </a:p>
                  </a:txBody>
                  <a:tcPr marL="0" marR="0" marT="0" marB="0"/>
                </a:tc>
                <a:tc>
                  <a:txBody>
                    <a:bodyPr/>
                    <a:lstStyle/>
                    <a:p>
                      <a:pPr marL="0" marR="0" algn="l">
                        <a:lnSpc>
                          <a:spcPct val="115000"/>
                        </a:lnSpc>
                        <a:spcBef>
                          <a:spcPts val="0"/>
                        </a:spcBef>
                        <a:spcAft>
                          <a:spcPts val="0"/>
                        </a:spcAft>
                      </a:pPr>
                      <a:r>
                        <a:rPr lang="en-US" sz="1200" dirty="0">
                          <a:effectLst/>
                        </a:rPr>
                        <a:t>Identify and utilize appropriate resources to support patient care and collaborate with all members of the inter-professional team. </a:t>
                      </a:r>
                      <a:endParaRPr lang="en-US" sz="1200" dirty="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a:effectLst/>
                        </a:rPr>
                        <a:t>Ward Evaluation</a:t>
                      </a:r>
                      <a:endParaRPr lang="en-US" sz="1200">
                        <a:effectLst/>
                        <a:latin typeface="Calibri"/>
                        <a:ea typeface="Calibri"/>
                        <a:cs typeface="Times New Roman"/>
                      </a:endParaRPr>
                    </a:p>
                  </a:txBody>
                  <a:tcPr marL="68419" marR="68419" marT="34210" marB="34210"/>
                </a:tc>
                <a:tc>
                  <a:txBody>
                    <a:bodyPr/>
                    <a:lstStyle/>
                    <a:p>
                      <a:pPr marL="0" marR="0" algn="l">
                        <a:lnSpc>
                          <a:spcPct val="115000"/>
                        </a:lnSpc>
                        <a:spcBef>
                          <a:spcPts val="0"/>
                        </a:spcBef>
                        <a:spcAft>
                          <a:spcPts val="0"/>
                        </a:spcAft>
                      </a:pPr>
                      <a:r>
                        <a:rPr lang="en-US" sz="1200" dirty="0">
                          <a:effectLst/>
                        </a:rPr>
                        <a:t>Patient Care</a:t>
                      </a:r>
                      <a:endParaRPr lang="en-US" sz="1200" dirty="0">
                        <a:effectLst/>
                        <a:latin typeface="Calibri"/>
                        <a:ea typeface="Calibri"/>
                        <a:cs typeface="Times New Roman"/>
                      </a:endParaRPr>
                    </a:p>
                  </a:txBody>
                  <a:tcPr marL="0" marR="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66883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2700"/>
            <a:ext cx="8686799" cy="946305"/>
          </a:xfrm>
        </p:spPr>
        <p:txBody>
          <a:bodyPr/>
          <a:lstStyle/>
          <a:p>
            <a:pPr algn="ctr"/>
            <a:r>
              <a:rPr lang="en-US" sz="3600" dirty="0" smtClean="0">
                <a:solidFill>
                  <a:schemeClr val="bg1"/>
                </a:solidFill>
              </a:rPr>
              <a:t>Review of Surgery</a:t>
            </a:r>
            <a:r>
              <a:rPr lang="en-US" sz="3600" dirty="0" smtClean="0">
                <a:solidFill>
                  <a:srgbClr val="FF0000"/>
                </a:solidFill>
              </a:rPr>
              <a:t> </a:t>
            </a:r>
            <a:r>
              <a:rPr lang="en-US" sz="3600" dirty="0" smtClean="0">
                <a:solidFill>
                  <a:schemeClr val="bg1"/>
                </a:solidFill>
              </a:rPr>
              <a:t>clerkship</a:t>
            </a:r>
            <a:endParaRPr lang="en-US" sz="3600" dirty="0">
              <a:solidFill>
                <a:schemeClr val="bg1"/>
              </a:solidFill>
            </a:endParaRPr>
          </a:p>
        </p:txBody>
      </p:sp>
      <p:sp>
        <p:nvSpPr>
          <p:cNvPr id="3" name="Content Placeholder 2"/>
          <p:cNvSpPr>
            <a:spLocks noGrp="1"/>
          </p:cNvSpPr>
          <p:nvPr>
            <p:ph type="body" idx="1"/>
          </p:nvPr>
        </p:nvSpPr>
        <p:spPr>
          <a:xfrm>
            <a:off x="457200" y="1625600"/>
            <a:ext cx="8229600" cy="4588932"/>
          </a:xfrm>
        </p:spPr>
        <p:txBody>
          <a:bodyPr/>
          <a:lstStyle/>
          <a:p>
            <a:r>
              <a:rPr lang="en-US" sz="3200" dirty="0" smtClean="0"/>
              <a:t>Clerkship occurs in Year 3</a:t>
            </a:r>
            <a:endParaRPr lang="en-US" sz="1200" dirty="0" smtClean="0"/>
          </a:p>
          <a:p>
            <a:r>
              <a:rPr lang="en-US" sz="3200" dirty="0" smtClean="0"/>
              <a:t>Clerkship Director(s) – Dr. Andrew Crockett, Dr. Meredith Sorenson</a:t>
            </a:r>
          </a:p>
          <a:p>
            <a:r>
              <a:rPr lang="en-US" sz="3200" dirty="0" smtClean="0"/>
              <a:t>Clerkship Coordinator –Terri Nicholson</a:t>
            </a:r>
          </a:p>
          <a:p>
            <a:r>
              <a:rPr lang="en-US" sz="3200" dirty="0" smtClean="0"/>
              <a:t>Clerkship is 8 weeks long</a:t>
            </a:r>
            <a:endParaRPr lang="en-US" sz="1200" dirty="0" smtClean="0"/>
          </a:p>
          <a:p>
            <a:r>
              <a:rPr lang="en-US" sz="3200" dirty="0" smtClean="0"/>
              <a:t>Clerkship was last reviewed in Feb 2016</a:t>
            </a:r>
          </a:p>
          <a:p>
            <a:r>
              <a:rPr lang="en-US" sz="3200" dirty="0" smtClean="0"/>
              <a:t>Current Review: Nov 2017</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55798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50814073"/>
              </p:ext>
            </p:extLst>
          </p:nvPr>
        </p:nvGraphicFramePr>
        <p:xfrm>
          <a:off x="177797" y="2051195"/>
          <a:ext cx="8392996" cy="4199479"/>
        </p:xfrm>
        <a:graphic>
          <a:graphicData uri="http://schemas.openxmlformats.org/drawingml/2006/table">
            <a:tbl>
              <a:tblPr bandRow="1">
                <a:tableStyleId>{5C22544A-7EE6-4342-B048-85BDC9FD1C3A}</a:tableStyleId>
              </a:tblPr>
              <a:tblGrid>
                <a:gridCol w="2425726">
                  <a:extLst>
                    <a:ext uri="{9D8B030D-6E8A-4147-A177-3AD203B41FA5}">
                      <a16:colId xmlns="" xmlns:a16="http://schemas.microsoft.com/office/drawing/2014/main" val="20000"/>
                    </a:ext>
                  </a:extLst>
                </a:gridCol>
                <a:gridCol w="983225">
                  <a:extLst>
                    <a:ext uri="{9D8B030D-6E8A-4147-A177-3AD203B41FA5}">
                      <a16:colId xmlns="" xmlns:a16="http://schemas.microsoft.com/office/drawing/2014/main" val="20001"/>
                    </a:ext>
                  </a:extLst>
                </a:gridCol>
                <a:gridCol w="983225">
                  <a:extLst>
                    <a:ext uri="{9D8B030D-6E8A-4147-A177-3AD203B41FA5}">
                      <a16:colId xmlns="" xmlns:a16="http://schemas.microsoft.com/office/drawing/2014/main" val="20002"/>
                    </a:ext>
                  </a:extLst>
                </a:gridCol>
                <a:gridCol w="983225">
                  <a:extLst>
                    <a:ext uri="{9D8B030D-6E8A-4147-A177-3AD203B41FA5}">
                      <a16:colId xmlns="" xmlns:a16="http://schemas.microsoft.com/office/drawing/2014/main" val="20003"/>
                    </a:ext>
                  </a:extLst>
                </a:gridCol>
                <a:gridCol w="983225">
                  <a:extLst>
                    <a:ext uri="{9D8B030D-6E8A-4147-A177-3AD203B41FA5}">
                      <a16:colId xmlns="" xmlns:a16="http://schemas.microsoft.com/office/drawing/2014/main" val="20004"/>
                    </a:ext>
                  </a:extLst>
                </a:gridCol>
                <a:gridCol w="983225">
                  <a:extLst>
                    <a:ext uri="{9D8B030D-6E8A-4147-A177-3AD203B41FA5}">
                      <a16:colId xmlns="" xmlns:a16="http://schemas.microsoft.com/office/drawing/2014/main" val="20005"/>
                    </a:ext>
                  </a:extLst>
                </a:gridCol>
                <a:gridCol w="1051145">
                  <a:extLst>
                    <a:ext uri="{9D8B030D-6E8A-4147-A177-3AD203B41FA5}">
                      <a16:colId xmlns="" xmlns:a16="http://schemas.microsoft.com/office/drawing/2014/main" val="20006"/>
                    </a:ext>
                  </a:extLst>
                </a:gridCol>
              </a:tblGrid>
              <a:tr h="9978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Clerkship</a:t>
                      </a:r>
                    </a:p>
                  </a:txBody>
                  <a:tcPr anchor="b">
                    <a:noFill/>
                  </a:tcPr>
                </a:tc>
                <a:tc>
                  <a:txBody>
                    <a:bodyPr/>
                    <a:lstStyle/>
                    <a:p>
                      <a:pPr algn="ctr"/>
                      <a:r>
                        <a:rPr lang="en-US" sz="1400" b="1" dirty="0" smtClean="0">
                          <a:solidFill>
                            <a:schemeClr val="bg1"/>
                          </a:solidFill>
                        </a:rPr>
                        <a:t>Geisel mean 2013</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mean 2014</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mean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mean 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mean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means 2017</a:t>
                      </a:r>
                      <a:endParaRPr lang="en-US" sz="1400" b="1" dirty="0">
                        <a:solidFill>
                          <a:schemeClr val="bg1"/>
                        </a:solidFill>
                      </a:endParaRPr>
                    </a:p>
                  </a:txBody>
                  <a:tcPr anchor="ctr">
                    <a:solidFill>
                      <a:schemeClr val="accent1">
                        <a:lumMod val="90000"/>
                        <a:lumOff val="10000"/>
                      </a:schemeClr>
                    </a:solidFill>
                  </a:tcPr>
                </a:tc>
                <a:extLst>
                  <a:ext uri="{0D108BD9-81ED-4DB2-BD59-A6C34878D82A}">
                    <a16:rowId xmlns="" xmlns:a16="http://schemas.microsoft.com/office/drawing/2014/main" val="10000"/>
                  </a:ext>
                </a:extLst>
              </a:tr>
              <a:tr h="457369">
                <a:tc>
                  <a:txBody>
                    <a:bodyPr/>
                    <a:lstStyle/>
                    <a:p>
                      <a:r>
                        <a:rPr lang="en-US" sz="1600" b="0" dirty="0" smtClean="0">
                          <a:solidFill>
                            <a:schemeClr val="tx1"/>
                          </a:solidFill>
                        </a:rPr>
                        <a:t>CFM</a:t>
                      </a:r>
                      <a:endParaRPr lang="en-US" sz="1600" b="0" dirty="0">
                        <a:solidFill>
                          <a:schemeClr val="tx1"/>
                        </a:solidFill>
                      </a:endParaRPr>
                    </a:p>
                  </a:txBody>
                  <a:tcPr anchor="ctr"/>
                </a:tc>
                <a:tc>
                  <a:txBody>
                    <a:bodyPr/>
                    <a:lstStyle/>
                    <a:p>
                      <a:pPr algn="ctr"/>
                      <a:r>
                        <a:rPr lang="en-US" sz="1600" dirty="0" smtClean="0">
                          <a:solidFill>
                            <a:schemeClr val="tx1"/>
                          </a:solidFill>
                        </a:rPr>
                        <a:t>70.3</a:t>
                      </a:r>
                      <a:endParaRPr lang="en-US" sz="1600" dirty="0">
                        <a:solidFill>
                          <a:schemeClr val="tx1"/>
                        </a:solidFill>
                      </a:endParaRPr>
                    </a:p>
                  </a:txBody>
                  <a:tcPr anchor="ctr"/>
                </a:tc>
                <a:tc>
                  <a:txBody>
                    <a:bodyPr/>
                    <a:lstStyle/>
                    <a:p>
                      <a:pPr algn="ctr"/>
                      <a:r>
                        <a:rPr lang="en-US" sz="1600" dirty="0" smtClean="0">
                          <a:solidFill>
                            <a:schemeClr val="tx1"/>
                          </a:solidFill>
                        </a:rPr>
                        <a:t>77.4</a:t>
                      </a:r>
                      <a:endParaRPr lang="en-US" sz="1600" dirty="0">
                        <a:solidFill>
                          <a:schemeClr val="tx1"/>
                        </a:solidFill>
                      </a:endParaRPr>
                    </a:p>
                  </a:txBody>
                  <a:tcPr anchor="ctr"/>
                </a:tc>
                <a:tc>
                  <a:txBody>
                    <a:bodyPr/>
                    <a:lstStyle/>
                    <a:p>
                      <a:pPr algn="ctr"/>
                      <a:r>
                        <a:rPr lang="en-US" sz="1600" dirty="0" smtClean="0">
                          <a:solidFill>
                            <a:schemeClr val="tx1"/>
                          </a:solidFill>
                        </a:rPr>
                        <a:t>93.2</a:t>
                      </a:r>
                      <a:endParaRPr lang="en-US" sz="1600" dirty="0">
                        <a:solidFill>
                          <a:schemeClr val="tx1"/>
                        </a:solidFill>
                      </a:endParaRPr>
                    </a:p>
                  </a:txBody>
                  <a:tcPr anchor="ctr"/>
                </a:tc>
                <a:tc>
                  <a:txBody>
                    <a:bodyPr/>
                    <a:lstStyle/>
                    <a:p>
                      <a:pPr algn="ctr"/>
                      <a:r>
                        <a:rPr lang="en-US" sz="1600" dirty="0" smtClean="0">
                          <a:solidFill>
                            <a:schemeClr val="tx1"/>
                          </a:solidFill>
                        </a:rPr>
                        <a:t>83.8</a:t>
                      </a:r>
                      <a:endParaRPr lang="en-US" sz="1600" dirty="0">
                        <a:solidFill>
                          <a:schemeClr val="tx1"/>
                        </a:solidFill>
                      </a:endParaRPr>
                    </a:p>
                  </a:txBody>
                  <a:tcPr anchor="ctr"/>
                </a:tc>
                <a:tc>
                  <a:txBody>
                    <a:bodyPr/>
                    <a:lstStyle/>
                    <a:p>
                      <a:pPr algn="ctr"/>
                      <a:r>
                        <a:rPr lang="en-US" sz="1600" dirty="0" smtClean="0">
                          <a:solidFill>
                            <a:schemeClr val="tx1"/>
                          </a:solidFill>
                        </a:rPr>
                        <a:t>90.5</a:t>
                      </a:r>
                      <a:endParaRPr lang="en-US" sz="1600" dirty="0">
                        <a:solidFill>
                          <a:schemeClr val="tx1"/>
                        </a:solidFill>
                      </a:endParaRPr>
                    </a:p>
                  </a:txBody>
                  <a:tcPr anchor="ctr"/>
                </a:tc>
                <a:tc>
                  <a:txBody>
                    <a:bodyPr/>
                    <a:lstStyle/>
                    <a:p>
                      <a:pPr algn="ctr"/>
                      <a:r>
                        <a:rPr lang="en-US" sz="1600" dirty="0" smtClean="0">
                          <a:solidFill>
                            <a:schemeClr val="tx1"/>
                          </a:solidFill>
                        </a:rPr>
                        <a:t>85.7</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1"/>
                  </a:ext>
                </a:extLst>
              </a:tr>
              <a:tr h="457369">
                <a:tc>
                  <a:txBody>
                    <a:bodyPr/>
                    <a:lstStyle/>
                    <a:p>
                      <a:r>
                        <a:rPr lang="en-US" sz="1600" b="0" dirty="0" smtClean="0"/>
                        <a:t>MED</a:t>
                      </a:r>
                      <a:endParaRPr lang="en-US" sz="1600" b="0" dirty="0"/>
                    </a:p>
                  </a:txBody>
                  <a:tcPr anchor="ctr"/>
                </a:tc>
                <a:tc>
                  <a:txBody>
                    <a:bodyPr/>
                    <a:lstStyle/>
                    <a:p>
                      <a:pPr algn="ctr"/>
                      <a:r>
                        <a:rPr lang="en-US" sz="1600" dirty="0" smtClean="0">
                          <a:solidFill>
                            <a:schemeClr val="tx1"/>
                          </a:solidFill>
                        </a:rPr>
                        <a:t>91.4</a:t>
                      </a:r>
                      <a:endParaRPr lang="en-US" sz="1600" dirty="0">
                        <a:solidFill>
                          <a:schemeClr val="tx1"/>
                        </a:solidFill>
                      </a:endParaRPr>
                    </a:p>
                  </a:txBody>
                  <a:tcPr anchor="ctr"/>
                </a:tc>
                <a:tc>
                  <a:txBody>
                    <a:bodyPr/>
                    <a:lstStyle/>
                    <a:p>
                      <a:pPr algn="ctr"/>
                      <a:r>
                        <a:rPr lang="en-US" sz="1600" dirty="0" smtClean="0">
                          <a:solidFill>
                            <a:schemeClr val="tx1"/>
                          </a:solidFill>
                        </a:rPr>
                        <a:t>96.5</a:t>
                      </a:r>
                      <a:endParaRPr lang="en-US" sz="1600" dirty="0">
                        <a:solidFill>
                          <a:schemeClr val="tx1"/>
                        </a:solidFill>
                      </a:endParaRPr>
                    </a:p>
                  </a:txBody>
                  <a:tcPr anchor="ctr"/>
                </a:tc>
                <a:tc>
                  <a:txBody>
                    <a:bodyPr/>
                    <a:lstStyle/>
                    <a:p>
                      <a:pPr algn="ctr"/>
                      <a:r>
                        <a:rPr lang="en-US" sz="1600" dirty="0" smtClean="0">
                          <a:solidFill>
                            <a:schemeClr val="tx1"/>
                          </a:solidFill>
                        </a:rPr>
                        <a:t>85.9</a:t>
                      </a:r>
                      <a:endParaRPr lang="en-US" sz="1600" dirty="0">
                        <a:solidFill>
                          <a:schemeClr val="tx1"/>
                        </a:solidFill>
                      </a:endParaRPr>
                    </a:p>
                  </a:txBody>
                  <a:tcPr anchor="ctr"/>
                </a:tc>
                <a:tc>
                  <a:txBody>
                    <a:bodyPr/>
                    <a:lstStyle/>
                    <a:p>
                      <a:pPr algn="ctr"/>
                      <a:r>
                        <a:rPr lang="en-US" sz="1600" dirty="0" smtClean="0">
                          <a:solidFill>
                            <a:schemeClr val="tx1"/>
                          </a:solidFill>
                        </a:rPr>
                        <a:t>92.6</a:t>
                      </a:r>
                      <a:endParaRPr lang="en-US" sz="1600" dirty="0">
                        <a:solidFill>
                          <a:schemeClr val="tx1"/>
                        </a:solidFill>
                      </a:endParaRPr>
                    </a:p>
                  </a:txBody>
                  <a:tcPr anchor="ctr"/>
                </a:tc>
                <a:tc>
                  <a:txBody>
                    <a:bodyPr/>
                    <a:lstStyle/>
                    <a:p>
                      <a:pPr algn="ctr"/>
                      <a:r>
                        <a:rPr lang="en-US" sz="1600" dirty="0" smtClean="0">
                          <a:solidFill>
                            <a:schemeClr val="tx1"/>
                          </a:solidFill>
                        </a:rPr>
                        <a:t>92.0</a:t>
                      </a:r>
                      <a:endParaRPr lang="en-US" sz="1600" dirty="0">
                        <a:solidFill>
                          <a:schemeClr val="tx1"/>
                        </a:solidFill>
                      </a:endParaRPr>
                    </a:p>
                  </a:txBody>
                  <a:tcPr anchor="ctr"/>
                </a:tc>
                <a:tc>
                  <a:txBody>
                    <a:bodyPr/>
                    <a:lstStyle/>
                    <a:p>
                      <a:pPr algn="ctr"/>
                      <a:r>
                        <a:rPr lang="en-US" sz="1600" dirty="0" smtClean="0">
                          <a:solidFill>
                            <a:schemeClr val="tx1"/>
                          </a:solidFill>
                        </a:rPr>
                        <a:t>91.2</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2"/>
                  </a:ext>
                </a:extLst>
              </a:tr>
              <a:tr h="457369">
                <a:tc>
                  <a:txBody>
                    <a:bodyPr/>
                    <a:lstStyle/>
                    <a:p>
                      <a:r>
                        <a:rPr lang="en-US" sz="1600" dirty="0" smtClean="0"/>
                        <a:t>NEURO</a:t>
                      </a:r>
                      <a:endParaRPr lang="en-US" sz="1600" dirty="0"/>
                    </a:p>
                  </a:txBody>
                  <a:tcPr anchor="ctr"/>
                </a:tc>
                <a:tc>
                  <a:txBody>
                    <a:bodyPr/>
                    <a:lstStyle/>
                    <a:p>
                      <a:pPr algn="ctr"/>
                      <a:r>
                        <a:rPr lang="en-US" sz="1600" dirty="0" smtClean="0">
                          <a:solidFill>
                            <a:schemeClr val="tx1"/>
                          </a:solidFill>
                        </a:rPr>
                        <a:t>58.0</a:t>
                      </a:r>
                      <a:endParaRPr lang="en-US" sz="1600" dirty="0">
                        <a:solidFill>
                          <a:schemeClr val="tx1"/>
                        </a:solidFill>
                      </a:endParaRPr>
                    </a:p>
                  </a:txBody>
                  <a:tcPr anchor="ctr"/>
                </a:tc>
                <a:tc>
                  <a:txBody>
                    <a:bodyPr/>
                    <a:lstStyle/>
                    <a:p>
                      <a:pPr algn="ctr"/>
                      <a:r>
                        <a:rPr lang="en-US" sz="1600" dirty="0" smtClean="0">
                          <a:solidFill>
                            <a:schemeClr val="tx1"/>
                          </a:solidFill>
                        </a:rPr>
                        <a:t>82.7</a:t>
                      </a:r>
                      <a:endParaRPr lang="en-US" sz="1600" dirty="0">
                        <a:solidFill>
                          <a:schemeClr val="tx1"/>
                        </a:solidFill>
                      </a:endParaRPr>
                    </a:p>
                  </a:txBody>
                  <a:tcPr anchor="ctr"/>
                </a:tc>
                <a:tc>
                  <a:txBody>
                    <a:bodyPr/>
                    <a:lstStyle/>
                    <a:p>
                      <a:pPr algn="ctr"/>
                      <a:r>
                        <a:rPr lang="en-US" sz="1600" dirty="0" smtClean="0">
                          <a:solidFill>
                            <a:schemeClr val="tx1"/>
                          </a:solidFill>
                        </a:rPr>
                        <a:t>78.9</a:t>
                      </a:r>
                      <a:endParaRPr lang="en-US" sz="1600" dirty="0">
                        <a:solidFill>
                          <a:schemeClr val="tx1"/>
                        </a:solidFill>
                      </a:endParaRPr>
                    </a:p>
                  </a:txBody>
                  <a:tcPr anchor="ctr"/>
                </a:tc>
                <a:tc>
                  <a:txBody>
                    <a:bodyPr/>
                    <a:lstStyle/>
                    <a:p>
                      <a:pPr algn="ctr"/>
                      <a:r>
                        <a:rPr lang="en-US" sz="1600" dirty="0" smtClean="0">
                          <a:solidFill>
                            <a:schemeClr val="tx1"/>
                          </a:solidFill>
                        </a:rPr>
                        <a:t>72.9</a:t>
                      </a:r>
                      <a:endParaRPr lang="en-US" sz="1600" dirty="0">
                        <a:solidFill>
                          <a:schemeClr val="tx1"/>
                        </a:solidFill>
                      </a:endParaRPr>
                    </a:p>
                  </a:txBody>
                  <a:tcPr anchor="ctr"/>
                </a:tc>
                <a:tc>
                  <a:txBody>
                    <a:bodyPr/>
                    <a:lstStyle/>
                    <a:p>
                      <a:pPr algn="ctr"/>
                      <a:r>
                        <a:rPr lang="en-US" sz="1600" dirty="0" smtClean="0">
                          <a:solidFill>
                            <a:schemeClr val="tx1"/>
                          </a:solidFill>
                        </a:rPr>
                        <a:t>71.1</a:t>
                      </a:r>
                      <a:endParaRPr lang="en-US" sz="1600" dirty="0">
                        <a:solidFill>
                          <a:schemeClr val="tx1"/>
                        </a:solidFill>
                      </a:endParaRPr>
                    </a:p>
                  </a:txBody>
                  <a:tcPr anchor="ctr"/>
                </a:tc>
                <a:tc>
                  <a:txBody>
                    <a:bodyPr/>
                    <a:lstStyle/>
                    <a:p>
                      <a:pPr algn="ctr"/>
                      <a:r>
                        <a:rPr lang="en-US" sz="1600" dirty="0" smtClean="0">
                          <a:solidFill>
                            <a:schemeClr val="tx1"/>
                          </a:solidFill>
                        </a:rPr>
                        <a:t>76.7</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3"/>
                  </a:ext>
                </a:extLst>
              </a:tr>
              <a:tr h="457369">
                <a:tc>
                  <a:txBody>
                    <a:bodyPr/>
                    <a:lstStyle/>
                    <a:p>
                      <a:r>
                        <a:rPr lang="en-US" sz="1600" dirty="0" smtClean="0"/>
                        <a:t>OBGYN</a:t>
                      </a:r>
                      <a:endParaRPr lang="en-US" sz="1600" dirty="0"/>
                    </a:p>
                  </a:txBody>
                  <a:tcPr anchor="ctr"/>
                </a:tc>
                <a:tc>
                  <a:txBody>
                    <a:bodyPr/>
                    <a:lstStyle/>
                    <a:p>
                      <a:pPr algn="ctr"/>
                      <a:r>
                        <a:rPr lang="en-US" sz="1600" dirty="0" smtClean="0">
                          <a:solidFill>
                            <a:schemeClr val="tx1"/>
                          </a:solidFill>
                        </a:rPr>
                        <a:t>72.3</a:t>
                      </a:r>
                      <a:endParaRPr lang="en-US" sz="1600" dirty="0">
                        <a:solidFill>
                          <a:schemeClr val="tx1"/>
                        </a:solidFill>
                      </a:endParaRPr>
                    </a:p>
                  </a:txBody>
                  <a:tcPr anchor="ctr"/>
                </a:tc>
                <a:tc>
                  <a:txBody>
                    <a:bodyPr/>
                    <a:lstStyle/>
                    <a:p>
                      <a:pPr algn="ctr"/>
                      <a:r>
                        <a:rPr lang="en-US" sz="1600" dirty="0" smtClean="0">
                          <a:solidFill>
                            <a:schemeClr val="tx1"/>
                          </a:solidFill>
                        </a:rPr>
                        <a:t>73.8</a:t>
                      </a:r>
                      <a:endParaRPr lang="en-US" sz="1600" dirty="0">
                        <a:solidFill>
                          <a:schemeClr val="tx1"/>
                        </a:solidFill>
                      </a:endParaRPr>
                    </a:p>
                  </a:txBody>
                  <a:tcPr anchor="ctr"/>
                </a:tc>
                <a:tc>
                  <a:txBody>
                    <a:bodyPr/>
                    <a:lstStyle/>
                    <a:p>
                      <a:pPr algn="ctr"/>
                      <a:r>
                        <a:rPr lang="en-US" sz="1600" dirty="0" smtClean="0">
                          <a:solidFill>
                            <a:schemeClr val="tx1"/>
                          </a:solidFill>
                        </a:rPr>
                        <a:t>75.4</a:t>
                      </a:r>
                      <a:endParaRPr lang="en-US" sz="1600" dirty="0">
                        <a:solidFill>
                          <a:schemeClr val="tx1"/>
                        </a:solidFill>
                      </a:endParaRPr>
                    </a:p>
                  </a:txBody>
                  <a:tcPr anchor="ctr"/>
                </a:tc>
                <a:tc>
                  <a:txBody>
                    <a:bodyPr/>
                    <a:lstStyle/>
                    <a:p>
                      <a:pPr algn="ctr"/>
                      <a:r>
                        <a:rPr lang="en-US" sz="1600" dirty="0" smtClean="0">
                          <a:solidFill>
                            <a:schemeClr val="tx1"/>
                          </a:solidFill>
                        </a:rPr>
                        <a:t>73.5</a:t>
                      </a:r>
                      <a:endParaRPr lang="en-US" sz="1600" dirty="0">
                        <a:solidFill>
                          <a:schemeClr val="tx1"/>
                        </a:solidFill>
                      </a:endParaRPr>
                    </a:p>
                  </a:txBody>
                  <a:tcPr anchor="ctr"/>
                </a:tc>
                <a:tc>
                  <a:txBody>
                    <a:bodyPr/>
                    <a:lstStyle/>
                    <a:p>
                      <a:pPr algn="ctr"/>
                      <a:r>
                        <a:rPr lang="en-US" sz="1600" dirty="0" smtClean="0">
                          <a:solidFill>
                            <a:schemeClr val="tx1"/>
                          </a:solidFill>
                        </a:rPr>
                        <a:t>68.2</a:t>
                      </a:r>
                      <a:endParaRPr lang="en-US" sz="1600" dirty="0">
                        <a:solidFill>
                          <a:schemeClr val="tx1"/>
                        </a:solidFill>
                      </a:endParaRPr>
                    </a:p>
                  </a:txBody>
                  <a:tcPr anchor="ctr"/>
                </a:tc>
                <a:tc>
                  <a:txBody>
                    <a:bodyPr/>
                    <a:lstStyle/>
                    <a:p>
                      <a:pPr algn="ctr"/>
                      <a:r>
                        <a:rPr lang="en-US" sz="1600" dirty="0" smtClean="0">
                          <a:solidFill>
                            <a:schemeClr val="tx1"/>
                          </a:solidFill>
                        </a:rPr>
                        <a:t>79.4</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4"/>
                  </a:ext>
                </a:extLst>
              </a:tr>
              <a:tr h="457369">
                <a:tc>
                  <a:txBody>
                    <a:bodyPr/>
                    <a:lstStyle/>
                    <a:p>
                      <a:r>
                        <a:rPr lang="en-US" sz="1600" dirty="0" smtClean="0"/>
                        <a:t>PEDS</a:t>
                      </a:r>
                      <a:endParaRPr lang="en-US" sz="1600" dirty="0"/>
                    </a:p>
                  </a:txBody>
                  <a:tcPr anchor="ctr"/>
                </a:tc>
                <a:tc>
                  <a:txBody>
                    <a:bodyPr/>
                    <a:lstStyle/>
                    <a:p>
                      <a:pPr algn="ctr"/>
                      <a:r>
                        <a:rPr lang="en-US" sz="1600" dirty="0" smtClean="0">
                          <a:solidFill>
                            <a:schemeClr val="tx1"/>
                          </a:solidFill>
                        </a:rPr>
                        <a:t>86.2</a:t>
                      </a:r>
                      <a:endParaRPr lang="en-US" sz="1600" dirty="0">
                        <a:solidFill>
                          <a:schemeClr val="tx1"/>
                        </a:solidFill>
                      </a:endParaRPr>
                    </a:p>
                  </a:txBody>
                  <a:tcPr anchor="ctr"/>
                </a:tc>
                <a:tc>
                  <a:txBody>
                    <a:bodyPr/>
                    <a:lstStyle/>
                    <a:p>
                      <a:pPr algn="ctr"/>
                      <a:r>
                        <a:rPr lang="en-US" sz="1600" dirty="0" smtClean="0">
                          <a:solidFill>
                            <a:schemeClr val="tx1"/>
                          </a:solidFill>
                        </a:rPr>
                        <a:t>96.2</a:t>
                      </a:r>
                      <a:endParaRPr lang="en-US" sz="1600" dirty="0">
                        <a:solidFill>
                          <a:schemeClr val="tx1"/>
                        </a:solidFill>
                      </a:endParaRPr>
                    </a:p>
                  </a:txBody>
                  <a:tcPr anchor="ctr"/>
                </a:tc>
                <a:tc>
                  <a:txBody>
                    <a:bodyPr/>
                    <a:lstStyle/>
                    <a:p>
                      <a:pPr algn="ctr"/>
                      <a:r>
                        <a:rPr lang="en-US" sz="1600" dirty="0" smtClean="0">
                          <a:solidFill>
                            <a:schemeClr val="tx1"/>
                          </a:solidFill>
                        </a:rPr>
                        <a:t>95.9</a:t>
                      </a:r>
                      <a:endParaRPr lang="en-US" sz="1600" dirty="0">
                        <a:solidFill>
                          <a:schemeClr val="tx1"/>
                        </a:solidFill>
                      </a:endParaRPr>
                    </a:p>
                  </a:txBody>
                  <a:tcPr anchor="ctr"/>
                </a:tc>
                <a:tc>
                  <a:txBody>
                    <a:bodyPr/>
                    <a:lstStyle/>
                    <a:p>
                      <a:pPr algn="ctr"/>
                      <a:r>
                        <a:rPr lang="en-US" sz="1600" dirty="0" smtClean="0">
                          <a:solidFill>
                            <a:schemeClr val="tx1"/>
                          </a:solidFill>
                        </a:rPr>
                        <a:t>75.0</a:t>
                      </a:r>
                      <a:endParaRPr lang="en-US" sz="1600" dirty="0">
                        <a:solidFill>
                          <a:schemeClr val="tx1"/>
                        </a:solidFill>
                      </a:endParaRPr>
                    </a:p>
                  </a:txBody>
                  <a:tcPr anchor="ctr"/>
                </a:tc>
                <a:tc>
                  <a:txBody>
                    <a:bodyPr/>
                    <a:lstStyle/>
                    <a:p>
                      <a:pPr algn="ctr"/>
                      <a:r>
                        <a:rPr lang="en-US" sz="1600" dirty="0" smtClean="0">
                          <a:solidFill>
                            <a:schemeClr val="tx1"/>
                          </a:solidFill>
                        </a:rPr>
                        <a:t>85.7</a:t>
                      </a:r>
                      <a:endParaRPr lang="en-US" sz="1600" dirty="0">
                        <a:solidFill>
                          <a:schemeClr val="tx1"/>
                        </a:solidFill>
                      </a:endParaRPr>
                    </a:p>
                  </a:txBody>
                  <a:tcPr anchor="ctr"/>
                </a:tc>
                <a:tc>
                  <a:txBody>
                    <a:bodyPr/>
                    <a:lstStyle/>
                    <a:p>
                      <a:pPr algn="ctr"/>
                      <a:r>
                        <a:rPr lang="en-US" sz="1600" dirty="0" smtClean="0">
                          <a:solidFill>
                            <a:schemeClr val="tx1"/>
                          </a:solidFill>
                        </a:rPr>
                        <a:t>86.3</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5"/>
                  </a:ext>
                </a:extLst>
              </a:tr>
              <a:tr h="457369">
                <a:tc>
                  <a:txBody>
                    <a:bodyPr/>
                    <a:lstStyle/>
                    <a:p>
                      <a:r>
                        <a:rPr lang="en-US" sz="1600" dirty="0" smtClean="0"/>
                        <a:t>PSYCH</a:t>
                      </a:r>
                      <a:endParaRPr lang="en-US" sz="1600" dirty="0"/>
                    </a:p>
                  </a:txBody>
                  <a:tcPr anchor="ctr"/>
                </a:tc>
                <a:tc>
                  <a:txBody>
                    <a:bodyPr/>
                    <a:lstStyle/>
                    <a:p>
                      <a:pPr algn="ctr"/>
                      <a:r>
                        <a:rPr lang="en-US" sz="1600" dirty="0" smtClean="0">
                          <a:solidFill>
                            <a:schemeClr val="tx1"/>
                          </a:solidFill>
                        </a:rPr>
                        <a:t>90.5</a:t>
                      </a:r>
                      <a:endParaRPr lang="en-US" sz="1600" dirty="0">
                        <a:solidFill>
                          <a:schemeClr val="tx1"/>
                        </a:solidFill>
                      </a:endParaRPr>
                    </a:p>
                  </a:txBody>
                  <a:tcPr anchor="ctr"/>
                </a:tc>
                <a:tc>
                  <a:txBody>
                    <a:bodyPr/>
                    <a:lstStyle/>
                    <a:p>
                      <a:pPr algn="ctr"/>
                      <a:r>
                        <a:rPr lang="en-US" sz="1600" dirty="0" smtClean="0">
                          <a:solidFill>
                            <a:schemeClr val="tx1"/>
                          </a:solidFill>
                        </a:rPr>
                        <a:t>97.6</a:t>
                      </a:r>
                      <a:endParaRPr lang="en-US" sz="1600" dirty="0">
                        <a:solidFill>
                          <a:schemeClr val="tx1"/>
                        </a:solidFill>
                      </a:endParaRPr>
                    </a:p>
                  </a:txBody>
                  <a:tcPr anchor="ctr"/>
                </a:tc>
                <a:tc>
                  <a:txBody>
                    <a:bodyPr/>
                    <a:lstStyle/>
                    <a:p>
                      <a:pPr algn="ctr"/>
                      <a:r>
                        <a:rPr lang="en-US" sz="1600" dirty="0" smtClean="0">
                          <a:solidFill>
                            <a:schemeClr val="tx1"/>
                          </a:solidFill>
                        </a:rPr>
                        <a:t>94.6</a:t>
                      </a:r>
                      <a:endParaRPr lang="en-US" sz="1600" dirty="0">
                        <a:solidFill>
                          <a:schemeClr val="tx1"/>
                        </a:solidFill>
                      </a:endParaRPr>
                    </a:p>
                  </a:txBody>
                  <a:tcPr anchor="ctr"/>
                </a:tc>
                <a:tc>
                  <a:txBody>
                    <a:bodyPr/>
                    <a:lstStyle/>
                    <a:p>
                      <a:pPr algn="ctr"/>
                      <a:r>
                        <a:rPr lang="en-US" sz="1600" dirty="0" smtClean="0">
                          <a:solidFill>
                            <a:schemeClr val="tx1"/>
                          </a:solidFill>
                        </a:rPr>
                        <a:t>91.2</a:t>
                      </a:r>
                      <a:endParaRPr lang="en-US" sz="1600" dirty="0">
                        <a:solidFill>
                          <a:schemeClr val="tx1"/>
                        </a:solidFill>
                      </a:endParaRPr>
                    </a:p>
                  </a:txBody>
                  <a:tcPr anchor="ctr"/>
                </a:tc>
                <a:tc>
                  <a:txBody>
                    <a:bodyPr/>
                    <a:lstStyle/>
                    <a:p>
                      <a:pPr algn="ctr"/>
                      <a:r>
                        <a:rPr lang="en-US" sz="1600" dirty="0" smtClean="0">
                          <a:solidFill>
                            <a:schemeClr val="tx1"/>
                          </a:solidFill>
                        </a:rPr>
                        <a:t>95.2</a:t>
                      </a:r>
                      <a:endParaRPr lang="en-US" sz="1600" dirty="0">
                        <a:solidFill>
                          <a:schemeClr val="tx1"/>
                        </a:solidFill>
                      </a:endParaRPr>
                    </a:p>
                  </a:txBody>
                  <a:tcPr anchor="ctr"/>
                </a:tc>
                <a:tc>
                  <a:txBody>
                    <a:bodyPr/>
                    <a:lstStyle/>
                    <a:p>
                      <a:pPr algn="ctr"/>
                      <a:r>
                        <a:rPr lang="en-US" sz="1600" dirty="0" smtClean="0">
                          <a:solidFill>
                            <a:schemeClr val="tx1"/>
                          </a:solidFill>
                        </a:rPr>
                        <a:t>87.3</a:t>
                      </a:r>
                      <a:endParaRPr lang="en-US" sz="1600" dirty="0">
                        <a:solidFill>
                          <a:schemeClr val="tx1"/>
                        </a:solidFill>
                      </a:endParaRPr>
                    </a:p>
                  </a:txBody>
                  <a:tcPr anchor="ctr">
                    <a:solidFill>
                      <a:schemeClr val="accent5"/>
                    </a:solidFill>
                  </a:tcPr>
                </a:tc>
                <a:extLst>
                  <a:ext uri="{0D108BD9-81ED-4DB2-BD59-A6C34878D82A}">
                    <a16:rowId xmlns="" xmlns:a16="http://schemas.microsoft.com/office/drawing/2014/main" val="10006"/>
                  </a:ext>
                </a:extLst>
              </a:tr>
              <a:tr h="457369">
                <a:tc>
                  <a:txBody>
                    <a:bodyPr/>
                    <a:lstStyle/>
                    <a:p>
                      <a:r>
                        <a:rPr lang="en-US" sz="1600" dirty="0" smtClean="0">
                          <a:solidFill>
                            <a:srgbClr val="FF0000"/>
                          </a:solidFill>
                        </a:rPr>
                        <a:t>SURG</a:t>
                      </a:r>
                      <a:endParaRPr lang="en-US" sz="1600" dirty="0">
                        <a:solidFill>
                          <a:srgbClr val="FF0000"/>
                        </a:solidFill>
                      </a:endParaRPr>
                    </a:p>
                  </a:txBody>
                  <a:tcPr anchor="ctr"/>
                </a:tc>
                <a:tc>
                  <a:txBody>
                    <a:bodyPr/>
                    <a:lstStyle/>
                    <a:p>
                      <a:pPr algn="ctr"/>
                      <a:r>
                        <a:rPr lang="en-US" sz="1600" dirty="0" smtClean="0">
                          <a:solidFill>
                            <a:srgbClr val="FF0000"/>
                          </a:solidFill>
                        </a:rPr>
                        <a:t>63.8</a:t>
                      </a:r>
                      <a:endParaRPr lang="en-US" sz="1600" dirty="0">
                        <a:solidFill>
                          <a:srgbClr val="FF0000"/>
                        </a:solidFill>
                      </a:endParaRPr>
                    </a:p>
                  </a:txBody>
                  <a:tcPr anchor="ctr"/>
                </a:tc>
                <a:tc>
                  <a:txBody>
                    <a:bodyPr/>
                    <a:lstStyle/>
                    <a:p>
                      <a:pPr algn="ctr"/>
                      <a:r>
                        <a:rPr lang="en-US" sz="1600" dirty="0" smtClean="0">
                          <a:solidFill>
                            <a:srgbClr val="FF0000"/>
                          </a:solidFill>
                        </a:rPr>
                        <a:t>79.8</a:t>
                      </a:r>
                      <a:endParaRPr lang="en-US" sz="1600" dirty="0">
                        <a:solidFill>
                          <a:srgbClr val="FF0000"/>
                        </a:solidFill>
                      </a:endParaRPr>
                    </a:p>
                  </a:txBody>
                  <a:tcPr anchor="ctr"/>
                </a:tc>
                <a:tc>
                  <a:txBody>
                    <a:bodyPr/>
                    <a:lstStyle/>
                    <a:p>
                      <a:pPr algn="ctr"/>
                      <a:r>
                        <a:rPr lang="en-US" sz="1600" dirty="0" smtClean="0">
                          <a:solidFill>
                            <a:srgbClr val="FF0000"/>
                          </a:solidFill>
                        </a:rPr>
                        <a:t>81.6</a:t>
                      </a:r>
                      <a:endParaRPr lang="en-US" sz="1600" dirty="0">
                        <a:solidFill>
                          <a:srgbClr val="FF0000"/>
                        </a:solidFill>
                      </a:endParaRPr>
                    </a:p>
                  </a:txBody>
                  <a:tcPr anchor="ctr"/>
                </a:tc>
                <a:tc>
                  <a:txBody>
                    <a:bodyPr/>
                    <a:lstStyle/>
                    <a:p>
                      <a:pPr algn="ctr"/>
                      <a:r>
                        <a:rPr lang="en-US" sz="1600" dirty="0" smtClean="0">
                          <a:solidFill>
                            <a:srgbClr val="FF0000"/>
                          </a:solidFill>
                        </a:rPr>
                        <a:t>79.4</a:t>
                      </a:r>
                      <a:endParaRPr lang="en-US" sz="1600" dirty="0">
                        <a:solidFill>
                          <a:srgbClr val="FF0000"/>
                        </a:solidFill>
                      </a:endParaRPr>
                    </a:p>
                  </a:txBody>
                  <a:tcPr anchor="ctr"/>
                </a:tc>
                <a:tc>
                  <a:txBody>
                    <a:bodyPr/>
                    <a:lstStyle/>
                    <a:p>
                      <a:pPr algn="ctr"/>
                      <a:r>
                        <a:rPr lang="en-US" sz="1600" dirty="0" smtClean="0">
                          <a:solidFill>
                            <a:srgbClr val="FF0000"/>
                          </a:solidFill>
                        </a:rPr>
                        <a:t>82.0</a:t>
                      </a:r>
                      <a:endParaRPr lang="en-US" sz="1600" dirty="0">
                        <a:solidFill>
                          <a:srgbClr val="FF0000"/>
                        </a:solidFill>
                      </a:endParaRPr>
                    </a:p>
                  </a:txBody>
                  <a:tcPr anchor="ctr"/>
                </a:tc>
                <a:tc>
                  <a:txBody>
                    <a:bodyPr/>
                    <a:lstStyle/>
                    <a:p>
                      <a:pPr algn="ctr"/>
                      <a:r>
                        <a:rPr lang="en-US" sz="1600" dirty="0" smtClean="0">
                          <a:solidFill>
                            <a:srgbClr val="FF0000"/>
                          </a:solidFill>
                        </a:rPr>
                        <a:t>82.4</a:t>
                      </a:r>
                      <a:endParaRPr lang="en-US" sz="1600" dirty="0">
                        <a:solidFill>
                          <a:srgbClr val="FF0000"/>
                        </a:solidFill>
                      </a:endParaRPr>
                    </a:p>
                  </a:txBody>
                  <a:tcPr anchor="ctr">
                    <a:solidFill>
                      <a:schemeClr val="accent5"/>
                    </a:solidFill>
                  </a:tcPr>
                </a:tc>
                <a:extLst>
                  <a:ext uri="{0D108BD9-81ED-4DB2-BD59-A6C34878D82A}">
                    <a16:rowId xmlns="" xmlns:a16="http://schemas.microsoft.com/office/drawing/2014/main" val="10007"/>
                  </a:ext>
                </a:extLst>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8229600" cy="643463"/>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800" dirty="0" smtClean="0"/>
              <a:t>“Rate the quality of your educational experiences in the following clinical clerkships.”</a:t>
            </a:r>
            <a:r>
              <a:rPr lang="en-US" sz="1800" dirty="0"/>
              <a:t> </a:t>
            </a:r>
            <a:endParaRPr lang="en-US" sz="1800" dirty="0" smtClean="0"/>
          </a:p>
          <a:p>
            <a:pPr marL="0" indent="0">
              <a:buFont typeface="Arial" charset="0"/>
              <a:buNone/>
            </a:pPr>
            <a:r>
              <a:rPr lang="en-US" sz="1800" dirty="0" smtClean="0"/>
              <a:t>Likert Range: Poor, Fair, Good, Excellent.</a:t>
            </a:r>
            <a:r>
              <a:rPr lang="en-US" sz="1800" dirty="0"/>
              <a:t> </a:t>
            </a:r>
            <a:r>
              <a:rPr lang="en-US" sz="1800" dirty="0" smtClean="0"/>
              <a:t> Reporting % in top two categories (Good or Excellent) below.</a:t>
            </a:r>
          </a:p>
        </p:txBody>
      </p:sp>
    </p:spTree>
    <p:extLst>
      <p:ext uri="{BB962C8B-B14F-4D97-AF65-F5344CB8AC3E}">
        <p14:creationId xmlns:p14="http://schemas.microsoft.com/office/powerpoint/2010/main" val="810719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21515160"/>
              </p:ext>
            </p:extLst>
          </p:nvPr>
        </p:nvGraphicFramePr>
        <p:xfrm>
          <a:off x="591015" y="1761263"/>
          <a:ext cx="8095786" cy="2788849"/>
        </p:xfrm>
        <a:graphic>
          <a:graphicData uri="http://schemas.openxmlformats.org/drawingml/2006/table">
            <a:tbl>
              <a:tblPr bandRow="1">
                <a:tableStyleId>{5C22544A-7EE6-4342-B048-85BDC9FD1C3A}</a:tableStyleId>
              </a:tblPr>
              <a:tblGrid>
                <a:gridCol w="3088426">
                  <a:extLst>
                    <a:ext uri="{9D8B030D-6E8A-4147-A177-3AD203B41FA5}">
                      <a16:colId xmlns="" xmlns:a16="http://schemas.microsoft.com/office/drawing/2014/main" val="20000"/>
                    </a:ext>
                  </a:extLst>
                </a:gridCol>
                <a:gridCol w="1251840">
                  <a:extLst>
                    <a:ext uri="{9D8B030D-6E8A-4147-A177-3AD203B41FA5}">
                      <a16:colId xmlns="" xmlns:a16="http://schemas.microsoft.com/office/drawing/2014/main" val="20001"/>
                    </a:ext>
                  </a:extLst>
                </a:gridCol>
                <a:gridCol w="1251840">
                  <a:extLst>
                    <a:ext uri="{9D8B030D-6E8A-4147-A177-3AD203B41FA5}">
                      <a16:colId xmlns="" xmlns:a16="http://schemas.microsoft.com/office/drawing/2014/main" val="20002"/>
                    </a:ext>
                  </a:extLst>
                </a:gridCol>
                <a:gridCol w="1251840">
                  <a:extLst>
                    <a:ext uri="{9D8B030D-6E8A-4147-A177-3AD203B41FA5}">
                      <a16:colId xmlns="" xmlns:a16="http://schemas.microsoft.com/office/drawing/2014/main" val="20003"/>
                    </a:ext>
                  </a:extLst>
                </a:gridCol>
                <a:gridCol w="1251840">
                  <a:extLst>
                    <a:ext uri="{9D8B030D-6E8A-4147-A177-3AD203B41FA5}">
                      <a16:colId xmlns="" xmlns:a16="http://schemas.microsoft.com/office/drawing/2014/main" val="20004"/>
                    </a:ext>
                  </a:extLst>
                </a:gridCol>
              </a:tblGrid>
              <a:tr h="6830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SURG</a:t>
                      </a:r>
                    </a:p>
                  </a:txBody>
                  <a:tcPr anchor="b">
                    <a:noFill/>
                  </a:tcPr>
                </a:tc>
                <a:tc>
                  <a:txBody>
                    <a:bodyPr/>
                    <a:lstStyle/>
                    <a:p>
                      <a:pPr algn="ctr"/>
                      <a:r>
                        <a:rPr lang="en-US" sz="1400" b="1" dirty="0" smtClean="0">
                          <a:solidFill>
                            <a:schemeClr val="bg1"/>
                          </a:solidFill>
                        </a:rPr>
                        <a:t>Geisel</a:t>
                      </a:r>
                      <a:r>
                        <a:rPr lang="en-US" sz="1400" b="1" baseline="0" dirty="0" smtClean="0">
                          <a:solidFill>
                            <a:schemeClr val="bg1"/>
                          </a:solidFill>
                        </a:rPr>
                        <a:t>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a:t>
                      </a:r>
                      <a:r>
                        <a:rPr lang="en-US" sz="1400" b="1" dirty="0" smtClean="0">
                          <a:solidFill>
                            <a:schemeClr val="bg1"/>
                          </a:solidFill>
                        </a:rPr>
                        <a:t>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2017</a:t>
                      </a:r>
                      <a:endParaRPr lang="en-US" sz="1400" b="1" dirty="0">
                        <a:solidFill>
                          <a:schemeClr val="bg1"/>
                        </a:solidFill>
                      </a:endParaRPr>
                    </a:p>
                  </a:txBody>
                  <a:tcPr anchor="ctr">
                    <a:solidFill>
                      <a:schemeClr val="accent1">
                        <a:lumMod val="90000"/>
                        <a:lumOff val="10000"/>
                      </a:schemeClr>
                    </a:solidFill>
                  </a:tcPr>
                </a:tc>
                <a:extLst>
                  <a:ext uri="{0D108BD9-81ED-4DB2-BD59-A6C34878D82A}">
                    <a16:rowId xmlns="" xmlns:a16="http://schemas.microsoft.com/office/drawing/2014/main" val="10000"/>
                  </a:ext>
                </a:extLst>
              </a:tr>
              <a:tr h="763361">
                <a:tc>
                  <a:txBody>
                    <a:bodyPr/>
                    <a:lstStyle/>
                    <a:p>
                      <a:r>
                        <a:rPr lang="en-US" sz="1600" b="0" dirty="0" smtClean="0"/>
                        <a:t>Observed taking relevant portions of </a:t>
                      </a:r>
                      <a:r>
                        <a:rPr lang="en-US" sz="1600" b="0" dirty="0" err="1" smtClean="0"/>
                        <a:t>pt</a:t>
                      </a:r>
                      <a:r>
                        <a:rPr lang="en-US" sz="1600" b="0" dirty="0" smtClean="0"/>
                        <a:t> history?</a:t>
                      </a:r>
                      <a:endParaRPr lang="en-US" sz="1600" b="0" dirty="0"/>
                    </a:p>
                  </a:txBody>
                  <a:tcPr anchor="ctr"/>
                </a:tc>
                <a:tc>
                  <a:txBody>
                    <a:bodyPr/>
                    <a:lstStyle/>
                    <a:p>
                      <a:pPr algn="ctr"/>
                      <a:r>
                        <a:rPr lang="en-US" sz="1600" dirty="0" smtClean="0">
                          <a:solidFill>
                            <a:schemeClr val="tx1"/>
                          </a:solidFill>
                        </a:rPr>
                        <a:t>69.9</a:t>
                      </a:r>
                      <a:endParaRPr lang="en-US" sz="1600" dirty="0">
                        <a:solidFill>
                          <a:schemeClr val="tx1"/>
                        </a:solidFill>
                      </a:endParaRPr>
                    </a:p>
                  </a:txBody>
                  <a:tcPr anchor="ctr"/>
                </a:tc>
                <a:tc>
                  <a:txBody>
                    <a:bodyPr/>
                    <a:lstStyle/>
                    <a:p>
                      <a:pPr algn="ctr"/>
                      <a:r>
                        <a:rPr lang="en-US" sz="1600" dirty="0" smtClean="0">
                          <a:solidFill>
                            <a:schemeClr val="tx1"/>
                          </a:solidFill>
                        </a:rPr>
                        <a:t>61.8</a:t>
                      </a:r>
                      <a:endParaRPr lang="en-US" sz="1600" dirty="0">
                        <a:solidFill>
                          <a:schemeClr val="tx1"/>
                        </a:solidFill>
                      </a:endParaRPr>
                    </a:p>
                  </a:txBody>
                  <a:tcPr anchor="ctr"/>
                </a:tc>
                <a:tc>
                  <a:txBody>
                    <a:bodyPr/>
                    <a:lstStyle/>
                    <a:p>
                      <a:pPr algn="ctr"/>
                      <a:r>
                        <a:rPr lang="en-US" sz="1600" dirty="0" smtClean="0">
                          <a:solidFill>
                            <a:schemeClr val="tx1"/>
                          </a:solidFill>
                        </a:rPr>
                        <a:t>77.8</a:t>
                      </a:r>
                      <a:endParaRPr lang="en-US" sz="1600" dirty="0">
                        <a:solidFill>
                          <a:schemeClr val="tx1"/>
                        </a:solidFill>
                      </a:endParaRPr>
                    </a:p>
                  </a:txBody>
                  <a:tcPr anchor="ctr"/>
                </a:tc>
                <a:tc>
                  <a:txBody>
                    <a:bodyPr/>
                    <a:lstStyle/>
                    <a:p>
                      <a:pPr algn="ctr"/>
                      <a:r>
                        <a:rPr lang="en-US" sz="1600" dirty="0" smtClean="0">
                          <a:solidFill>
                            <a:schemeClr val="tx1"/>
                          </a:solidFill>
                        </a:rPr>
                        <a:t>74.4</a:t>
                      </a:r>
                      <a:endParaRPr lang="en-US" sz="1600" dirty="0">
                        <a:solidFill>
                          <a:schemeClr val="tx1"/>
                        </a:solidFill>
                      </a:endParaRPr>
                    </a:p>
                  </a:txBody>
                  <a:tcPr anchor="ctr"/>
                </a:tc>
                <a:extLst>
                  <a:ext uri="{0D108BD9-81ED-4DB2-BD59-A6C34878D82A}">
                    <a16:rowId xmlns="" xmlns:a16="http://schemas.microsoft.com/office/drawing/2014/main" val="10001"/>
                  </a:ext>
                </a:extLst>
              </a:tr>
              <a:tr h="763361">
                <a:tc>
                  <a:txBody>
                    <a:bodyPr/>
                    <a:lstStyle/>
                    <a:p>
                      <a:r>
                        <a:rPr lang="en-US" sz="1600" b="0" dirty="0" smtClean="0"/>
                        <a:t>Observed</a:t>
                      </a:r>
                      <a:r>
                        <a:rPr lang="en-US" sz="1600" b="0" baseline="0" dirty="0" smtClean="0"/>
                        <a:t> performing relevant portions of physical or MSE?</a:t>
                      </a:r>
                      <a:endParaRPr lang="en-US" sz="1600" b="0" dirty="0"/>
                    </a:p>
                  </a:txBody>
                  <a:tcPr anchor="ctr"/>
                </a:tc>
                <a:tc>
                  <a:txBody>
                    <a:bodyPr/>
                    <a:lstStyle/>
                    <a:p>
                      <a:pPr algn="ctr"/>
                      <a:r>
                        <a:rPr lang="en-US" sz="1600" b="0" dirty="0" smtClean="0">
                          <a:solidFill>
                            <a:schemeClr val="tx1"/>
                          </a:solidFill>
                        </a:rPr>
                        <a:t>91.8</a:t>
                      </a:r>
                      <a:endParaRPr lang="en-US" sz="1600" b="0" dirty="0">
                        <a:solidFill>
                          <a:schemeClr val="tx1"/>
                        </a:solidFill>
                      </a:endParaRPr>
                    </a:p>
                  </a:txBody>
                  <a:tcPr anchor="ctr"/>
                </a:tc>
                <a:tc>
                  <a:txBody>
                    <a:bodyPr/>
                    <a:lstStyle/>
                    <a:p>
                      <a:pPr algn="ctr"/>
                      <a:r>
                        <a:rPr lang="en-US" sz="1600" b="0" dirty="0" smtClean="0">
                          <a:solidFill>
                            <a:schemeClr val="tx1"/>
                          </a:solidFill>
                        </a:rPr>
                        <a:t>74.6</a:t>
                      </a:r>
                      <a:endParaRPr lang="en-US" sz="1600" b="0" dirty="0">
                        <a:solidFill>
                          <a:schemeClr val="tx1"/>
                        </a:solidFill>
                      </a:endParaRPr>
                    </a:p>
                  </a:txBody>
                  <a:tcPr anchor="ctr"/>
                </a:tc>
                <a:tc>
                  <a:txBody>
                    <a:bodyPr/>
                    <a:lstStyle/>
                    <a:p>
                      <a:pPr algn="ctr"/>
                      <a:r>
                        <a:rPr lang="en-US" sz="1600" dirty="0" smtClean="0">
                          <a:solidFill>
                            <a:schemeClr val="tx1"/>
                          </a:solidFill>
                        </a:rPr>
                        <a:t>84.1</a:t>
                      </a:r>
                      <a:endParaRPr lang="en-US" sz="1600" dirty="0">
                        <a:solidFill>
                          <a:schemeClr val="tx1"/>
                        </a:solidFill>
                      </a:endParaRPr>
                    </a:p>
                  </a:txBody>
                  <a:tcPr anchor="ctr"/>
                </a:tc>
                <a:tc>
                  <a:txBody>
                    <a:bodyPr/>
                    <a:lstStyle/>
                    <a:p>
                      <a:pPr algn="ctr"/>
                      <a:r>
                        <a:rPr lang="en-US" sz="1600" dirty="0" smtClean="0">
                          <a:solidFill>
                            <a:schemeClr val="tx1"/>
                          </a:solidFill>
                        </a:rPr>
                        <a:t>80.4</a:t>
                      </a:r>
                      <a:endParaRPr lang="en-US" sz="1600" dirty="0">
                        <a:solidFill>
                          <a:schemeClr val="tx1"/>
                        </a:solidFill>
                      </a:endParaRPr>
                    </a:p>
                  </a:txBody>
                  <a:tcPr anchor="ctr"/>
                </a:tc>
                <a:extLst>
                  <a:ext uri="{0D108BD9-81ED-4DB2-BD59-A6C34878D82A}">
                    <a16:rowId xmlns="" xmlns:a16="http://schemas.microsoft.com/office/drawing/2014/main" val="10002"/>
                  </a:ext>
                </a:extLst>
              </a:tr>
              <a:tr h="441946">
                <a:tc>
                  <a:txBody>
                    <a:bodyPr/>
                    <a:lstStyle/>
                    <a:p>
                      <a:r>
                        <a:rPr lang="en-US" sz="1600" dirty="0" smtClean="0"/>
                        <a:t>Provided</a:t>
                      </a:r>
                      <a:r>
                        <a:rPr lang="en-US" sz="1600" baseline="0" dirty="0" smtClean="0"/>
                        <a:t> with mid clerkship feedback?</a:t>
                      </a:r>
                      <a:endParaRPr lang="en-US" sz="1600" dirty="0"/>
                    </a:p>
                  </a:txBody>
                  <a:tcPr anchor="ctr"/>
                </a:tc>
                <a:tc>
                  <a:txBody>
                    <a:bodyPr/>
                    <a:lstStyle/>
                    <a:p>
                      <a:pPr algn="ctr"/>
                      <a:r>
                        <a:rPr lang="en-US" sz="1600" dirty="0" smtClean="0">
                          <a:solidFill>
                            <a:schemeClr val="tx1"/>
                          </a:solidFill>
                        </a:rPr>
                        <a:t>98.6</a:t>
                      </a:r>
                      <a:endParaRPr lang="en-US" sz="1600" dirty="0">
                        <a:solidFill>
                          <a:schemeClr val="tx1"/>
                        </a:solidFill>
                      </a:endParaRPr>
                    </a:p>
                  </a:txBody>
                  <a:tcPr anchor="ctr"/>
                </a:tc>
                <a:tc>
                  <a:txBody>
                    <a:bodyPr/>
                    <a:lstStyle/>
                    <a:p>
                      <a:pPr algn="ctr"/>
                      <a:r>
                        <a:rPr lang="en-US" sz="1600" dirty="0" smtClean="0">
                          <a:solidFill>
                            <a:schemeClr val="tx1"/>
                          </a:solidFill>
                        </a:rPr>
                        <a:t>91.2</a:t>
                      </a:r>
                      <a:endParaRPr lang="en-US" sz="1600" dirty="0">
                        <a:solidFill>
                          <a:schemeClr val="tx1"/>
                        </a:solidFill>
                      </a:endParaRPr>
                    </a:p>
                  </a:txBody>
                  <a:tcPr anchor="ctr"/>
                </a:tc>
                <a:tc>
                  <a:txBody>
                    <a:bodyPr/>
                    <a:lstStyle/>
                    <a:p>
                      <a:pPr algn="ctr"/>
                      <a:r>
                        <a:rPr lang="en-US" sz="1600" dirty="0" smtClean="0">
                          <a:solidFill>
                            <a:schemeClr val="tx1"/>
                          </a:solidFill>
                        </a:rPr>
                        <a:t>95.2</a:t>
                      </a:r>
                      <a:endParaRPr lang="en-US" sz="1600" dirty="0">
                        <a:solidFill>
                          <a:schemeClr val="tx1"/>
                        </a:solidFill>
                      </a:endParaRPr>
                    </a:p>
                  </a:txBody>
                  <a:tcPr anchor="ctr"/>
                </a:tc>
                <a:tc>
                  <a:txBody>
                    <a:bodyPr/>
                    <a:lstStyle/>
                    <a:p>
                      <a:pPr algn="ctr"/>
                      <a:r>
                        <a:rPr lang="en-US" sz="1600" dirty="0" smtClean="0">
                          <a:solidFill>
                            <a:schemeClr val="tx1"/>
                          </a:solidFill>
                        </a:rPr>
                        <a:t>92.0</a:t>
                      </a:r>
                      <a:endParaRPr lang="en-US" sz="1600" dirty="0">
                        <a:solidFill>
                          <a:schemeClr val="tx1"/>
                        </a:solidFill>
                      </a:endParaRPr>
                    </a:p>
                  </a:txBody>
                  <a:tcPr anchor="ctr"/>
                </a:tc>
                <a:extLst>
                  <a:ext uri="{0D108BD9-81ED-4DB2-BD59-A6C34878D82A}">
                    <a16:rowId xmlns="" xmlns:a16="http://schemas.microsoft.com/office/drawing/2014/main" val="10003"/>
                  </a:ext>
                </a:extLst>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133815" cy="32173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n-US" sz="1800" dirty="0"/>
          </a:p>
        </p:txBody>
      </p:sp>
      <p:sp>
        <p:nvSpPr>
          <p:cNvPr id="6" name="TextBox 5"/>
          <p:cNvSpPr txBox="1"/>
          <p:nvPr/>
        </p:nvSpPr>
        <p:spPr>
          <a:xfrm>
            <a:off x="947854" y="1236135"/>
            <a:ext cx="6200078" cy="369332"/>
          </a:xfrm>
          <a:prstGeom prst="rect">
            <a:avLst/>
          </a:prstGeom>
          <a:noFill/>
        </p:spPr>
        <p:txBody>
          <a:bodyPr wrap="square" rtlCol="0">
            <a:spAutoFit/>
          </a:bodyPr>
          <a:lstStyle/>
          <a:p>
            <a:r>
              <a:rPr lang="en-US" dirty="0" smtClean="0"/>
              <a:t>Percent answering Yes to question (goal is 100%)</a:t>
            </a:r>
            <a:endParaRPr lang="en-US" dirty="0"/>
          </a:p>
        </p:txBody>
      </p:sp>
    </p:spTree>
    <p:extLst>
      <p:ext uri="{BB962C8B-B14F-4D97-AF65-F5344CB8AC3E}">
        <p14:creationId xmlns:p14="http://schemas.microsoft.com/office/powerpoint/2010/main" val="4096656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dirty="0"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23456679"/>
              </p:ext>
            </p:extLst>
          </p:nvPr>
        </p:nvGraphicFramePr>
        <p:xfrm>
          <a:off x="591015" y="2229614"/>
          <a:ext cx="8095786" cy="2209729"/>
        </p:xfrm>
        <a:graphic>
          <a:graphicData uri="http://schemas.openxmlformats.org/drawingml/2006/table">
            <a:tbl>
              <a:tblPr bandRow="1">
                <a:tableStyleId>{5C22544A-7EE6-4342-B048-85BDC9FD1C3A}</a:tableStyleId>
              </a:tblPr>
              <a:tblGrid>
                <a:gridCol w="3088426">
                  <a:extLst>
                    <a:ext uri="{9D8B030D-6E8A-4147-A177-3AD203B41FA5}">
                      <a16:colId xmlns="" xmlns:a16="http://schemas.microsoft.com/office/drawing/2014/main" val="20000"/>
                    </a:ext>
                  </a:extLst>
                </a:gridCol>
                <a:gridCol w="1251840">
                  <a:extLst>
                    <a:ext uri="{9D8B030D-6E8A-4147-A177-3AD203B41FA5}">
                      <a16:colId xmlns="" xmlns:a16="http://schemas.microsoft.com/office/drawing/2014/main" val="20001"/>
                    </a:ext>
                  </a:extLst>
                </a:gridCol>
                <a:gridCol w="1251840">
                  <a:extLst>
                    <a:ext uri="{9D8B030D-6E8A-4147-A177-3AD203B41FA5}">
                      <a16:colId xmlns="" xmlns:a16="http://schemas.microsoft.com/office/drawing/2014/main" val="20002"/>
                    </a:ext>
                  </a:extLst>
                </a:gridCol>
                <a:gridCol w="1251840">
                  <a:extLst>
                    <a:ext uri="{9D8B030D-6E8A-4147-A177-3AD203B41FA5}">
                      <a16:colId xmlns="" xmlns:a16="http://schemas.microsoft.com/office/drawing/2014/main" val="20003"/>
                    </a:ext>
                  </a:extLst>
                </a:gridCol>
                <a:gridCol w="1251840">
                  <a:extLst>
                    <a:ext uri="{9D8B030D-6E8A-4147-A177-3AD203B41FA5}">
                      <a16:colId xmlns="" xmlns:a16="http://schemas.microsoft.com/office/drawing/2014/main" val="20004"/>
                    </a:ext>
                  </a:extLst>
                </a:gridCol>
              </a:tblGrid>
              <a:tr h="6830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SURG</a:t>
                      </a:r>
                    </a:p>
                  </a:txBody>
                  <a:tcPr anchor="b">
                    <a:noFill/>
                  </a:tcPr>
                </a:tc>
                <a:tc>
                  <a:txBody>
                    <a:bodyPr/>
                    <a:lstStyle/>
                    <a:p>
                      <a:pPr algn="ctr"/>
                      <a:r>
                        <a:rPr lang="en-US" sz="1400" b="1" dirty="0" smtClean="0">
                          <a:solidFill>
                            <a:schemeClr val="bg1"/>
                          </a:solidFill>
                        </a:rPr>
                        <a:t>Geisel 2015</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a:t>
                      </a:r>
                      <a:r>
                        <a:rPr lang="en-US" sz="1400" b="1" baseline="0" dirty="0" smtClean="0">
                          <a:solidFill>
                            <a:schemeClr val="bg1"/>
                          </a:solidFill>
                        </a:rPr>
                        <a:t> </a:t>
                      </a:r>
                      <a:r>
                        <a:rPr lang="en-US" sz="1400" b="1" dirty="0" smtClean="0">
                          <a:solidFill>
                            <a:schemeClr val="bg1"/>
                          </a:solidFill>
                        </a:rPr>
                        <a:t>2016</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Geisel 2017</a:t>
                      </a:r>
                      <a:endParaRPr lang="en-US" sz="1400" b="1" dirty="0">
                        <a:solidFill>
                          <a:schemeClr val="bg1"/>
                        </a:solidFill>
                      </a:endParaRPr>
                    </a:p>
                  </a:txBody>
                  <a:tcPr anchor="ctr">
                    <a:solidFill>
                      <a:schemeClr val="accent1">
                        <a:lumMod val="90000"/>
                        <a:lumOff val="10000"/>
                      </a:schemeClr>
                    </a:solidFill>
                  </a:tcPr>
                </a:tc>
                <a:tc>
                  <a:txBody>
                    <a:bodyPr/>
                    <a:lstStyle/>
                    <a:p>
                      <a:pPr algn="ctr"/>
                      <a:r>
                        <a:rPr lang="en-US" sz="1400" b="1" dirty="0" smtClean="0">
                          <a:solidFill>
                            <a:schemeClr val="bg1"/>
                          </a:solidFill>
                        </a:rPr>
                        <a:t>All Schools 2017</a:t>
                      </a:r>
                      <a:endParaRPr lang="en-US" sz="1400" b="1" dirty="0">
                        <a:solidFill>
                          <a:schemeClr val="bg1"/>
                        </a:solidFill>
                      </a:endParaRPr>
                    </a:p>
                  </a:txBody>
                  <a:tcPr anchor="ctr">
                    <a:solidFill>
                      <a:schemeClr val="accent1">
                        <a:lumMod val="90000"/>
                        <a:lumOff val="10000"/>
                      </a:schemeClr>
                    </a:solidFill>
                  </a:tcPr>
                </a:tc>
                <a:extLst>
                  <a:ext uri="{0D108BD9-81ED-4DB2-BD59-A6C34878D82A}">
                    <a16:rowId xmlns="" xmlns:a16="http://schemas.microsoft.com/office/drawing/2014/main" val="10000"/>
                  </a:ext>
                </a:extLst>
              </a:tr>
              <a:tr h="763361">
                <a:tc>
                  <a:txBody>
                    <a:bodyPr/>
                    <a:lstStyle/>
                    <a:p>
                      <a:r>
                        <a:rPr lang="en-US" sz="1600" b="0" dirty="0" smtClean="0"/>
                        <a:t>Faculty</a:t>
                      </a:r>
                      <a:r>
                        <a:rPr lang="en-US" sz="1600" b="0" baseline="0" dirty="0" smtClean="0"/>
                        <a:t> provided effective teaching</a:t>
                      </a:r>
                      <a:endParaRPr lang="en-US" sz="1600" b="0" dirty="0"/>
                    </a:p>
                  </a:txBody>
                  <a:tcPr anchor="ctr"/>
                </a:tc>
                <a:tc>
                  <a:txBody>
                    <a:bodyPr/>
                    <a:lstStyle/>
                    <a:p>
                      <a:pPr algn="ctr"/>
                      <a:r>
                        <a:rPr lang="en-US" sz="1600" dirty="0" smtClean="0">
                          <a:solidFill>
                            <a:schemeClr val="tx1"/>
                          </a:solidFill>
                        </a:rPr>
                        <a:t>76.3</a:t>
                      </a:r>
                      <a:endParaRPr lang="en-US" sz="1600" dirty="0">
                        <a:solidFill>
                          <a:schemeClr val="tx1"/>
                        </a:solidFill>
                      </a:endParaRPr>
                    </a:p>
                  </a:txBody>
                  <a:tcPr anchor="ctr"/>
                </a:tc>
                <a:tc>
                  <a:txBody>
                    <a:bodyPr/>
                    <a:lstStyle/>
                    <a:p>
                      <a:pPr algn="ctr"/>
                      <a:r>
                        <a:rPr lang="en-US" sz="1600" dirty="0" smtClean="0">
                          <a:solidFill>
                            <a:schemeClr val="tx1"/>
                          </a:solidFill>
                        </a:rPr>
                        <a:t>75.0</a:t>
                      </a:r>
                      <a:endParaRPr lang="en-US" sz="1600" dirty="0">
                        <a:solidFill>
                          <a:schemeClr val="tx1"/>
                        </a:solidFill>
                      </a:endParaRPr>
                    </a:p>
                  </a:txBody>
                  <a:tcPr anchor="ctr"/>
                </a:tc>
                <a:tc>
                  <a:txBody>
                    <a:bodyPr/>
                    <a:lstStyle/>
                    <a:p>
                      <a:pPr algn="ctr"/>
                      <a:r>
                        <a:rPr lang="en-US" sz="1600" dirty="0" smtClean="0">
                          <a:solidFill>
                            <a:schemeClr val="tx1"/>
                          </a:solidFill>
                        </a:rPr>
                        <a:t>77.7</a:t>
                      </a:r>
                      <a:endParaRPr lang="en-US" sz="1600" dirty="0">
                        <a:solidFill>
                          <a:schemeClr val="tx1"/>
                        </a:solidFill>
                      </a:endParaRPr>
                    </a:p>
                  </a:txBody>
                  <a:tcPr anchor="ctr"/>
                </a:tc>
                <a:tc>
                  <a:txBody>
                    <a:bodyPr/>
                    <a:lstStyle/>
                    <a:p>
                      <a:pPr algn="ctr"/>
                      <a:r>
                        <a:rPr lang="en-US" sz="1600" dirty="0" smtClean="0">
                          <a:solidFill>
                            <a:schemeClr val="tx1"/>
                          </a:solidFill>
                        </a:rPr>
                        <a:t>73.9</a:t>
                      </a:r>
                      <a:endParaRPr lang="en-US" sz="1600" dirty="0">
                        <a:solidFill>
                          <a:schemeClr val="tx1"/>
                        </a:solidFill>
                      </a:endParaRPr>
                    </a:p>
                  </a:txBody>
                  <a:tcPr anchor="ctr"/>
                </a:tc>
                <a:extLst>
                  <a:ext uri="{0D108BD9-81ED-4DB2-BD59-A6C34878D82A}">
                    <a16:rowId xmlns="" xmlns:a16="http://schemas.microsoft.com/office/drawing/2014/main" val="10001"/>
                  </a:ext>
                </a:extLst>
              </a:tr>
              <a:tr h="763361">
                <a:tc>
                  <a:txBody>
                    <a:bodyPr/>
                    <a:lstStyle/>
                    <a:p>
                      <a:r>
                        <a:rPr lang="en-US" sz="1600" b="0" dirty="0" smtClean="0"/>
                        <a:t>Residents</a:t>
                      </a:r>
                      <a:r>
                        <a:rPr lang="en-US" sz="1600" b="0" baseline="0" dirty="0" smtClean="0"/>
                        <a:t> provided effective teaching</a:t>
                      </a:r>
                      <a:endParaRPr lang="en-US" sz="1600" b="0" dirty="0"/>
                    </a:p>
                  </a:txBody>
                  <a:tcPr anchor="ctr"/>
                </a:tc>
                <a:tc>
                  <a:txBody>
                    <a:bodyPr/>
                    <a:lstStyle/>
                    <a:p>
                      <a:pPr algn="ctr"/>
                      <a:r>
                        <a:rPr lang="en-US" sz="1600" b="0" dirty="0" smtClean="0">
                          <a:solidFill>
                            <a:schemeClr val="tx1"/>
                          </a:solidFill>
                        </a:rPr>
                        <a:t>84.9</a:t>
                      </a:r>
                      <a:endParaRPr lang="en-US" sz="1600" b="0" dirty="0">
                        <a:solidFill>
                          <a:schemeClr val="tx1"/>
                        </a:solidFill>
                      </a:endParaRPr>
                    </a:p>
                  </a:txBody>
                  <a:tcPr anchor="ctr"/>
                </a:tc>
                <a:tc>
                  <a:txBody>
                    <a:bodyPr/>
                    <a:lstStyle/>
                    <a:p>
                      <a:pPr algn="ctr"/>
                      <a:r>
                        <a:rPr lang="en-US" sz="1600" b="0" dirty="0" smtClean="0">
                          <a:solidFill>
                            <a:schemeClr val="tx1"/>
                          </a:solidFill>
                        </a:rPr>
                        <a:t>81.8</a:t>
                      </a:r>
                      <a:endParaRPr lang="en-US" sz="1600" b="0" dirty="0">
                        <a:solidFill>
                          <a:schemeClr val="tx1"/>
                        </a:solidFill>
                      </a:endParaRPr>
                    </a:p>
                  </a:txBody>
                  <a:tcPr anchor="ctr"/>
                </a:tc>
                <a:tc>
                  <a:txBody>
                    <a:bodyPr/>
                    <a:lstStyle/>
                    <a:p>
                      <a:pPr algn="ctr"/>
                      <a:r>
                        <a:rPr lang="en-US" sz="1600" dirty="0" smtClean="0">
                          <a:solidFill>
                            <a:schemeClr val="tx1"/>
                          </a:solidFill>
                        </a:rPr>
                        <a:t>85.7</a:t>
                      </a:r>
                      <a:endParaRPr lang="en-US" sz="1600" dirty="0">
                        <a:solidFill>
                          <a:schemeClr val="tx1"/>
                        </a:solidFill>
                      </a:endParaRPr>
                    </a:p>
                  </a:txBody>
                  <a:tcPr anchor="ctr"/>
                </a:tc>
                <a:tc>
                  <a:txBody>
                    <a:bodyPr/>
                    <a:lstStyle/>
                    <a:p>
                      <a:pPr algn="ctr"/>
                      <a:r>
                        <a:rPr lang="en-US" sz="1600" dirty="0" smtClean="0">
                          <a:solidFill>
                            <a:schemeClr val="tx1"/>
                          </a:solidFill>
                        </a:rPr>
                        <a:t>79.6</a:t>
                      </a:r>
                      <a:endParaRPr lang="en-US" sz="1600" dirty="0">
                        <a:solidFill>
                          <a:schemeClr val="tx1"/>
                        </a:solidFill>
                      </a:endParaRPr>
                    </a:p>
                  </a:txBody>
                  <a:tcPr anchor="ctr"/>
                </a:tc>
                <a:extLst>
                  <a:ext uri="{0D108BD9-81ED-4DB2-BD59-A6C34878D82A}">
                    <a16:rowId xmlns="" xmlns:a16="http://schemas.microsoft.com/office/drawing/2014/main" val="10002"/>
                  </a:ext>
                </a:extLst>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AAMC GQ</a:t>
            </a:r>
            <a:endParaRPr lang="en-US" sz="4200" dirty="0"/>
          </a:p>
        </p:txBody>
      </p:sp>
      <p:sp>
        <p:nvSpPr>
          <p:cNvPr id="5" name="Text Placeholder 2"/>
          <p:cNvSpPr txBox="1">
            <a:spLocks/>
          </p:cNvSpPr>
          <p:nvPr/>
        </p:nvSpPr>
        <p:spPr>
          <a:xfrm>
            <a:off x="457200" y="914404"/>
            <a:ext cx="133815" cy="32173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n-US" sz="1800" dirty="0"/>
          </a:p>
        </p:txBody>
      </p:sp>
      <p:sp>
        <p:nvSpPr>
          <p:cNvPr id="6" name="TextBox 5"/>
          <p:cNvSpPr txBox="1"/>
          <p:nvPr/>
        </p:nvSpPr>
        <p:spPr>
          <a:xfrm>
            <a:off x="947854" y="1236135"/>
            <a:ext cx="6200078" cy="646331"/>
          </a:xfrm>
          <a:prstGeom prst="rect">
            <a:avLst/>
          </a:prstGeom>
          <a:noFill/>
        </p:spPr>
        <p:txBody>
          <a:bodyPr wrap="square" rtlCol="0">
            <a:spAutoFit/>
          </a:bodyPr>
          <a:lstStyle/>
          <a:p>
            <a:r>
              <a:rPr lang="en-US" dirty="0" smtClean="0"/>
              <a:t>Scale: Strongly Disagree – 1 to Strongly Agree – 5; Reporting % in top two categories below</a:t>
            </a:r>
            <a:endParaRPr lang="en-US" dirty="0"/>
          </a:p>
        </p:txBody>
      </p:sp>
    </p:spTree>
    <p:extLst>
      <p:ext uri="{BB962C8B-B14F-4D97-AF65-F5344CB8AC3E}">
        <p14:creationId xmlns:p14="http://schemas.microsoft.com/office/powerpoint/2010/main" val="2840885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Step II CK</a:t>
            </a:r>
            <a:endParaRPr lang="en-US" dirty="0">
              <a:solidFill>
                <a:schemeClr val="bg1"/>
              </a:solidFill>
            </a:endParaRPr>
          </a:p>
        </p:txBody>
      </p:sp>
      <p:sp>
        <p:nvSpPr>
          <p:cNvPr id="4" name="TextBox 3"/>
          <p:cNvSpPr txBox="1"/>
          <p:nvPr/>
        </p:nvSpPr>
        <p:spPr>
          <a:xfrm>
            <a:off x="321738" y="5960538"/>
            <a:ext cx="6820842" cy="369332"/>
          </a:xfrm>
          <a:prstGeom prst="rect">
            <a:avLst/>
          </a:prstGeom>
          <a:noFill/>
        </p:spPr>
        <p:txBody>
          <a:bodyPr wrap="none" rtlCol="0">
            <a:spAutoFit/>
          </a:bodyPr>
          <a:lstStyle/>
          <a:p>
            <a:r>
              <a:rPr lang="en-US" dirty="0" smtClean="0"/>
              <a:t>*</a:t>
            </a:r>
            <a:r>
              <a:rPr lang="en-US" i="1" dirty="0" smtClean="0"/>
              <a:t>values depicted are SD above the US/Can mean for Geisel mean scores</a:t>
            </a:r>
            <a:endParaRPr lang="en-US" i="1" dirty="0"/>
          </a:p>
        </p:txBody>
      </p:sp>
      <p:pic>
        <p:nvPicPr>
          <p:cNvPr id="3" name="Picture 2"/>
          <p:cNvPicPr>
            <a:picLocks noChangeAspect="1"/>
          </p:cNvPicPr>
          <p:nvPr/>
        </p:nvPicPr>
        <p:blipFill>
          <a:blip r:embed="rId3"/>
          <a:stretch>
            <a:fillRect/>
          </a:stretch>
        </p:blipFill>
        <p:spPr>
          <a:xfrm>
            <a:off x="1709737" y="1200150"/>
            <a:ext cx="5724525" cy="4457700"/>
          </a:xfrm>
          <a:prstGeom prst="rect">
            <a:avLst/>
          </a:prstGeom>
        </p:spPr>
      </p:pic>
      <p:sp>
        <p:nvSpPr>
          <p:cNvPr id="5" name="Oval 4"/>
          <p:cNvSpPr/>
          <p:nvPr/>
        </p:nvSpPr>
        <p:spPr>
          <a:xfrm>
            <a:off x="2593075" y="5224473"/>
            <a:ext cx="5691116" cy="38981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9171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NBME “Shelf” Score Percentiles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68405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797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0"/>
            <a:ext cx="2057400" cy="5778500"/>
          </a:xfrm>
        </p:spPr>
        <p:txBody>
          <a:bodyPr/>
          <a:lstStyle/>
          <a:p>
            <a:pPr algn="ctr"/>
            <a:r>
              <a:rPr lang="en-US"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37680655"/>
              </p:ext>
            </p:extLst>
          </p:nvPr>
        </p:nvGraphicFramePr>
        <p:xfrm>
          <a:off x="466094" y="1566282"/>
          <a:ext cx="8211810" cy="3797640"/>
        </p:xfrm>
        <a:graphic>
          <a:graphicData uri="http://schemas.openxmlformats.org/drawingml/2006/table">
            <a:tbl>
              <a:tblPr bandRow="1">
                <a:tableStyleId>{5C22544A-7EE6-4342-B048-85BDC9FD1C3A}</a:tableStyleId>
              </a:tblPr>
              <a:tblGrid>
                <a:gridCol w="2429865">
                  <a:extLst>
                    <a:ext uri="{9D8B030D-6E8A-4147-A177-3AD203B41FA5}">
                      <a16:colId xmlns="" xmlns:a16="http://schemas.microsoft.com/office/drawing/2014/main" val="20000"/>
                    </a:ext>
                  </a:extLst>
                </a:gridCol>
                <a:gridCol w="1927315">
                  <a:extLst>
                    <a:ext uri="{9D8B030D-6E8A-4147-A177-3AD203B41FA5}">
                      <a16:colId xmlns="" xmlns:a16="http://schemas.microsoft.com/office/drawing/2014/main" val="20001"/>
                    </a:ext>
                  </a:extLst>
                </a:gridCol>
                <a:gridCol w="1927315">
                  <a:extLst>
                    <a:ext uri="{9D8B030D-6E8A-4147-A177-3AD203B41FA5}">
                      <a16:colId xmlns="" xmlns:a16="http://schemas.microsoft.com/office/drawing/2014/main" val="20002"/>
                    </a:ext>
                  </a:extLst>
                </a:gridCol>
                <a:gridCol w="1927315">
                  <a:extLst>
                    <a:ext uri="{9D8B030D-6E8A-4147-A177-3AD203B41FA5}">
                      <a16:colId xmlns="" xmlns:a16="http://schemas.microsoft.com/office/drawing/2014/main" val="20003"/>
                    </a:ext>
                  </a:extLst>
                </a:gridCol>
              </a:tblGrid>
              <a:tr h="49854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Clerkships</a:t>
                      </a:r>
                    </a:p>
                  </a:txBody>
                  <a:tcPr anchor="b">
                    <a:noFill/>
                  </a:tcPr>
                </a:tc>
                <a:tc>
                  <a:txBody>
                    <a:bodyPr/>
                    <a:lstStyle/>
                    <a:p>
                      <a:pPr algn="ctr"/>
                      <a:r>
                        <a:rPr lang="en-US" sz="1800" b="1" dirty="0" smtClean="0">
                          <a:solidFill>
                            <a:schemeClr val="bg1"/>
                          </a:solidFill>
                        </a:rPr>
                        <a:t>Overall Satisfaction AY 2014-2015</a:t>
                      </a:r>
                      <a:endParaRPr lang="en-US" sz="1800" b="1" dirty="0">
                        <a:solidFill>
                          <a:schemeClr val="bg1"/>
                        </a:solidFill>
                      </a:endParaRPr>
                    </a:p>
                  </a:txBody>
                  <a:tcPr anchor="ctr">
                    <a:solidFill>
                      <a:schemeClr val="accent1">
                        <a:lumMod val="90000"/>
                        <a:lumOff val="10000"/>
                      </a:schemeClr>
                    </a:solidFill>
                  </a:tcPr>
                </a:tc>
                <a:tc>
                  <a:txBody>
                    <a:bodyPr/>
                    <a:lstStyle/>
                    <a:p>
                      <a:pPr algn="ctr"/>
                      <a:r>
                        <a:rPr lang="en-US" sz="1800" b="1" dirty="0" smtClean="0">
                          <a:solidFill>
                            <a:schemeClr val="bg1"/>
                          </a:solidFill>
                        </a:rPr>
                        <a:t>Overall</a:t>
                      </a:r>
                      <a:r>
                        <a:rPr lang="en-US" sz="1800" b="1" baseline="0" dirty="0" smtClean="0">
                          <a:solidFill>
                            <a:schemeClr val="bg1"/>
                          </a:solidFill>
                        </a:rPr>
                        <a:t> Satisfaction AY 2015-16</a:t>
                      </a:r>
                      <a:endParaRPr lang="en-US" sz="1800" b="1" dirty="0">
                        <a:solidFill>
                          <a:schemeClr val="bg1"/>
                        </a:solidFill>
                      </a:endParaRPr>
                    </a:p>
                  </a:txBody>
                  <a:tcPr anchor="ctr">
                    <a:solidFill>
                      <a:schemeClr val="accent1">
                        <a:lumMod val="90000"/>
                        <a:lumOff val="10000"/>
                      </a:schemeClr>
                    </a:solidFill>
                  </a:tcPr>
                </a:tc>
                <a:tc>
                  <a:txBody>
                    <a:bodyPr/>
                    <a:lstStyle/>
                    <a:p>
                      <a:pPr algn="ctr"/>
                      <a:r>
                        <a:rPr lang="en-US" sz="1800" b="1" dirty="0" smtClean="0">
                          <a:solidFill>
                            <a:schemeClr val="bg1"/>
                          </a:solidFill>
                        </a:rPr>
                        <a:t>Overall Satisfaction</a:t>
                      </a:r>
                      <a:r>
                        <a:rPr lang="en-US" sz="1800" b="1" baseline="0" dirty="0" smtClean="0">
                          <a:solidFill>
                            <a:schemeClr val="bg1"/>
                          </a:solidFill>
                        </a:rPr>
                        <a:t> AY 2016-17</a:t>
                      </a:r>
                      <a:endParaRPr lang="en-US" sz="1800" b="1" dirty="0">
                        <a:solidFill>
                          <a:schemeClr val="bg1"/>
                        </a:solidFill>
                      </a:endParaRPr>
                    </a:p>
                  </a:txBody>
                  <a:tcPr anchor="ctr">
                    <a:solidFill>
                      <a:schemeClr val="accent1">
                        <a:lumMod val="90000"/>
                        <a:lumOff val="10000"/>
                      </a:schemeClr>
                    </a:solidFill>
                  </a:tcPr>
                </a:tc>
                <a:extLst>
                  <a:ext uri="{0D108BD9-81ED-4DB2-BD59-A6C34878D82A}">
                    <a16:rowId xmlns="" xmlns:a16="http://schemas.microsoft.com/office/drawing/2014/main" val="10000"/>
                  </a:ext>
                </a:extLst>
              </a:tr>
              <a:tr h="360405">
                <a:tc>
                  <a:txBody>
                    <a:bodyPr/>
                    <a:lstStyle/>
                    <a:p>
                      <a:pPr algn="l" fontAlgn="ctr"/>
                      <a:r>
                        <a:rPr lang="en-US" sz="1600" b="0" i="0" u="none" strike="noStrike" dirty="0">
                          <a:solidFill>
                            <a:srgbClr val="000000"/>
                          </a:solidFill>
                          <a:effectLst/>
                          <a:latin typeface="Calibri"/>
                          <a:cs typeface="Calibri"/>
                        </a:rPr>
                        <a:t>  </a:t>
                      </a:r>
                      <a:r>
                        <a:rPr lang="en-US" sz="1600" b="0" i="0" u="none" strike="noStrike" dirty="0" smtClean="0">
                          <a:solidFill>
                            <a:srgbClr val="000000"/>
                          </a:solidFill>
                          <a:effectLst/>
                          <a:latin typeface="Calibri"/>
                          <a:cs typeface="Calibri"/>
                        </a:rPr>
                        <a:t>PEDS</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4.1</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extLst>
                  <a:ext uri="{0D108BD9-81ED-4DB2-BD59-A6C34878D82A}">
                    <a16:rowId xmlns="" xmlns:a16="http://schemas.microsoft.com/office/drawing/2014/main" val="10001"/>
                  </a:ext>
                </a:extLst>
              </a:tr>
              <a:tr h="360405">
                <a:tc>
                  <a:txBody>
                    <a:bodyPr/>
                    <a:lstStyle/>
                    <a:p>
                      <a:pPr algn="l" fontAlgn="ctr"/>
                      <a:r>
                        <a:rPr lang="en-US" sz="1600" b="0" i="0" u="none" strike="noStrike" dirty="0">
                          <a:solidFill>
                            <a:srgbClr val="000000"/>
                          </a:solidFill>
                          <a:effectLst/>
                          <a:latin typeface="Calibri"/>
                          <a:cs typeface="Calibri"/>
                        </a:rPr>
                        <a:t>  </a:t>
                      </a:r>
                      <a:r>
                        <a:rPr lang="en-US" sz="1600" b="0" i="0" u="none" strike="noStrike" dirty="0" smtClean="0">
                          <a:solidFill>
                            <a:srgbClr val="000000"/>
                          </a:solidFill>
                          <a:effectLst/>
                          <a:latin typeface="Calibri"/>
                          <a:cs typeface="Calibri"/>
                        </a:rPr>
                        <a:t>MED</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extLst>
                  <a:ext uri="{0D108BD9-81ED-4DB2-BD59-A6C34878D82A}">
                    <a16:rowId xmlns="" xmlns:a16="http://schemas.microsoft.com/office/drawing/2014/main" val="10002"/>
                  </a:ext>
                </a:extLst>
              </a:tr>
              <a:tr h="360405">
                <a:tc>
                  <a:txBody>
                    <a:bodyPr/>
                    <a:lstStyle/>
                    <a:p>
                      <a:pPr algn="l" fontAlgn="ctr"/>
                      <a:r>
                        <a:rPr lang="en-US" sz="1600" b="0" i="0" u="none" strike="noStrike" dirty="0">
                          <a:solidFill>
                            <a:schemeClr val="tx1"/>
                          </a:solidFill>
                          <a:effectLst/>
                          <a:latin typeface="Calibri"/>
                          <a:cs typeface="Calibri"/>
                        </a:rPr>
                        <a:t>  </a:t>
                      </a:r>
                      <a:r>
                        <a:rPr lang="en-US" sz="1600" b="0" i="0" u="none" strike="noStrike" dirty="0" smtClean="0">
                          <a:solidFill>
                            <a:schemeClr val="tx1"/>
                          </a:solidFill>
                          <a:effectLst/>
                          <a:latin typeface="Calibri"/>
                          <a:cs typeface="Calibri"/>
                        </a:rPr>
                        <a:t>CFM</a:t>
                      </a:r>
                      <a:endParaRPr lang="en-US" sz="1600" b="0" i="0" u="none" strike="noStrike" dirty="0">
                        <a:solidFill>
                          <a:schemeClr val="tx1"/>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4.5</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tc>
                  <a:txBody>
                    <a:bodyPr/>
                    <a:lstStyle/>
                    <a:p>
                      <a:pPr algn="ctr"/>
                      <a:r>
                        <a:rPr lang="en-US" sz="1600" dirty="0" smtClean="0">
                          <a:solidFill>
                            <a:schemeClr val="tx1"/>
                          </a:solidFill>
                        </a:rPr>
                        <a:t>4.4</a:t>
                      </a:r>
                      <a:endParaRPr lang="en-US" sz="1600" dirty="0">
                        <a:solidFill>
                          <a:schemeClr val="tx1"/>
                        </a:solidFill>
                      </a:endParaRPr>
                    </a:p>
                  </a:txBody>
                  <a:tcPr anchor="ctr"/>
                </a:tc>
                <a:extLst>
                  <a:ext uri="{0D108BD9-81ED-4DB2-BD59-A6C34878D82A}">
                    <a16:rowId xmlns="" xmlns:a16="http://schemas.microsoft.com/office/drawing/2014/main" val="10003"/>
                  </a:ext>
                </a:extLst>
              </a:tr>
              <a:tr h="360405">
                <a:tc>
                  <a:txBody>
                    <a:bodyPr/>
                    <a:lstStyle/>
                    <a:p>
                      <a:pPr algn="l" fontAlgn="ctr"/>
                      <a:r>
                        <a:rPr lang="en-US" sz="1600" b="0" i="0" u="none" strike="noStrike" dirty="0">
                          <a:solidFill>
                            <a:schemeClr val="tx1"/>
                          </a:solidFill>
                          <a:effectLst/>
                          <a:latin typeface="Calibri"/>
                          <a:cs typeface="Calibri"/>
                        </a:rPr>
                        <a:t>  </a:t>
                      </a:r>
                      <a:r>
                        <a:rPr lang="en-US" sz="1600" b="0" i="0" u="none" strike="noStrike" dirty="0" smtClean="0">
                          <a:solidFill>
                            <a:schemeClr val="tx1"/>
                          </a:solidFill>
                          <a:effectLst/>
                          <a:latin typeface="Calibri"/>
                          <a:cs typeface="Calibri"/>
                        </a:rPr>
                        <a:t>PSYCH</a:t>
                      </a:r>
                      <a:endParaRPr lang="en-US" sz="1600" b="0" i="0" u="none" strike="noStrike" dirty="0">
                        <a:solidFill>
                          <a:schemeClr val="tx1"/>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4.3</a:t>
                      </a:r>
                      <a:endParaRPr lang="en-US" sz="1600" dirty="0">
                        <a:solidFill>
                          <a:schemeClr val="tx1"/>
                        </a:solidFill>
                      </a:endParaRPr>
                    </a:p>
                  </a:txBody>
                  <a:tcPr anchor="ctr"/>
                </a:tc>
                <a:tc>
                  <a:txBody>
                    <a:bodyPr/>
                    <a:lstStyle/>
                    <a:p>
                      <a:pPr algn="ctr"/>
                      <a:r>
                        <a:rPr lang="en-US" sz="1600" dirty="0" smtClean="0">
                          <a:solidFill>
                            <a:schemeClr val="tx1"/>
                          </a:solidFill>
                        </a:rPr>
                        <a:t>4.3</a:t>
                      </a:r>
                      <a:endParaRPr lang="en-US" sz="1600" dirty="0">
                        <a:solidFill>
                          <a:schemeClr val="tx1"/>
                        </a:solidFill>
                      </a:endParaRPr>
                    </a:p>
                  </a:txBody>
                  <a:tcPr anchor="ctr"/>
                </a:tc>
                <a:tc>
                  <a:txBody>
                    <a:bodyPr/>
                    <a:lstStyle/>
                    <a:p>
                      <a:pPr algn="ctr"/>
                      <a:r>
                        <a:rPr lang="en-US" sz="1600" dirty="0" smtClean="0">
                          <a:solidFill>
                            <a:schemeClr val="tx1"/>
                          </a:solidFill>
                        </a:rPr>
                        <a:t>4.4</a:t>
                      </a:r>
                      <a:endParaRPr lang="en-US" sz="1600" dirty="0">
                        <a:solidFill>
                          <a:schemeClr val="tx1"/>
                        </a:solidFill>
                      </a:endParaRPr>
                    </a:p>
                  </a:txBody>
                  <a:tcPr anchor="ctr"/>
                </a:tc>
                <a:extLst>
                  <a:ext uri="{0D108BD9-81ED-4DB2-BD59-A6C34878D82A}">
                    <a16:rowId xmlns="" xmlns:a16="http://schemas.microsoft.com/office/drawing/2014/main" val="10004"/>
                  </a:ext>
                </a:extLst>
              </a:tr>
              <a:tr h="360405">
                <a:tc>
                  <a:txBody>
                    <a:bodyPr/>
                    <a:lstStyle/>
                    <a:p>
                      <a:pPr algn="l" fontAlgn="ctr"/>
                      <a:r>
                        <a:rPr lang="en-US" sz="1600" b="0" i="0" u="none" strike="noStrike" dirty="0">
                          <a:solidFill>
                            <a:srgbClr val="FF0000"/>
                          </a:solidFill>
                          <a:effectLst/>
                          <a:latin typeface="Calibri"/>
                          <a:cs typeface="Calibri"/>
                        </a:rPr>
                        <a:t>  </a:t>
                      </a:r>
                      <a:r>
                        <a:rPr lang="en-US" sz="1600" b="0" i="0" u="none" strike="noStrike" dirty="0" smtClean="0">
                          <a:solidFill>
                            <a:srgbClr val="FF0000"/>
                          </a:solidFill>
                          <a:effectLst/>
                          <a:latin typeface="Calibri"/>
                          <a:cs typeface="Calibri"/>
                        </a:rPr>
                        <a:t>SURG</a:t>
                      </a:r>
                      <a:endParaRPr lang="en-US" sz="1600" b="0" i="0" u="none" strike="noStrike" dirty="0">
                        <a:solidFill>
                          <a:srgbClr val="FF0000"/>
                        </a:solidFill>
                        <a:effectLst/>
                        <a:latin typeface="Calibri"/>
                        <a:cs typeface="Calibri"/>
                      </a:endParaRPr>
                    </a:p>
                  </a:txBody>
                  <a:tcPr marL="12700" marR="12700" marT="12700" marB="0" anchor="ctr"/>
                </a:tc>
                <a:tc>
                  <a:txBody>
                    <a:bodyPr/>
                    <a:lstStyle/>
                    <a:p>
                      <a:pPr algn="ctr"/>
                      <a:r>
                        <a:rPr lang="en-US" sz="1600" dirty="0" smtClean="0">
                          <a:solidFill>
                            <a:srgbClr val="FF0000"/>
                          </a:solidFill>
                        </a:rPr>
                        <a:t>4.2</a:t>
                      </a:r>
                      <a:endParaRPr lang="en-US" sz="1600" dirty="0">
                        <a:solidFill>
                          <a:srgbClr val="FF0000"/>
                        </a:solidFill>
                      </a:endParaRPr>
                    </a:p>
                  </a:txBody>
                  <a:tcPr anchor="ctr"/>
                </a:tc>
                <a:tc>
                  <a:txBody>
                    <a:bodyPr/>
                    <a:lstStyle/>
                    <a:p>
                      <a:pPr algn="ctr"/>
                      <a:r>
                        <a:rPr lang="en-US" sz="1600" dirty="0" smtClean="0">
                          <a:solidFill>
                            <a:srgbClr val="FF0000"/>
                          </a:solidFill>
                        </a:rPr>
                        <a:t>4</a:t>
                      </a:r>
                      <a:endParaRPr lang="en-US" sz="1600" dirty="0">
                        <a:solidFill>
                          <a:srgbClr val="FF0000"/>
                        </a:solidFill>
                      </a:endParaRPr>
                    </a:p>
                  </a:txBody>
                  <a:tcPr anchor="ctr"/>
                </a:tc>
                <a:tc>
                  <a:txBody>
                    <a:bodyPr/>
                    <a:lstStyle/>
                    <a:p>
                      <a:pPr algn="ctr"/>
                      <a:r>
                        <a:rPr lang="en-US" sz="1600" dirty="0" smtClean="0">
                          <a:solidFill>
                            <a:srgbClr val="FF0000"/>
                          </a:solidFill>
                        </a:rPr>
                        <a:t>4.3</a:t>
                      </a:r>
                      <a:endParaRPr lang="en-US" sz="1600" dirty="0">
                        <a:solidFill>
                          <a:srgbClr val="FF0000"/>
                        </a:solidFill>
                      </a:endParaRPr>
                    </a:p>
                  </a:txBody>
                  <a:tcPr anchor="ctr"/>
                </a:tc>
                <a:extLst>
                  <a:ext uri="{0D108BD9-81ED-4DB2-BD59-A6C34878D82A}">
                    <a16:rowId xmlns="" xmlns:a16="http://schemas.microsoft.com/office/drawing/2014/main" val="10005"/>
                  </a:ext>
                </a:extLst>
              </a:tr>
              <a:tr h="360405">
                <a:tc>
                  <a:txBody>
                    <a:bodyPr/>
                    <a:lstStyle/>
                    <a:p>
                      <a:pPr algn="l" fontAlgn="ctr"/>
                      <a:r>
                        <a:rPr lang="en-US" sz="1600" b="0" i="0" u="none" strike="noStrike" dirty="0">
                          <a:solidFill>
                            <a:schemeClr val="tx1"/>
                          </a:solidFill>
                          <a:effectLst/>
                          <a:latin typeface="Calibri"/>
                          <a:cs typeface="Calibri"/>
                        </a:rPr>
                        <a:t> </a:t>
                      </a:r>
                      <a:r>
                        <a:rPr lang="en-US" sz="1600" b="0" i="0" u="none" strike="noStrike" dirty="0" smtClean="0">
                          <a:solidFill>
                            <a:schemeClr val="tx1"/>
                          </a:solidFill>
                          <a:effectLst/>
                          <a:latin typeface="Calibri"/>
                          <a:cs typeface="Calibri"/>
                        </a:rPr>
                        <a:t> GAM</a:t>
                      </a:r>
                      <a:endParaRPr lang="en-US" sz="1600" b="0" i="0" u="none" strike="noStrike" dirty="0">
                        <a:solidFill>
                          <a:schemeClr val="tx1"/>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4.2</a:t>
                      </a:r>
                      <a:endParaRPr lang="en-US" sz="1600" dirty="0">
                        <a:solidFill>
                          <a:schemeClr val="tx1"/>
                        </a:solidFill>
                      </a:endParaRPr>
                    </a:p>
                  </a:txBody>
                  <a:tcPr anchor="ctr"/>
                </a:tc>
                <a:tc>
                  <a:txBody>
                    <a:bodyPr/>
                    <a:lstStyle/>
                    <a:p>
                      <a:pPr algn="ctr"/>
                      <a:r>
                        <a:rPr lang="en-US" sz="1600" dirty="0" smtClean="0">
                          <a:solidFill>
                            <a:schemeClr val="tx1"/>
                          </a:solidFill>
                        </a:rPr>
                        <a:t>4.1</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extLst>
                  <a:ext uri="{0D108BD9-81ED-4DB2-BD59-A6C34878D82A}">
                    <a16:rowId xmlns="" xmlns:a16="http://schemas.microsoft.com/office/drawing/2014/main" val="10006"/>
                  </a:ext>
                </a:extLst>
              </a:tr>
              <a:tr h="360405">
                <a:tc>
                  <a:txBody>
                    <a:bodyPr/>
                    <a:lstStyle/>
                    <a:p>
                      <a:pPr algn="l" fontAlgn="ctr"/>
                      <a:r>
                        <a:rPr lang="en-US" sz="1600" b="0" i="0" u="none" strike="noStrike" baseline="0" dirty="0" smtClean="0">
                          <a:solidFill>
                            <a:srgbClr val="000000"/>
                          </a:solidFill>
                          <a:effectLst/>
                          <a:latin typeface="Calibri"/>
                          <a:cs typeface="Calibri"/>
                        </a:rPr>
                        <a:t>  OBGYN</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t>4.2</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4.1</a:t>
                      </a:r>
                      <a:endParaRPr lang="en-US" sz="1600" dirty="0"/>
                    </a:p>
                  </a:txBody>
                  <a:tcPr anchor="ctr"/>
                </a:tc>
                <a:extLst>
                  <a:ext uri="{0D108BD9-81ED-4DB2-BD59-A6C34878D82A}">
                    <a16:rowId xmlns="" xmlns:a16="http://schemas.microsoft.com/office/drawing/2014/main" val="10007"/>
                  </a:ext>
                </a:extLst>
              </a:tr>
              <a:tr h="360405">
                <a:tc>
                  <a:txBody>
                    <a:bodyPr/>
                    <a:lstStyle/>
                    <a:p>
                      <a:pPr algn="l" fontAlgn="ctr"/>
                      <a:r>
                        <a:rPr lang="en-US" sz="1600" b="0" i="0" u="none" strike="noStrike" dirty="0" smtClean="0">
                          <a:solidFill>
                            <a:srgbClr val="000000"/>
                          </a:solidFill>
                          <a:effectLst/>
                          <a:latin typeface="Calibri"/>
                          <a:cs typeface="Calibri"/>
                        </a:rPr>
                        <a:t>  NEURO</a:t>
                      </a:r>
                      <a:endParaRPr lang="en-US" sz="1600" b="0" i="0" u="none" strike="noStrike" dirty="0">
                        <a:solidFill>
                          <a:srgbClr val="000000"/>
                        </a:solidFill>
                        <a:effectLst/>
                        <a:latin typeface="Calibri"/>
                        <a:cs typeface="Calibri"/>
                      </a:endParaRPr>
                    </a:p>
                  </a:txBody>
                  <a:tcPr marL="12700" marR="12700" marT="12700" marB="0" anchor="ctr"/>
                </a:tc>
                <a:tc>
                  <a:txBody>
                    <a:bodyPr/>
                    <a:lstStyle/>
                    <a:p>
                      <a:pPr algn="ctr"/>
                      <a:r>
                        <a:rPr lang="en-US" sz="1600" dirty="0" smtClean="0">
                          <a:solidFill>
                            <a:schemeClr val="tx1"/>
                          </a:solidFill>
                        </a:rPr>
                        <a:t>4.0</a:t>
                      </a:r>
                      <a:endParaRPr lang="en-US" sz="1600" dirty="0">
                        <a:solidFill>
                          <a:schemeClr val="tx1"/>
                        </a:solidFill>
                      </a:endParaRPr>
                    </a:p>
                  </a:txBody>
                  <a:tcPr anchor="ctr"/>
                </a:tc>
                <a:tc>
                  <a:txBody>
                    <a:bodyPr/>
                    <a:lstStyle/>
                    <a:p>
                      <a:pPr algn="ctr"/>
                      <a:r>
                        <a:rPr lang="en-US" sz="1600" dirty="0" smtClean="0">
                          <a:solidFill>
                            <a:schemeClr val="tx1"/>
                          </a:solidFill>
                        </a:rPr>
                        <a:t>4.2</a:t>
                      </a:r>
                      <a:endParaRPr lang="en-US" sz="1600" dirty="0">
                        <a:solidFill>
                          <a:schemeClr val="tx1"/>
                        </a:solidFill>
                      </a:endParaRPr>
                    </a:p>
                  </a:txBody>
                  <a:tcPr anchor="ctr"/>
                </a:tc>
                <a:tc>
                  <a:txBody>
                    <a:bodyPr/>
                    <a:lstStyle/>
                    <a:p>
                      <a:pPr algn="ctr"/>
                      <a:r>
                        <a:rPr lang="en-US" sz="1600" dirty="0" smtClean="0">
                          <a:solidFill>
                            <a:schemeClr val="tx1"/>
                          </a:solidFill>
                        </a:rPr>
                        <a:t>4</a:t>
                      </a:r>
                      <a:endParaRPr lang="en-US" sz="1600" dirty="0">
                        <a:solidFill>
                          <a:schemeClr val="tx1"/>
                        </a:solidFill>
                      </a:endParaRPr>
                    </a:p>
                  </a:txBody>
                  <a:tcPr anchor="ctr"/>
                </a:tc>
                <a:extLst>
                  <a:ext uri="{0D108BD9-81ED-4DB2-BD59-A6C34878D82A}">
                    <a16:rowId xmlns="" xmlns:a16="http://schemas.microsoft.com/office/drawing/2014/main" val="10008"/>
                  </a:ext>
                </a:extLst>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Course Evaluation</a:t>
            </a:r>
            <a:endParaRPr lang="en-US" sz="4200" dirty="0"/>
          </a:p>
        </p:txBody>
      </p:sp>
      <p:sp>
        <p:nvSpPr>
          <p:cNvPr id="6" name="Text Placeholder 2"/>
          <p:cNvSpPr txBox="1">
            <a:spLocks/>
          </p:cNvSpPr>
          <p:nvPr/>
        </p:nvSpPr>
        <p:spPr bwMode="auto">
          <a:xfrm>
            <a:off x="760961" y="6457388"/>
            <a:ext cx="5603031" cy="36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i="1" dirty="0" smtClean="0"/>
              <a:t>scale [1=poor; 2=fair; 3=good; 4=very good; 5=excellent]</a:t>
            </a:r>
          </a:p>
          <a:p>
            <a:pPr marL="0" indent="0">
              <a:buNone/>
            </a:pPr>
            <a:endParaRPr lang="en-US" sz="800" i="1" dirty="0" smtClean="0"/>
          </a:p>
          <a:p>
            <a:pPr marL="0" indent="0">
              <a:buNone/>
            </a:pPr>
            <a:endParaRPr lang="en-US" sz="1000" dirty="0" smtClean="0"/>
          </a:p>
        </p:txBody>
      </p:sp>
    </p:spTree>
    <p:extLst>
      <p:ext uri="{BB962C8B-B14F-4D97-AF65-F5344CB8AC3E}">
        <p14:creationId xmlns:p14="http://schemas.microsoft.com/office/powerpoint/2010/main" val="880487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113552" y="1049868"/>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400"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21682398"/>
              </p:ext>
            </p:extLst>
          </p:nvPr>
        </p:nvGraphicFramePr>
        <p:xfrm>
          <a:off x="355601" y="1552703"/>
          <a:ext cx="8444752" cy="3799428"/>
        </p:xfrm>
        <a:graphic>
          <a:graphicData uri="http://schemas.openxmlformats.org/drawingml/2006/table">
            <a:tbl>
              <a:tblPr firstRow="1" bandRow="1">
                <a:tableStyleId>{5C22544A-7EE6-4342-B048-85BDC9FD1C3A}</a:tableStyleId>
              </a:tblPr>
              <a:tblGrid>
                <a:gridCol w="4066987">
                  <a:extLst>
                    <a:ext uri="{9D8B030D-6E8A-4147-A177-3AD203B41FA5}">
                      <a16:colId xmlns="" xmlns:a16="http://schemas.microsoft.com/office/drawing/2014/main" val="20000"/>
                    </a:ext>
                  </a:extLst>
                </a:gridCol>
                <a:gridCol w="1459255">
                  <a:extLst>
                    <a:ext uri="{9D8B030D-6E8A-4147-A177-3AD203B41FA5}">
                      <a16:colId xmlns="" xmlns:a16="http://schemas.microsoft.com/office/drawing/2014/main" val="20001"/>
                    </a:ext>
                  </a:extLst>
                </a:gridCol>
                <a:gridCol w="1459255">
                  <a:extLst>
                    <a:ext uri="{9D8B030D-6E8A-4147-A177-3AD203B41FA5}">
                      <a16:colId xmlns="" xmlns:a16="http://schemas.microsoft.com/office/drawing/2014/main" val="20002"/>
                    </a:ext>
                  </a:extLst>
                </a:gridCol>
                <a:gridCol w="1459255">
                  <a:extLst>
                    <a:ext uri="{9D8B030D-6E8A-4147-A177-3AD203B41FA5}">
                      <a16:colId xmlns="" xmlns:a16="http://schemas.microsoft.com/office/drawing/2014/main" val="20003"/>
                    </a:ext>
                  </a:extLst>
                </a:gridCol>
              </a:tblGrid>
              <a:tr h="474712">
                <a:tc>
                  <a:txBody>
                    <a:bodyPr/>
                    <a:lstStyle/>
                    <a:p>
                      <a:r>
                        <a:rPr lang="en-US" sz="1200" dirty="0" smtClean="0">
                          <a:solidFill>
                            <a:schemeClr val="tx1"/>
                          </a:solidFill>
                        </a:rPr>
                        <a:t>FM</a:t>
                      </a:r>
                      <a:endParaRPr lang="en-US" sz="1200" dirty="0">
                        <a:solidFill>
                          <a:schemeClr val="tx1"/>
                        </a:solidFill>
                      </a:endParaRPr>
                    </a:p>
                  </a:txBody>
                  <a:tcPr>
                    <a:noFill/>
                  </a:tcPr>
                </a:tc>
                <a:tc>
                  <a:txBody>
                    <a:bodyPr/>
                    <a:lstStyle/>
                    <a:p>
                      <a:pPr algn="ctr"/>
                      <a:r>
                        <a:rPr lang="en-US" sz="1200" dirty="0" smtClean="0"/>
                        <a:t>2014-15</a:t>
                      </a:r>
                      <a:endParaRPr lang="en-US" sz="1200" b="0" dirty="0">
                        <a:solidFill>
                          <a:schemeClr val="tx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t>2015-16</a:t>
                      </a:r>
                      <a:endParaRPr lang="en-US" sz="12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2016-17</a:t>
                      </a:r>
                      <a:endParaRPr lang="en-US" sz="1200" b="0" dirty="0">
                        <a:solidFill>
                          <a:srgbClr val="000000"/>
                        </a:solidFill>
                      </a:endParaRPr>
                    </a:p>
                  </a:txBody>
                  <a:tcPr anchor="ctr">
                    <a:solidFill>
                      <a:schemeClr val="accent1">
                        <a:lumMod val="90000"/>
                        <a:lumOff val="10000"/>
                      </a:schemeClr>
                    </a:solidFill>
                  </a:tcPr>
                </a:tc>
                <a:extLst>
                  <a:ext uri="{0D108BD9-81ED-4DB2-BD59-A6C34878D82A}">
                    <a16:rowId xmlns="" xmlns:a16="http://schemas.microsoft.com/office/drawing/2014/main" val="10000"/>
                  </a:ext>
                </a:extLst>
              </a:tr>
              <a:tr h="332298">
                <a:tc>
                  <a:txBody>
                    <a:bodyPr/>
                    <a:lstStyle/>
                    <a:p>
                      <a:r>
                        <a:rPr lang="en-US" sz="1200" dirty="0" smtClean="0"/>
                        <a:t>Overall Experience</a:t>
                      </a:r>
                      <a:endParaRPr lang="en-US" sz="1200" dirty="0"/>
                    </a:p>
                  </a:txBody>
                  <a:tcPr anchor="ctr"/>
                </a:tc>
                <a:tc>
                  <a:txBody>
                    <a:bodyPr/>
                    <a:lstStyle/>
                    <a:p>
                      <a:pPr algn="ctr"/>
                      <a:r>
                        <a:rPr lang="en-US" sz="1200" dirty="0" smtClean="0"/>
                        <a:t>4.2</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4.0</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4.3</a:t>
                      </a:r>
                      <a:endParaRPr lang="en-US" sz="1200" dirty="0"/>
                    </a:p>
                  </a:txBody>
                  <a:tcPr anchor="ctr"/>
                </a:tc>
                <a:extLst>
                  <a:ext uri="{0D108BD9-81ED-4DB2-BD59-A6C34878D82A}">
                    <a16:rowId xmlns="" xmlns:a16="http://schemas.microsoft.com/office/drawing/2014/main" val="10001"/>
                  </a:ext>
                </a:extLst>
              </a:tr>
              <a:tr h="332298">
                <a:tc>
                  <a:txBody>
                    <a:bodyPr/>
                    <a:lstStyle/>
                    <a:p>
                      <a:r>
                        <a:rPr lang="en-US" sz="1200" dirty="0" smtClean="0"/>
                        <a:t>Objectives well</a:t>
                      </a:r>
                      <a:r>
                        <a:rPr lang="en-US" sz="1200" baseline="0" dirty="0" smtClean="0"/>
                        <a:t> defined and clearly presented</a:t>
                      </a:r>
                      <a:endParaRPr lang="en-US" sz="1200" dirty="0"/>
                    </a:p>
                  </a:txBody>
                  <a:tcPr anchor="ctr"/>
                </a:tc>
                <a:tc>
                  <a:txBody>
                    <a:bodyPr/>
                    <a:lstStyle/>
                    <a:p>
                      <a:pPr algn="ctr"/>
                      <a:r>
                        <a:rPr lang="en-US" sz="1200" dirty="0" smtClean="0"/>
                        <a:t>4.2</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4.3</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4.1</a:t>
                      </a:r>
                      <a:endParaRPr lang="en-US" sz="1200" dirty="0"/>
                    </a:p>
                  </a:txBody>
                  <a:tcPr anchor="ctr"/>
                </a:tc>
                <a:extLst>
                  <a:ext uri="{0D108BD9-81ED-4DB2-BD59-A6C34878D82A}">
                    <a16:rowId xmlns="" xmlns:a16="http://schemas.microsoft.com/office/drawing/2014/main" val="10002"/>
                  </a:ext>
                </a:extLst>
              </a:tr>
              <a:tr h="332298">
                <a:tc>
                  <a:txBody>
                    <a:bodyPr/>
                    <a:lstStyle/>
                    <a:p>
                      <a:r>
                        <a:rPr lang="en-US" sz="1200" dirty="0" smtClean="0"/>
                        <a:t>Expectations well defined and</a:t>
                      </a:r>
                      <a:r>
                        <a:rPr lang="en-US" sz="1200" baseline="0" dirty="0" smtClean="0"/>
                        <a:t> clear</a:t>
                      </a:r>
                      <a:endParaRPr lang="en-US" sz="1200" dirty="0"/>
                    </a:p>
                  </a:txBody>
                  <a:tcPr anchor="ctr"/>
                </a:tc>
                <a:tc>
                  <a:txBody>
                    <a:bodyPr/>
                    <a:lstStyle/>
                    <a:p>
                      <a:pPr algn="ctr"/>
                      <a:r>
                        <a:rPr lang="en-US" sz="1200" dirty="0" smtClean="0"/>
                        <a:t>4.0</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4.1</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4.1</a:t>
                      </a:r>
                      <a:endParaRPr lang="en-US" sz="1200" dirty="0"/>
                    </a:p>
                  </a:txBody>
                  <a:tcPr anchor="ctr"/>
                </a:tc>
                <a:extLst>
                  <a:ext uri="{0D108BD9-81ED-4DB2-BD59-A6C34878D82A}">
                    <a16:rowId xmlns="" xmlns:a16="http://schemas.microsoft.com/office/drawing/2014/main" val="10003"/>
                  </a:ext>
                </a:extLst>
              </a:tr>
              <a:tr h="332298">
                <a:tc>
                  <a:txBody>
                    <a:bodyPr/>
                    <a:lstStyle/>
                    <a:p>
                      <a:r>
                        <a:rPr lang="en-US" sz="1200" dirty="0" smtClean="0"/>
                        <a:t>Directors /Site Directors</a:t>
                      </a:r>
                      <a:r>
                        <a:rPr lang="en-US" sz="1200" baseline="0" dirty="0" smtClean="0"/>
                        <a:t> responsive to concerns</a:t>
                      </a:r>
                      <a:endParaRPr lang="en-US" sz="1200" dirty="0"/>
                    </a:p>
                  </a:txBody>
                  <a:tcPr anchor="ctr"/>
                </a:tc>
                <a:tc>
                  <a:txBody>
                    <a:bodyPr/>
                    <a:lstStyle/>
                    <a:p>
                      <a:pPr algn="ctr"/>
                      <a:r>
                        <a:rPr lang="en-US" sz="1200" dirty="0" smtClean="0"/>
                        <a:t>4.5 / 4.4</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4.7 / 4.5</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4.6/4.3</a:t>
                      </a:r>
                      <a:endParaRPr lang="en-US" sz="1200" dirty="0"/>
                    </a:p>
                  </a:txBody>
                  <a:tcPr anchor="ctr"/>
                </a:tc>
                <a:extLst>
                  <a:ext uri="{0D108BD9-81ED-4DB2-BD59-A6C34878D82A}">
                    <a16:rowId xmlns="" xmlns:a16="http://schemas.microsoft.com/office/drawing/2014/main" val="10004"/>
                  </a:ext>
                </a:extLst>
              </a:tr>
              <a:tr h="332298">
                <a:tc>
                  <a:txBody>
                    <a:bodyPr/>
                    <a:lstStyle/>
                    <a:p>
                      <a:r>
                        <a:rPr lang="en-US" sz="1200" dirty="0" smtClean="0"/>
                        <a:t>Volume adequate</a:t>
                      </a:r>
                      <a:r>
                        <a:rPr lang="en-US" sz="1200" baseline="0" dirty="0" smtClean="0"/>
                        <a:t> for learning</a:t>
                      </a:r>
                      <a:endParaRPr lang="en-US" sz="1200" dirty="0"/>
                    </a:p>
                  </a:txBody>
                  <a:tcPr anchor="ctr"/>
                </a:tc>
                <a:tc>
                  <a:txBody>
                    <a:bodyPr/>
                    <a:lstStyle/>
                    <a:p>
                      <a:pPr algn="ctr"/>
                      <a:r>
                        <a:rPr lang="en-US" sz="1200" dirty="0" smtClean="0"/>
                        <a:t>4.3</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4.2</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4.2</a:t>
                      </a:r>
                      <a:endParaRPr lang="en-US" sz="1200" dirty="0"/>
                    </a:p>
                  </a:txBody>
                  <a:tcPr anchor="ctr"/>
                </a:tc>
                <a:extLst>
                  <a:ext uri="{0D108BD9-81ED-4DB2-BD59-A6C34878D82A}">
                    <a16:rowId xmlns="" xmlns:a16="http://schemas.microsoft.com/office/drawing/2014/main" val="10005"/>
                  </a:ext>
                </a:extLst>
              </a:tr>
              <a:tr h="332298">
                <a:tc>
                  <a:txBody>
                    <a:bodyPr/>
                    <a:lstStyle/>
                    <a:p>
                      <a:r>
                        <a:rPr lang="en-US" sz="1200" dirty="0" smtClean="0"/>
                        <a:t>Variety of dx adequate for learning</a:t>
                      </a:r>
                      <a:endParaRPr lang="en-US" sz="1200" dirty="0"/>
                    </a:p>
                  </a:txBody>
                  <a:tcPr anchor="ctr"/>
                </a:tc>
                <a:tc>
                  <a:txBody>
                    <a:bodyPr/>
                    <a:lstStyle/>
                    <a:p>
                      <a:pPr algn="ctr"/>
                      <a:r>
                        <a:rPr lang="en-US" sz="1200" dirty="0" smtClean="0"/>
                        <a:t>4.3</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4.2</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4.1</a:t>
                      </a:r>
                      <a:endParaRPr lang="en-US" sz="1200" dirty="0"/>
                    </a:p>
                  </a:txBody>
                  <a:tcPr anchor="ctr"/>
                </a:tc>
                <a:extLst>
                  <a:ext uri="{0D108BD9-81ED-4DB2-BD59-A6C34878D82A}">
                    <a16:rowId xmlns="" xmlns:a16="http://schemas.microsoft.com/office/drawing/2014/main" val="10006"/>
                  </a:ext>
                </a:extLst>
              </a:tr>
              <a:tr h="332298">
                <a:tc>
                  <a:txBody>
                    <a:bodyPr/>
                    <a:lstStyle/>
                    <a:p>
                      <a:r>
                        <a:rPr lang="en-US" sz="1200" dirty="0" smtClean="0"/>
                        <a:t>Quality</a:t>
                      </a:r>
                      <a:r>
                        <a:rPr lang="en-US" sz="1200" baseline="0" dirty="0" smtClean="0"/>
                        <a:t> of teaching by </a:t>
                      </a:r>
                      <a:r>
                        <a:rPr lang="en-US" sz="1200" baseline="0" dirty="0" err="1" smtClean="0"/>
                        <a:t>attendings</a:t>
                      </a:r>
                      <a:endParaRPr lang="en-US" sz="1200" dirty="0"/>
                    </a:p>
                  </a:txBody>
                  <a:tcPr anchor="ctr"/>
                </a:tc>
                <a:tc>
                  <a:txBody>
                    <a:bodyPr/>
                    <a:lstStyle/>
                    <a:p>
                      <a:pPr algn="ctr"/>
                      <a:r>
                        <a:rPr lang="en-US" sz="1200" dirty="0" smtClean="0"/>
                        <a:t>4.3</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4.4</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4.3</a:t>
                      </a:r>
                      <a:endParaRPr lang="en-US" sz="1200" dirty="0"/>
                    </a:p>
                  </a:txBody>
                  <a:tcPr anchor="ctr"/>
                </a:tc>
                <a:extLst>
                  <a:ext uri="{0D108BD9-81ED-4DB2-BD59-A6C34878D82A}">
                    <a16:rowId xmlns="" xmlns:a16="http://schemas.microsoft.com/office/drawing/2014/main" val="10007"/>
                  </a:ext>
                </a:extLst>
              </a:tr>
              <a:tr h="332298">
                <a:tc>
                  <a:txBody>
                    <a:bodyPr/>
                    <a:lstStyle/>
                    <a:p>
                      <a:r>
                        <a:rPr lang="en-US" sz="1200" dirty="0" smtClean="0"/>
                        <a:t>Methods used to</a:t>
                      </a:r>
                      <a:r>
                        <a:rPr lang="en-US" sz="1200" baseline="0" dirty="0" smtClean="0"/>
                        <a:t> </a:t>
                      </a:r>
                      <a:r>
                        <a:rPr lang="en-US" sz="1200" baseline="0" dirty="0" err="1" smtClean="0"/>
                        <a:t>eval</a:t>
                      </a:r>
                      <a:r>
                        <a:rPr lang="en-US" sz="1200" baseline="0" dirty="0" smtClean="0"/>
                        <a:t> student learning made clear</a:t>
                      </a:r>
                      <a:endParaRPr lang="en-US" sz="1200" dirty="0"/>
                    </a:p>
                  </a:txBody>
                  <a:tcPr anchor="ctr"/>
                </a:tc>
                <a:tc>
                  <a:txBody>
                    <a:bodyPr/>
                    <a:lstStyle/>
                    <a:p>
                      <a:pPr algn="ctr"/>
                      <a:r>
                        <a:rPr lang="en-US" sz="1200" dirty="0" smtClean="0"/>
                        <a:t>3.9</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3.9</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3.9</a:t>
                      </a:r>
                      <a:endParaRPr lang="en-US" sz="1200" dirty="0"/>
                    </a:p>
                  </a:txBody>
                  <a:tcPr anchor="ctr"/>
                </a:tc>
                <a:extLst>
                  <a:ext uri="{0D108BD9-81ED-4DB2-BD59-A6C34878D82A}">
                    <a16:rowId xmlns="" xmlns:a16="http://schemas.microsoft.com/office/drawing/2014/main" val="10008"/>
                  </a:ext>
                </a:extLst>
              </a:tr>
              <a:tr h="332298">
                <a:tc>
                  <a:txBody>
                    <a:bodyPr/>
                    <a:lstStyle/>
                    <a:p>
                      <a:r>
                        <a:rPr lang="en-US" sz="1200" dirty="0" smtClean="0"/>
                        <a:t>Quality of</a:t>
                      </a:r>
                      <a:r>
                        <a:rPr lang="en-US" sz="1200" baseline="0" dirty="0" smtClean="0"/>
                        <a:t> mid-clerkship feedback</a:t>
                      </a:r>
                      <a:endParaRPr lang="en-US" sz="1200" dirty="0"/>
                    </a:p>
                  </a:txBody>
                  <a:tcPr anchor="ctr"/>
                </a:tc>
                <a:tc>
                  <a:txBody>
                    <a:bodyPr/>
                    <a:lstStyle/>
                    <a:p>
                      <a:pPr algn="ctr"/>
                      <a:r>
                        <a:rPr lang="en-US" sz="1200" dirty="0" smtClean="0"/>
                        <a:t>3.8</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3.7</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3.9</a:t>
                      </a:r>
                      <a:endParaRPr lang="en-US" sz="1200" dirty="0"/>
                    </a:p>
                  </a:txBody>
                  <a:tcPr anchor="ctr"/>
                </a:tc>
                <a:extLst>
                  <a:ext uri="{0D108BD9-81ED-4DB2-BD59-A6C34878D82A}">
                    <a16:rowId xmlns="" xmlns:a16="http://schemas.microsoft.com/office/drawing/2014/main" val="10009"/>
                  </a:ext>
                </a:extLst>
              </a:tr>
              <a:tr h="334034">
                <a:tc>
                  <a:txBody>
                    <a:bodyPr/>
                    <a:lstStyle/>
                    <a:p>
                      <a:r>
                        <a:rPr lang="en-US" sz="1200" dirty="0" smtClean="0"/>
                        <a:t>Quality of teaching</a:t>
                      </a:r>
                      <a:r>
                        <a:rPr lang="en-US" sz="1200" baseline="0" dirty="0" smtClean="0"/>
                        <a:t> by residents</a:t>
                      </a:r>
                      <a:endParaRPr lang="en-US" sz="1200" dirty="0"/>
                    </a:p>
                  </a:txBody>
                  <a:tcPr anchor="ctr"/>
                </a:tc>
                <a:tc>
                  <a:txBody>
                    <a:bodyPr/>
                    <a:lstStyle/>
                    <a:p>
                      <a:pPr algn="ctr"/>
                      <a:r>
                        <a:rPr lang="en-US" sz="1200" dirty="0" smtClean="0"/>
                        <a:t>4.2</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4.2</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4.1</a:t>
                      </a:r>
                      <a:endParaRPr lang="en-US" sz="1200" dirty="0"/>
                    </a:p>
                  </a:txBody>
                  <a:tcPr anchor="ct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40772631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dirty="0">
                <a:solidFill>
                  <a:schemeClr val="bg1"/>
                </a:solidFill>
              </a:rPr>
              <a:t>Measures of Quality – Student Comments</a:t>
            </a:r>
          </a:p>
        </p:txBody>
      </p:sp>
      <p:sp>
        <p:nvSpPr>
          <p:cNvPr id="5" name="Text Placeholder 4"/>
          <p:cNvSpPr>
            <a:spLocks noGrp="1"/>
          </p:cNvSpPr>
          <p:nvPr>
            <p:ph type="body" idx="1"/>
          </p:nvPr>
        </p:nvSpPr>
        <p:spPr/>
        <p:txBody>
          <a:bodyPr/>
          <a:lstStyle/>
          <a:p>
            <a:pPr marL="0" indent="0">
              <a:buNone/>
            </a:pPr>
            <a:r>
              <a:rPr lang="en-US" dirty="0" smtClean="0"/>
              <a:t>Strengths</a:t>
            </a:r>
          </a:p>
          <a:p>
            <a:r>
              <a:rPr lang="en-US" dirty="0" smtClean="0"/>
              <a:t>Didactics </a:t>
            </a:r>
            <a:r>
              <a:rPr lang="en-US" dirty="0"/>
              <a:t>(PBL), </a:t>
            </a:r>
            <a:r>
              <a:rPr lang="en-US" dirty="0" smtClean="0"/>
              <a:t>minimal “</a:t>
            </a:r>
            <a:r>
              <a:rPr lang="en-US" dirty="0"/>
              <a:t>busy work”, breadth of exposure, appreciation for “Death and Dying” </a:t>
            </a:r>
            <a:r>
              <a:rPr lang="en-US" dirty="0" smtClean="0"/>
              <a:t>session</a:t>
            </a:r>
          </a:p>
          <a:p>
            <a:r>
              <a:rPr lang="en-US" dirty="0"/>
              <a:t>“Very understanding leadership that makes it a joy to go through the rotation. Rotation is centered around clinical experiences rather than unhelpful "busy" assignments making the clinical experiences very meaningful and educational yield very high quality.” </a:t>
            </a:r>
          </a:p>
          <a:p>
            <a:pPr marL="0" indent="0">
              <a:buNone/>
            </a:pPr>
            <a:endParaRPr lang="en-US" dirty="0"/>
          </a:p>
        </p:txBody>
      </p:sp>
    </p:spTree>
    <p:extLst>
      <p:ext uri="{BB962C8B-B14F-4D97-AF65-F5344CB8AC3E}">
        <p14:creationId xmlns:p14="http://schemas.microsoft.com/office/powerpoint/2010/main" val="35424712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dirty="0">
                <a:solidFill>
                  <a:schemeClr val="bg1"/>
                </a:solidFill>
              </a:rPr>
              <a:t>Measures of Quality – Student Comments</a:t>
            </a:r>
          </a:p>
        </p:txBody>
      </p:sp>
      <p:sp>
        <p:nvSpPr>
          <p:cNvPr id="5" name="Text Placeholder 4"/>
          <p:cNvSpPr>
            <a:spLocks noGrp="1"/>
          </p:cNvSpPr>
          <p:nvPr>
            <p:ph type="body" idx="1"/>
          </p:nvPr>
        </p:nvSpPr>
        <p:spPr>
          <a:xfrm>
            <a:off x="457200" y="1600950"/>
            <a:ext cx="8229600" cy="3841750"/>
          </a:xfrm>
        </p:spPr>
        <p:txBody>
          <a:bodyPr/>
          <a:lstStyle/>
          <a:p>
            <a:pPr marL="0" indent="0">
              <a:buNone/>
            </a:pPr>
            <a:r>
              <a:rPr lang="en-US" sz="2000" dirty="0" smtClean="0"/>
              <a:t>Suggestions for Improvement:</a:t>
            </a:r>
            <a:endParaRPr lang="en-US" sz="2000" dirty="0"/>
          </a:p>
          <a:p>
            <a:r>
              <a:rPr lang="en-US" sz="2000" dirty="0"/>
              <a:t>More orientation around Shelf preparation (resources, assign presentation topics around core material), clearer </a:t>
            </a:r>
            <a:r>
              <a:rPr lang="en-US" sz="2000" dirty="0" smtClean="0"/>
              <a:t>expectations, </a:t>
            </a:r>
            <a:r>
              <a:rPr lang="en-US" sz="2000" dirty="0"/>
              <a:t>less </a:t>
            </a:r>
            <a:r>
              <a:rPr lang="en-US" sz="2000" dirty="0" smtClean="0"/>
              <a:t>call, </a:t>
            </a:r>
            <a:r>
              <a:rPr lang="en-US" sz="2000" dirty="0"/>
              <a:t>more PBL format, preload skills in </a:t>
            </a:r>
            <a:r>
              <a:rPr lang="en-US" sz="2000" dirty="0" smtClean="0"/>
              <a:t>orientation</a:t>
            </a:r>
            <a:r>
              <a:rPr lang="en-US" sz="2000" dirty="0"/>
              <a:t> </a:t>
            </a:r>
            <a:r>
              <a:rPr lang="en-US" sz="2000" dirty="0" smtClean="0"/>
              <a:t>(camera </a:t>
            </a:r>
            <a:r>
              <a:rPr lang="en-US" sz="2000" dirty="0"/>
              <a:t>skills, scrubbing, writing </a:t>
            </a:r>
            <a:r>
              <a:rPr lang="en-US" sz="2000" dirty="0" smtClean="0"/>
              <a:t>orders)</a:t>
            </a:r>
          </a:p>
          <a:p>
            <a:r>
              <a:rPr lang="en-US" sz="2000" dirty="0"/>
              <a:t>Administrative: better canvas organization (use calendar feature of canvas to show deadlines</a:t>
            </a:r>
            <a:r>
              <a:rPr lang="en-US" sz="2000" dirty="0" smtClean="0"/>
              <a:t>), </a:t>
            </a:r>
            <a:r>
              <a:rPr lang="en-US" sz="2000" dirty="0"/>
              <a:t>change evaluation section so that comments aren’t </a:t>
            </a:r>
            <a:r>
              <a:rPr lang="en-US" sz="2000" dirty="0" smtClean="0"/>
              <a:t>required</a:t>
            </a:r>
          </a:p>
          <a:p>
            <a:r>
              <a:rPr lang="en-US" sz="2000" dirty="0"/>
              <a:t>“The online Canvas site was very difficult to navigate. It was difficult to know when assignments were due. It would be helpful if there was a calendar on the front page of the canvas site with all the due dates available.”</a:t>
            </a:r>
          </a:p>
          <a:p>
            <a:endParaRPr lang="en-US" dirty="0"/>
          </a:p>
        </p:txBody>
      </p:sp>
    </p:spTree>
    <p:extLst>
      <p:ext uri="{BB962C8B-B14F-4D97-AF65-F5344CB8AC3E}">
        <p14:creationId xmlns:p14="http://schemas.microsoft.com/office/powerpoint/2010/main" val="22709156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dirty="0">
                <a:solidFill>
                  <a:schemeClr val="bg1"/>
                </a:solidFill>
              </a:rPr>
              <a:t>Measures of Quality – Student Comments</a:t>
            </a:r>
          </a:p>
        </p:txBody>
      </p:sp>
      <p:sp>
        <p:nvSpPr>
          <p:cNvPr id="5" name="Text Placeholder 4"/>
          <p:cNvSpPr>
            <a:spLocks noGrp="1"/>
          </p:cNvSpPr>
          <p:nvPr>
            <p:ph type="body" idx="1"/>
          </p:nvPr>
        </p:nvSpPr>
        <p:spPr>
          <a:xfrm>
            <a:off x="457200" y="1357285"/>
            <a:ext cx="8229600" cy="3841750"/>
          </a:xfrm>
        </p:spPr>
        <p:txBody>
          <a:bodyPr/>
          <a:lstStyle/>
          <a:p>
            <a:r>
              <a:rPr lang="en-US" sz="1800" dirty="0"/>
              <a:t>Other issues from student comments</a:t>
            </a:r>
          </a:p>
          <a:p>
            <a:pPr lvl="1"/>
            <a:r>
              <a:rPr lang="en-US" sz="1800" dirty="0"/>
              <a:t>The VA:</a:t>
            </a:r>
          </a:p>
          <a:p>
            <a:pPr lvl="2"/>
            <a:r>
              <a:rPr lang="en-US" sz="1800" dirty="0" smtClean="0"/>
              <a:t>“</a:t>
            </a:r>
            <a:r>
              <a:rPr lang="en-US" sz="1800" dirty="0"/>
              <a:t>I</a:t>
            </a:r>
            <a:r>
              <a:rPr lang="en-US" sz="1800" dirty="0" smtClean="0"/>
              <a:t>t </a:t>
            </a:r>
            <a:r>
              <a:rPr lang="en-US" sz="1800" dirty="0"/>
              <a:t>seems that there is an expectation to constantly be at clinic when not in a case…it feels as though the VA prioritizes this for students not because it is a great learning opportunity, but rather because it decreases the work that the </a:t>
            </a:r>
            <a:r>
              <a:rPr lang="en-US" sz="1800" dirty="0" err="1"/>
              <a:t>attendings</a:t>
            </a:r>
            <a:r>
              <a:rPr lang="en-US" sz="1800" dirty="0"/>
              <a:t> and PA's have on their plate.</a:t>
            </a:r>
            <a:r>
              <a:rPr lang="en-US" sz="1800" dirty="0" smtClean="0"/>
              <a:t>”</a:t>
            </a:r>
            <a:endParaRPr lang="en-US" sz="1800" dirty="0"/>
          </a:p>
          <a:p>
            <a:pPr lvl="2"/>
            <a:r>
              <a:rPr lang="en-US" sz="1800" dirty="0"/>
              <a:t>“I also felt frustrated about the minimal feedback I received during this clerkship, both during the rotation and after its completion.”</a:t>
            </a:r>
          </a:p>
          <a:p>
            <a:pPr lvl="2"/>
            <a:r>
              <a:rPr lang="en-US" sz="1800" dirty="0"/>
              <a:t>“Very little opportunity to be involved in OR cases because of heavy PA involvement.”</a:t>
            </a:r>
          </a:p>
          <a:p>
            <a:pPr lvl="2"/>
            <a:r>
              <a:rPr lang="en-US" sz="1800" dirty="0"/>
              <a:t>“Give opportunities for students to demonstrate knowledge, and give feedback that allows students a definitive way to improve. It felt like there were very few ways to demonstrate competency or engagement.”</a:t>
            </a:r>
          </a:p>
          <a:p>
            <a:pPr lvl="2"/>
            <a:r>
              <a:rPr lang="en-US" sz="1800" dirty="0"/>
              <a:t>“There are not enough surgeries to support 3-4 students.</a:t>
            </a:r>
            <a:r>
              <a:rPr lang="en-US" sz="1800" dirty="0" smtClean="0"/>
              <a:t>”</a:t>
            </a:r>
            <a:endParaRPr lang="en-US" sz="1800" dirty="0"/>
          </a:p>
        </p:txBody>
      </p:sp>
    </p:spTree>
    <p:extLst>
      <p:ext uri="{BB962C8B-B14F-4D97-AF65-F5344CB8AC3E}">
        <p14:creationId xmlns:p14="http://schemas.microsoft.com/office/powerpoint/2010/main" val="1847131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5" name="Text Placeholder 4"/>
          <p:cNvSpPr>
            <a:spLocks noGrp="1"/>
          </p:cNvSpPr>
          <p:nvPr>
            <p:ph type="body" idx="1"/>
          </p:nvPr>
        </p:nvSpPr>
        <p:spPr/>
        <p:txBody>
          <a:bodyPr/>
          <a:lstStyle/>
          <a:p>
            <a:r>
              <a:rPr lang="en-US" sz="1600" dirty="0"/>
              <a:t>Course Objectives</a:t>
            </a:r>
          </a:p>
          <a:p>
            <a:pPr lvl="1"/>
            <a:r>
              <a:rPr lang="en-US" sz="1600" dirty="0"/>
              <a:t>Objective 1: Remove word “critically</a:t>
            </a:r>
            <a:r>
              <a:rPr lang="en-US" sz="1600" dirty="0" smtClean="0"/>
              <a:t>”</a:t>
            </a:r>
            <a:r>
              <a:rPr lang="en-US" sz="1600" dirty="0" smtClean="0">
                <a:solidFill>
                  <a:srgbClr val="C00000"/>
                </a:solidFill>
              </a:rPr>
              <a:t> </a:t>
            </a:r>
            <a:r>
              <a:rPr lang="en-US" sz="1600" dirty="0" smtClean="0">
                <a:solidFill>
                  <a:schemeClr val="accent2"/>
                </a:solidFill>
              </a:rPr>
              <a:t>DONE</a:t>
            </a:r>
            <a:endParaRPr lang="en-US" sz="1600" dirty="0">
              <a:solidFill>
                <a:schemeClr val="accent2"/>
              </a:solidFill>
            </a:endParaRPr>
          </a:p>
          <a:p>
            <a:pPr lvl="1"/>
            <a:r>
              <a:rPr lang="en-US" sz="1600" dirty="0"/>
              <a:t>Objective 2: replace with “Describe the etiologies, pathophysiology, clinical features, differential diagnosis, and related diagnostic testing and management of common surgical conditions” to clarify expectation</a:t>
            </a:r>
            <a:r>
              <a:rPr lang="en-US" sz="1600" dirty="0" smtClean="0"/>
              <a:t>. </a:t>
            </a:r>
            <a:r>
              <a:rPr lang="en-US" sz="1600" dirty="0" smtClean="0">
                <a:solidFill>
                  <a:schemeClr val="accent2"/>
                </a:solidFill>
              </a:rPr>
              <a:t>DONE</a:t>
            </a:r>
            <a:endParaRPr lang="en-US" sz="1600" dirty="0">
              <a:solidFill>
                <a:schemeClr val="accent2"/>
              </a:solidFill>
            </a:endParaRPr>
          </a:p>
          <a:p>
            <a:pPr lvl="1"/>
            <a:r>
              <a:rPr lang="en-US" sz="1600" dirty="0"/>
              <a:t>Objective 4: Change word “different” to “various</a:t>
            </a:r>
            <a:r>
              <a:rPr lang="en-US" sz="1600" dirty="0" smtClean="0"/>
              <a:t>” </a:t>
            </a:r>
            <a:r>
              <a:rPr lang="en-US" sz="1600" dirty="0" smtClean="0">
                <a:solidFill>
                  <a:schemeClr val="accent2"/>
                </a:solidFill>
              </a:rPr>
              <a:t>DONE</a:t>
            </a:r>
            <a:endParaRPr lang="en-US" sz="1600" dirty="0">
              <a:solidFill>
                <a:schemeClr val="accent2"/>
              </a:solidFill>
            </a:endParaRPr>
          </a:p>
          <a:p>
            <a:r>
              <a:rPr lang="en-US" sz="1600" dirty="0"/>
              <a:t>Session Objectives</a:t>
            </a:r>
          </a:p>
          <a:p>
            <a:pPr lvl="1"/>
            <a:r>
              <a:rPr lang="en-US" sz="1600" dirty="0"/>
              <a:t>Incorporate these well written objectives into CANVAS site along with sessions to better clarify expected learning </a:t>
            </a:r>
            <a:r>
              <a:rPr lang="en-US" sz="1600" dirty="0" smtClean="0"/>
              <a:t>goals </a:t>
            </a:r>
            <a:r>
              <a:rPr lang="en-US" sz="1600" dirty="0" smtClean="0">
                <a:solidFill>
                  <a:srgbClr val="C00000"/>
                </a:solidFill>
              </a:rPr>
              <a:t>NOT DONE</a:t>
            </a:r>
            <a:endParaRPr lang="en-US" sz="1600" dirty="0">
              <a:solidFill>
                <a:srgbClr val="C00000"/>
              </a:solidFill>
            </a:endParaRPr>
          </a:p>
          <a:p>
            <a:pPr lvl="1"/>
            <a:r>
              <a:rPr lang="en-US" sz="1600" dirty="0"/>
              <a:t>Update 5, 8 and 9 (Remove DMEDS</a:t>
            </a:r>
            <a:r>
              <a:rPr lang="en-US" sz="1600" dirty="0" smtClean="0"/>
              <a:t>) </a:t>
            </a:r>
            <a:r>
              <a:rPr lang="en-US" sz="1600" dirty="0" smtClean="0">
                <a:solidFill>
                  <a:schemeClr val="accent2"/>
                </a:solidFill>
              </a:rPr>
              <a:t>DONE</a:t>
            </a:r>
            <a:endParaRPr lang="en-US" sz="1600" dirty="0">
              <a:solidFill>
                <a:schemeClr val="accent2"/>
              </a:solidFill>
            </a:endParaRPr>
          </a:p>
          <a:p>
            <a:r>
              <a:rPr lang="en-US" sz="1600" dirty="0"/>
              <a:t>Essential Skills/Conditions</a:t>
            </a:r>
          </a:p>
          <a:p>
            <a:pPr lvl="1"/>
            <a:r>
              <a:rPr lang="en-US" sz="1600" dirty="0"/>
              <a:t>Change Pain to Acute Pain; Change Acute </a:t>
            </a:r>
            <a:r>
              <a:rPr lang="en-US" sz="1600" dirty="0" err="1"/>
              <a:t>Resp</a:t>
            </a:r>
            <a:r>
              <a:rPr lang="en-US" sz="1600" dirty="0"/>
              <a:t> Failure to Acute </a:t>
            </a:r>
            <a:r>
              <a:rPr lang="en-US" sz="1600" dirty="0" err="1"/>
              <a:t>Resp</a:t>
            </a:r>
            <a:r>
              <a:rPr lang="en-US" sz="1600" dirty="0"/>
              <a:t> </a:t>
            </a:r>
            <a:r>
              <a:rPr lang="en-US" sz="1600" dirty="0" smtClean="0"/>
              <a:t>Distress </a:t>
            </a:r>
            <a:r>
              <a:rPr lang="en-US" sz="1600" dirty="0" smtClean="0">
                <a:solidFill>
                  <a:srgbClr val="C00000"/>
                </a:solidFill>
              </a:rPr>
              <a:t>NOT DONE</a:t>
            </a:r>
            <a:endParaRPr lang="en-US" sz="1600" dirty="0">
              <a:solidFill>
                <a:srgbClr val="C00000"/>
              </a:solidFill>
            </a:endParaRPr>
          </a:p>
          <a:p>
            <a:pPr lvl="1"/>
            <a:r>
              <a:rPr lang="en-US" sz="1600" dirty="0"/>
              <a:t>Remove “Inject Local Anesthetic” </a:t>
            </a:r>
            <a:r>
              <a:rPr lang="en-US" sz="1600" dirty="0" smtClean="0">
                <a:solidFill>
                  <a:srgbClr val="C00000"/>
                </a:solidFill>
              </a:rPr>
              <a:t>NOT DONE</a:t>
            </a:r>
          </a:p>
          <a:p>
            <a:r>
              <a:rPr lang="en-US" sz="1600" dirty="0" smtClean="0"/>
              <a:t>Review Canvas site for accuracy and inclusion of objectives rather than links to </a:t>
            </a:r>
            <a:r>
              <a:rPr lang="en-US" sz="1600" dirty="0" err="1" smtClean="0"/>
              <a:t>Ilios</a:t>
            </a:r>
            <a:r>
              <a:rPr lang="en-US" sz="1600" dirty="0" smtClean="0"/>
              <a:t> </a:t>
            </a:r>
            <a:r>
              <a:rPr lang="en-US" sz="1600" dirty="0" smtClean="0">
                <a:solidFill>
                  <a:schemeClr val="accent2"/>
                </a:solidFill>
              </a:rPr>
              <a:t>Done</a:t>
            </a:r>
            <a:endParaRPr lang="en-US" sz="1600" dirty="0">
              <a:solidFill>
                <a:schemeClr val="accent2"/>
              </a:solidFill>
            </a:endParaRPr>
          </a:p>
          <a:p>
            <a:pPr marL="0" indent="0">
              <a:buNone/>
            </a:pPr>
            <a:endParaRPr lang="en-US" dirty="0"/>
          </a:p>
        </p:txBody>
      </p:sp>
    </p:spTree>
    <p:extLst>
      <p:ext uri="{BB962C8B-B14F-4D97-AF65-F5344CB8AC3E}">
        <p14:creationId xmlns:p14="http://schemas.microsoft.com/office/powerpoint/2010/main" val="19157793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dirty="0">
                <a:solidFill>
                  <a:schemeClr val="bg1"/>
                </a:solidFill>
              </a:rPr>
              <a:t>Measures of Quality – Student Comments</a:t>
            </a:r>
          </a:p>
        </p:txBody>
      </p:sp>
      <p:sp>
        <p:nvSpPr>
          <p:cNvPr id="5" name="Text Placeholder 4"/>
          <p:cNvSpPr>
            <a:spLocks noGrp="1"/>
          </p:cNvSpPr>
          <p:nvPr>
            <p:ph type="body" idx="1"/>
          </p:nvPr>
        </p:nvSpPr>
        <p:spPr>
          <a:xfrm>
            <a:off x="457200" y="1357285"/>
            <a:ext cx="8229600" cy="3841750"/>
          </a:xfrm>
        </p:spPr>
        <p:txBody>
          <a:bodyPr/>
          <a:lstStyle/>
          <a:p>
            <a:r>
              <a:rPr lang="en-US" sz="2400" dirty="0"/>
              <a:t>Other issues from student comments</a:t>
            </a:r>
          </a:p>
          <a:p>
            <a:pPr lvl="1"/>
            <a:r>
              <a:rPr lang="en-US" sz="2100" dirty="0"/>
              <a:t>Trauma Consult: “Structure of clerkship was fine. My experience wasn't great on the Trauma service </a:t>
            </a:r>
            <a:r>
              <a:rPr lang="en-US" sz="2100" dirty="0" err="1"/>
              <a:t>bc</a:t>
            </a:r>
            <a:r>
              <a:rPr lang="en-US" sz="2100" dirty="0"/>
              <a:t> the resident seemed uninterested in student learning. My experiences in the OR was good when I was involved with the surgery, but this was seldom. My experience on rounds on both services was decent, but half the time I felt like I had little opportunity to articulate my assessment and plan because we were in such a rush.”</a:t>
            </a:r>
          </a:p>
          <a:p>
            <a:endParaRPr lang="en-US" sz="1800" dirty="0"/>
          </a:p>
        </p:txBody>
      </p:sp>
    </p:spTree>
    <p:extLst>
      <p:ext uri="{BB962C8B-B14F-4D97-AF65-F5344CB8AC3E}">
        <p14:creationId xmlns:p14="http://schemas.microsoft.com/office/powerpoint/2010/main" val="26632872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dirty="0">
                <a:solidFill>
                  <a:schemeClr val="bg1"/>
                </a:solidFill>
              </a:rPr>
              <a:t>Measures of Quality – Student Comments</a:t>
            </a:r>
          </a:p>
        </p:txBody>
      </p:sp>
      <p:sp>
        <p:nvSpPr>
          <p:cNvPr id="5" name="Text Placeholder 4"/>
          <p:cNvSpPr>
            <a:spLocks noGrp="1"/>
          </p:cNvSpPr>
          <p:nvPr>
            <p:ph type="body" idx="1"/>
          </p:nvPr>
        </p:nvSpPr>
        <p:spPr>
          <a:xfrm>
            <a:off x="457200" y="1357285"/>
            <a:ext cx="8229600" cy="3841750"/>
          </a:xfrm>
        </p:spPr>
        <p:txBody>
          <a:bodyPr/>
          <a:lstStyle/>
          <a:p>
            <a:r>
              <a:rPr lang="en-US" sz="2400" dirty="0"/>
              <a:t>Other issues from student comments</a:t>
            </a:r>
          </a:p>
          <a:p>
            <a:pPr lvl="1"/>
            <a:r>
              <a:rPr lang="en-US" sz="2100" dirty="0"/>
              <a:t>Plastics: “Overall the faculty on this rotation were much less enthusiastic and engaged in teaching than the faculty I experienced on my second rotation” </a:t>
            </a:r>
          </a:p>
          <a:p>
            <a:endParaRPr lang="en-US" sz="1800" dirty="0"/>
          </a:p>
        </p:txBody>
      </p:sp>
    </p:spTree>
    <p:extLst>
      <p:ext uri="{BB962C8B-B14F-4D97-AF65-F5344CB8AC3E}">
        <p14:creationId xmlns:p14="http://schemas.microsoft.com/office/powerpoint/2010/main" val="33643209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5" name="Text Placeholder 4"/>
          <p:cNvSpPr>
            <a:spLocks noGrp="1"/>
          </p:cNvSpPr>
          <p:nvPr>
            <p:ph type="body" idx="1"/>
          </p:nvPr>
        </p:nvSpPr>
        <p:spPr/>
        <p:txBody>
          <a:bodyPr/>
          <a:lstStyle/>
          <a:p>
            <a:r>
              <a:rPr lang="en-US" sz="2400" dirty="0" smtClean="0"/>
              <a:t>Course Objectives</a:t>
            </a:r>
          </a:p>
          <a:p>
            <a:pPr lvl="2"/>
            <a:r>
              <a:rPr lang="en-US" sz="1600" dirty="0"/>
              <a:t>Remove 3: “Recognize and define knowledge of surgical diseases that demand</a:t>
            </a:r>
            <a:r>
              <a:rPr lang="en-US" sz="1600" dirty="0">
                <a:solidFill>
                  <a:srgbClr val="FF0000"/>
                </a:solidFill>
              </a:rPr>
              <a:t> </a:t>
            </a:r>
            <a:r>
              <a:rPr lang="en-US" sz="1600" dirty="0"/>
              <a:t>risk factor modifications, end of life decisions, palliative care, pain management, medical legal issues and substance abuse.” Clerkship is not uniformly covering this for each student and not currently expected to.</a:t>
            </a:r>
          </a:p>
          <a:p>
            <a:pPr lvl="2"/>
            <a:r>
              <a:rPr lang="en-US" sz="1600" dirty="0"/>
              <a:t>Change 5: “Perform professional responsibilities by establishing respectful relationships with patients, families, colleagues and health care team members.”  Remove second sentence with this objective “Professionalism also includes respect for diverse patient concerns, opinions and cultural perspectives, with respect to the basis for the doctor patient relationship</a:t>
            </a:r>
            <a:r>
              <a:rPr lang="en-US" sz="1600" dirty="0" smtClean="0"/>
              <a:t>.”</a:t>
            </a:r>
          </a:p>
          <a:p>
            <a:pPr lvl="2"/>
            <a:r>
              <a:rPr lang="en-US" sz="1600" dirty="0"/>
              <a:t>Change 9: “Demonstrate the ability to assist patients in understanding their treatment options.”  Remove the latter half of the sentence “…and motivating them to make healthy behavioral and treatment choices.”</a:t>
            </a:r>
          </a:p>
          <a:p>
            <a:pPr lvl="2"/>
            <a:r>
              <a:rPr lang="en-US" sz="1600" dirty="0"/>
              <a:t>Add the following: “Demonstrate the adaptability necessary to function effectively in changing clinical environments.” </a:t>
            </a:r>
          </a:p>
          <a:p>
            <a:pPr marL="914400" lvl="2" indent="0">
              <a:buNone/>
            </a:pPr>
            <a:endParaRPr lang="en-US" dirty="0" smtClean="0"/>
          </a:p>
          <a:p>
            <a:pPr lvl="2"/>
            <a:endParaRPr lang="en-US" dirty="0"/>
          </a:p>
        </p:txBody>
      </p:sp>
    </p:spTree>
    <p:extLst>
      <p:ext uri="{BB962C8B-B14F-4D97-AF65-F5344CB8AC3E}">
        <p14:creationId xmlns:p14="http://schemas.microsoft.com/office/powerpoint/2010/main" val="1993923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4" name="Text Placeholder 3"/>
          <p:cNvSpPr>
            <a:spLocks noGrp="1"/>
          </p:cNvSpPr>
          <p:nvPr>
            <p:ph type="body" idx="1"/>
          </p:nvPr>
        </p:nvSpPr>
        <p:spPr/>
        <p:txBody>
          <a:bodyPr/>
          <a:lstStyle/>
          <a:p>
            <a:r>
              <a:rPr lang="en-US" sz="2000" dirty="0" smtClean="0"/>
              <a:t>Session Objectives</a:t>
            </a:r>
          </a:p>
          <a:p>
            <a:pPr lvl="1"/>
            <a:r>
              <a:rPr lang="en-US" sz="2000" dirty="0" smtClean="0"/>
              <a:t>Include specific session </a:t>
            </a:r>
            <a:r>
              <a:rPr lang="en-US" sz="2000" dirty="0"/>
              <a:t>o</a:t>
            </a:r>
            <a:r>
              <a:rPr lang="en-US" sz="2000" dirty="0" smtClean="0"/>
              <a:t>bjectives with session materials on CANVAS</a:t>
            </a:r>
          </a:p>
          <a:p>
            <a:pPr lvl="1"/>
            <a:r>
              <a:rPr lang="en-US" sz="2000" dirty="0" smtClean="0"/>
              <a:t>Provide objectives for the following sessions:</a:t>
            </a:r>
          </a:p>
          <a:p>
            <a:pPr lvl="2"/>
            <a:r>
              <a:rPr lang="en-US" dirty="0" smtClean="0"/>
              <a:t>Enculturation and Second Victim</a:t>
            </a:r>
          </a:p>
          <a:p>
            <a:r>
              <a:rPr lang="en-US" sz="2000" dirty="0" smtClean="0"/>
              <a:t>Essential Skills and Conditions</a:t>
            </a:r>
          </a:p>
          <a:p>
            <a:pPr lvl="1"/>
            <a:r>
              <a:rPr lang="en-US" sz="2000" dirty="0"/>
              <a:t>Change Expected level of involvement on Trauma evaluation to ‘ASSIST’ rather than ‘Perform with supervision’</a:t>
            </a:r>
          </a:p>
          <a:p>
            <a:pPr lvl="1"/>
            <a:r>
              <a:rPr lang="en-US" sz="2000" dirty="0"/>
              <a:t>Change </a:t>
            </a:r>
            <a:r>
              <a:rPr lang="en-US" sz="2000" dirty="0" smtClean="0"/>
              <a:t>Expected level of involvement on </a:t>
            </a:r>
            <a:r>
              <a:rPr lang="en-US" sz="2000" dirty="0" err="1" smtClean="0"/>
              <a:t>Abd</a:t>
            </a:r>
            <a:r>
              <a:rPr lang="en-US" sz="2000" dirty="0" smtClean="0"/>
              <a:t> </a:t>
            </a:r>
            <a:r>
              <a:rPr lang="en-US" sz="2000" dirty="0"/>
              <a:t>Exam to ‘Perform independently</a:t>
            </a:r>
            <a:r>
              <a:rPr lang="en-US" sz="2000" dirty="0" smtClean="0"/>
              <a:t>’</a:t>
            </a:r>
          </a:p>
          <a:p>
            <a:pPr lvl="1"/>
            <a:r>
              <a:rPr lang="en-US" sz="2000" dirty="0" smtClean="0"/>
              <a:t>Remove “Failure” from Acute Respiratory Distress</a:t>
            </a:r>
          </a:p>
          <a:p>
            <a:pPr lvl="1"/>
            <a:r>
              <a:rPr lang="en-US" sz="2000" dirty="0" smtClean="0"/>
              <a:t>Keep “Inject Local Anesthetic”</a:t>
            </a:r>
          </a:p>
          <a:p>
            <a:r>
              <a:rPr lang="en-US" sz="2000" dirty="0" smtClean="0"/>
              <a:t>Assessment of Learning Objectives</a:t>
            </a:r>
          </a:p>
          <a:p>
            <a:pPr lvl="1"/>
            <a:r>
              <a:rPr lang="en-US" sz="2000" dirty="0" smtClean="0"/>
              <a:t>Review tables on slides 28 and 29 to assure accuracy of assessment measures for each learning objective</a:t>
            </a:r>
          </a:p>
          <a:p>
            <a:pPr lvl="1"/>
            <a:endParaRPr lang="en-US" sz="1600" dirty="0"/>
          </a:p>
          <a:p>
            <a:pPr lvl="1"/>
            <a:endParaRPr lang="en-US" dirty="0" smtClean="0"/>
          </a:p>
          <a:p>
            <a:pPr lvl="1"/>
            <a:endParaRPr lang="en-US" dirty="0" smtClean="0"/>
          </a:p>
        </p:txBody>
      </p:sp>
    </p:spTree>
    <p:extLst>
      <p:ext uri="{BB962C8B-B14F-4D97-AF65-F5344CB8AC3E}">
        <p14:creationId xmlns:p14="http://schemas.microsoft.com/office/powerpoint/2010/main" val="30461010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Recommendations</a:t>
            </a:r>
            <a:endParaRPr lang="en-US" i="1" dirty="0">
              <a:solidFill>
                <a:srgbClr val="CCFFCC"/>
              </a:solidFill>
            </a:endParaRPr>
          </a:p>
        </p:txBody>
      </p:sp>
      <p:sp>
        <p:nvSpPr>
          <p:cNvPr id="4" name="Text Placeholder 3"/>
          <p:cNvSpPr>
            <a:spLocks noGrp="1"/>
          </p:cNvSpPr>
          <p:nvPr>
            <p:ph type="body" idx="1"/>
          </p:nvPr>
        </p:nvSpPr>
        <p:spPr/>
        <p:txBody>
          <a:bodyPr/>
          <a:lstStyle/>
          <a:p>
            <a:r>
              <a:rPr lang="en-US" sz="1800" dirty="0"/>
              <a:t>Pedagogy</a:t>
            </a:r>
          </a:p>
          <a:p>
            <a:pPr lvl="1"/>
            <a:r>
              <a:rPr lang="en-US" sz="1800" dirty="0"/>
              <a:t>Include Surgical Scrub video modules on CANVAS and require viewing prior to day 1 in the OR</a:t>
            </a:r>
          </a:p>
          <a:p>
            <a:pPr lvl="1"/>
            <a:r>
              <a:rPr lang="en-US" sz="1800" dirty="0"/>
              <a:t>Continue to coordinate with On-Doctoring Directors (Drs. Weinstein and Pinto-Powell) on surgical note writing and presentation skills during Years 1 and 2</a:t>
            </a:r>
          </a:p>
          <a:p>
            <a:pPr lvl="1"/>
            <a:r>
              <a:rPr lang="en-US" sz="1800" dirty="0"/>
              <a:t>Include NEJM video links on CANVAS for NGT, and Foley Placement and request students watch prior to Day 1 in OR</a:t>
            </a:r>
          </a:p>
          <a:p>
            <a:pPr lvl="1"/>
            <a:r>
              <a:rPr lang="en-US" sz="1800" dirty="0"/>
              <a:t>Provide brief summary of main learning points for </a:t>
            </a:r>
            <a:r>
              <a:rPr lang="en-US" sz="1800" dirty="0" smtClean="0"/>
              <a:t>each of your </a:t>
            </a:r>
            <a:r>
              <a:rPr lang="en-US" sz="1800" dirty="0"/>
              <a:t>case based teaching </a:t>
            </a:r>
            <a:r>
              <a:rPr lang="en-US" sz="1800" dirty="0" smtClean="0"/>
              <a:t>sessions and a few NBME style MCQs </a:t>
            </a:r>
            <a:r>
              <a:rPr lang="en-US" sz="1800" dirty="0"/>
              <a:t>(this was requested on the last review and the request still stands</a:t>
            </a:r>
            <a:r>
              <a:rPr lang="en-US" sz="1800" dirty="0" smtClean="0"/>
              <a:t>*)</a:t>
            </a:r>
          </a:p>
          <a:p>
            <a:r>
              <a:rPr lang="en-US" sz="1800" dirty="0" smtClean="0"/>
              <a:t>Learning Environment</a:t>
            </a:r>
          </a:p>
          <a:p>
            <a:pPr lvl="1"/>
            <a:r>
              <a:rPr lang="en-US" sz="1800" dirty="0" smtClean="0"/>
              <a:t>Develop plan to give annual feedback to faculty and residents (this was requested on the last review and the request still stands*)</a:t>
            </a:r>
          </a:p>
          <a:p>
            <a:pPr lvl="1"/>
            <a:r>
              <a:rPr lang="en-US" sz="1800" dirty="0" smtClean="0"/>
              <a:t>Continue to monitor VA site for student concerns regarding light OR caseload and lack of feedback </a:t>
            </a:r>
          </a:p>
          <a:p>
            <a:pPr lvl="1"/>
            <a:r>
              <a:rPr lang="en-US" sz="1800" dirty="0" smtClean="0"/>
              <a:t>Review and edit CANVAS for accuracy, readability and usefulness</a:t>
            </a:r>
          </a:p>
          <a:p>
            <a:pPr lvl="1"/>
            <a:endParaRPr lang="en-US" sz="2000" dirty="0"/>
          </a:p>
          <a:p>
            <a:endParaRPr lang="en-US" dirty="0"/>
          </a:p>
        </p:txBody>
      </p:sp>
    </p:spTree>
    <p:extLst>
      <p:ext uri="{BB962C8B-B14F-4D97-AF65-F5344CB8AC3E}">
        <p14:creationId xmlns:p14="http://schemas.microsoft.com/office/powerpoint/2010/main" val="8711816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sz="2000" dirty="0" smtClean="0"/>
              <a:t>Course Objectives</a:t>
            </a:r>
          </a:p>
          <a:p>
            <a:pPr lvl="1"/>
            <a:r>
              <a:rPr lang="en-US" sz="2000" dirty="0" smtClean="0"/>
              <a:t>Wording/phrasing changes will be made as outlined</a:t>
            </a:r>
          </a:p>
          <a:p>
            <a:r>
              <a:rPr lang="en-US" sz="2000" dirty="0" smtClean="0"/>
              <a:t>Session Objectives</a:t>
            </a:r>
          </a:p>
          <a:p>
            <a:pPr lvl="1"/>
            <a:r>
              <a:rPr lang="en-US" sz="2000" dirty="0" smtClean="0"/>
              <a:t>Session objectives will be written for Enculturation and Second Victim Phenomenon sessions</a:t>
            </a:r>
          </a:p>
          <a:p>
            <a:pPr lvl="1"/>
            <a:r>
              <a:rPr lang="en-US" sz="2000" dirty="0" smtClean="0"/>
              <a:t>All session objectives will be included on CANVAS</a:t>
            </a:r>
          </a:p>
          <a:p>
            <a:r>
              <a:rPr lang="en-US" sz="2000" dirty="0" smtClean="0"/>
              <a:t>Essential Skills and Conditions</a:t>
            </a:r>
          </a:p>
          <a:p>
            <a:pPr lvl="1"/>
            <a:r>
              <a:rPr lang="en-US" sz="2000" dirty="0" smtClean="0"/>
              <a:t>All changes will be made as outlined</a:t>
            </a:r>
          </a:p>
          <a:p>
            <a:r>
              <a:rPr lang="en-US" sz="2000" dirty="0" smtClean="0"/>
              <a:t>Assessment of Learning Objectives</a:t>
            </a:r>
          </a:p>
          <a:p>
            <a:pPr lvl="1"/>
            <a:r>
              <a:rPr lang="en-US" sz="2000" dirty="0" smtClean="0"/>
              <a:t>Recommendation: Review </a:t>
            </a:r>
            <a:r>
              <a:rPr lang="en-US" sz="2000" dirty="0"/>
              <a:t>tables on slides 28 and 29 to assure accuracy of assessment measures for each learning </a:t>
            </a:r>
            <a:r>
              <a:rPr lang="en-US" sz="2000" dirty="0" smtClean="0"/>
              <a:t>objective</a:t>
            </a:r>
          </a:p>
          <a:p>
            <a:pPr lvl="2"/>
            <a:r>
              <a:rPr lang="en-US" dirty="0" smtClean="0"/>
              <a:t>This has already been done (saved in this version of the presentation)</a:t>
            </a:r>
            <a:endParaRPr lang="en-US" dirty="0"/>
          </a:p>
          <a:p>
            <a:pPr lvl="1"/>
            <a:endParaRPr lang="en-US" dirty="0"/>
          </a:p>
        </p:txBody>
      </p:sp>
    </p:spTree>
    <p:extLst>
      <p:ext uri="{BB962C8B-B14F-4D97-AF65-F5344CB8AC3E}">
        <p14:creationId xmlns:p14="http://schemas.microsoft.com/office/powerpoint/2010/main" val="3015941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a:xfrm>
            <a:off x="457200" y="1092199"/>
            <a:ext cx="8229600" cy="5410712"/>
          </a:xfrm>
        </p:spPr>
        <p:txBody>
          <a:bodyPr>
            <a:spAutoFit/>
          </a:bodyPr>
          <a:lstStyle/>
          <a:p>
            <a:r>
              <a:rPr lang="en-US" sz="1800" dirty="0" smtClean="0"/>
              <a:t>Pedagogy</a:t>
            </a:r>
          </a:p>
          <a:p>
            <a:pPr lvl="1"/>
            <a:r>
              <a:rPr lang="en-US" sz="1800" dirty="0" smtClean="0"/>
              <a:t>Will include surgical scrub video modules on CANVAS and require viewing prior to first day in the OR</a:t>
            </a:r>
          </a:p>
          <a:p>
            <a:pPr lvl="1"/>
            <a:r>
              <a:rPr lang="en-US" sz="1800" dirty="0" smtClean="0"/>
              <a:t>Will set up a meeting with Dr. Pinto-Powell and/or Dr. Weinstein to add surgery-specific content to On Doctoring as appropriate</a:t>
            </a:r>
          </a:p>
          <a:p>
            <a:pPr lvl="1"/>
            <a:r>
              <a:rPr lang="en-US" sz="1800" dirty="0" smtClean="0"/>
              <a:t>Will add relevant NEJM skills videos to CANVAS</a:t>
            </a:r>
          </a:p>
          <a:p>
            <a:pPr lvl="1"/>
            <a:r>
              <a:rPr lang="en-US" sz="1800" dirty="0" smtClean="0"/>
              <a:t>Will create learning points for each didactic session and introduce a short NBME-style MCQ “quiz” each week</a:t>
            </a:r>
          </a:p>
          <a:p>
            <a:r>
              <a:rPr lang="en-US" sz="1800" dirty="0" smtClean="0"/>
              <a:t>Learning Environment</a:t>
            </a:r>
          </a:p>
          <a:p>
            <a:pPr lvl="1"/>
            <a:r>
              <a:rPr lang="en-US" sz="1800" dirty="0" smtClean="0"/>
              <a:t>Coordinator will compile student feedback on faculty and residents, and this will be distributed</a:t>
            </a:r>
          </a:p>
          <a:p>
            <a:pPr lvl="1"/>
            <a:r>
              <a:rPr lang="en-US" sz="1800" dirty="0" smtClean="0"/>
              <a:t>VA site being actively monitored (as are all rotations) for equity of student experience and evaluation</a:t>
            </a:r>
          </a:p>
          <a:p>
            <a:pPr lvl="1"/>
            <a:r>
              <a:rPr lang="en-US" sz="1800" dirty="0" smtClean="0"/>
              <a:t>Improve CANVAS site, to include the additions noted above, as well as using the calendar feature and condensing content where possible to make the site more user-friendly</a:t>
            </a:r>
            <a:endParaRPr lang="en-US" sz="1800" dirty="0"/>
          </a:p>
          <a:p>
            <a:pPr marL="457200" lvl="1" indent="0">
              <a:buNone/>
            </a:pPr>
            <a:endParaRPr lang="en-US" dirty="0"/>
          </a:p>
        </p:txBody>
      </p:sp>
    </p:spTree>
    <p:extLst>
      <p:ext uri="{BB962C8B-B14F-4D97-AF65-F5344CB8AC3E}">
        <p14:creationId xmlns:p14="http://schemas.microsoft.com/office/powerpoint/2010/main" val="96531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Pedagogy</a:t>
            </a:r>
          </a:p>
          <a:p>
            <a:pPr lvl="1"/>
            <a:r>
              <a:rPr lang="en-US" sz="1600" dirty="0" smtClean="0"/>
              <a:t>Will change scenarios used for the simulated “Breaking Bad News” session to be more surgery-centric to reduce redundancy with ICE and other clerkships </a:t>
            </a:r>
            <a:r>
              <a:rPr lang="en-US" sz="1600" dirty="0" smtClean="0">
                <a:solidFill>
                  <a:schemeClr val="accent2"/>
                </a:solidFill>
              </a:rPr>
              <a:t>DONE</a:t>
            </a:r>
            <a:endParaRPr lang="en-US" sz="1600" dirty="0" smtClean="0"/>
          </a:p>
          <a:p>
            <a:pPr lvl="1"/>
            <a:r>
              <a:rPr lang="en-US" sz="1600" dirty="0" smtClean="0"/>
              <a:t>Didactic session will include a summary of main points, and a sample of MCQs to better prepare students for the shelf exam </a:t>
            </a:r>
            <a:r>
              <a:rPr lang="en-US" sz="1600" dirty="0" smtClean="0">
                <a:solidFill>
                  <a:srgbClr val="FF0000"/>
                </a:solidFill>
              </a:rPr>
              <a:t>NOT DONE</a:t>
            </a:r>
            <a:endParaRPr lang="en-US" sz="1600" dirty="0" smtClean="0"/>
          </a:p>
          <a:p>
            <a:pPr lvl="1"/>
            <a:r>
              <a:rPr lang="en-US" sz="1600" dirty="0" smtClean="0"/>
              <a:t>Will provide suture workshop schedule to residency coordinator in advance to promote resident involvement </a:t>
            </a:r>
            <a:r>
              <a:rPr lang="en-US" sz="1600" dirty="0" smtClean="0">
                <a:solidFill>
                  <a:schemeClr val="accent2"/>
                </a:solidFill>
              </a:rPr>
              <a:t>DONE</a:t>
            </a:r>
            <a:endParaRPr lang="en-US" sz="1600" dirty="0" smtClean="0"/>
          </a:p>
          <a:p>
            <a:r>
              <a:rPr lang="en-US" sz="2000" dirty="0" smtClean="0"/>
              <a:t>Learning environment</a:t>
            </a:r>
          </a:p>
          <a:p>
            <a:pPr lvl="1"/>
            <a:r>
              <a:rPr lang="en-US" sz="1600" dirty="0" smtClean="0"/>
              <a:t>Continue annual retreat and monthly meetings with rotation directors </a:t>
            </a:r>
            <a:r>
              <a:rPr lang="en-US" sz="1600" dirty="0" smtClean="0">
                <a:solidFill>
                  <a:schemeClr val="accent2"/>
                </a:solidFill>
              </a:rPr>
              <a:t>DONE but moved to every other month</a:t>
            </a:r>
            <a:endParaRPr lang="en-US" sz="1600" dirty="0" smtClean="0"/>
          </a:p>
          <a:p>
            <a:pPr lvl="1"/>
            <a:r>
              <a:rPr lang="en-US" sz="1600" dirty="0" smtClean="0"/>
              <a:t>Provide timely feedback from student </a:t>
            </a:r>
            <a:r>
              <a:rPr lang="en-US" sz="1600" dirty="0" err="1" smtClean="0"/>
              <a:t>evals</a:t>
            </a:r>
            <a:r>
              <a:rPr lang="en-US" sz="1600" dirty="0" smtClean="0"/>
              <a:t> to faculty and residents and their supervisors </a:t>
            </a:r>
            <a:r>
              <a:rPr lang="en-US" sz="1600" dirty="0" smtClean="0">
                <a:solidFill>
                  <a:srgbClr val="FF0000"/>
                </a:solidFill>
              </a:rPr>
              <a:t>NOT DONE</a:t>
            </a:r>
            <a:endParaRPr lang="en-US" sz="1600" dirty="0" smtClean="0"/>
          </a:p>
          <a:p>
            <a:pPr lvl="1"/>
            <a:r>
              <a:rPr lang="en-US" sz="1600" dirty="0" smtClean="0"/>
              <a:t>Ask rotation directors to provide feedback on written patient notes consistently </a:t>
            </a:r>
            <a:r>
              <a:rPr lang="en-US" sz="1600" dirty="0" smtClean="0">
                <a:solidFill>
                  <a:schemeClr val="accent2"/>
                </a:solidFill>
              </a:rPr>
              <a:t>DONE</a:t>
            </a:r>
            <a:endParaRPr lang="en-US" sz="1600" dirty="0" smtClean="0"/>
          </a:p>
          <a:p>
            <a:pPr lvl="1"/>
            <a:r>
              <a:rPr lang="en-US" sz="1600" dirty="0" smtClean="0"/>
              <a:t>Continue semi-annual grand rounds for faculty and resident professional development in education and resident as teacher seminars </a:t>
            </a:r>
            <a:r>
              <a:rPr lang="en-US" sz="1600" dirty="0" smtClean="0">
                <a:solidFill>
                  <a:schemeClr val="accent2"/>
                </a:solidFill>
              </a:rPr>
              <a:t>Planned</a:t>
            </a:r>
            <a:endParaRPr lang="en-US" sz="1600" dirty="0" smtClean="0"/>
          </a:p>
          <a:p>
            <a:pPr lvl="1"/>
            <a:r>
              <a:rPr lang="en-US" sz="1600" dirty="0" smtClean="0"/>
              <a:t>Limit number of students on subspecialty rotations during sub-I months </a:t>
            </a:r>
            <a:r>
              <a:rPr lang="en-US" sz="1600" dirty="0" smtClean="0">
                <a:solidFill>
                  <a:schemeClr val="accent2"/>
                </a:solidFill>
              </a:rPr>
              <a:t>DONE</a:t>
            </a:r>
            <a:endParaRPr lang="en-US" sz="1600" dirty="0" smtClean="0"/>
          </a:p>
        </p:txBody>
      </p:sp>
    </p:spTree>
    <p:extLst>
      <p:ext uri="{BB962C8B-B14F-4D97-AF65-F5344CB8AC3E}">
        <p14:creationId xmlns:p14="http://schemas.microsoft.com/office/powerpoint/2010/main" val="354326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buFont typeface="+mj-lt"/>
              <a:buAutoNum type="arabicPeriod"/>
            </a:pPr>
            <a:r>
              <a:rPr lang="en-US" sz="1200" dirty="0" smtClean="0"/>
              <a:t>Apply appropriate knowledge developed from relevant, consensus based literature to the delivery of surgical care. </a:t>
            </a:r>
          </a:p>
          <a:p>
            <a:pPr>
              <a:buFont typeface="+mj-lt"/>
              <a:buAutoNum type="arabicPeriod"/>
            </a:pPr>
            <a:r>
              <a:rPr lang="en-US" sz="1200" dirty="0" smtClean="0"/>
              <a:t>Describe the etiologies, pathophysiology, clinical features, differential diagnosis, and related diagnostic testing and management of common surgical conditions.</a:t>
            </a:r>
          </a:p>
          <a:p>
            <a:pPr>
              <a:buFont typeface="+mj-lt"/>
              <a:buAutoNum type="arabicPeriod"/>
            </a:pPr>
            <a:r>
              <a:rPr lang="en-US" sz="1200" dirty="0" smtClean="0"/>
              <a:t>Recognize and define knowledge of surgical diseases that </a:t>
            </a:r>
            <a:r>
              <a:rPr lang="en-US" sz="1200" dirty="0" smtClean="0">
                <a:solidFill>
                  <a:srgbClr val="FF0000"/>
                </a:solidFill>
              </a:rPr>
              <a:t>demand (change to “deal with”) </a:t>
            </a:r>
            <a:r>
              <a:rPr lang="en-US" sz="1200" dirty="0" smtClean="0"/>
              <a:t>risk factor modifications, end of life decisions, palliative care, pain management, medical legal issues and substance abuse. </a:t>
            </a:r>
          </a:p>
          <a:p>
            <a:pPr>
              <a:buFont typeface="+mj-lt"/>
              <a:buAutoNum type="arabicPeriod"/>
            </a:pPr>
            <a:r>
              <a:rPr lang="en-US" sz="1200" dirty="0"/>
              <a:t>Communicate effectively with patients and families of various social, economic and cultural backgrounds, or when special needs or barriers to communication exist, particularly in the areas of individual health, or factors that may impact health and informed consent. </a:t>
            </a:r>
            <a:endParaRPr lang="en-US" sz="1200" dirty="0" smtClean="0"/>
          </a:p>
          <a:p>
            <a:pPr>
              <a:buFont typeface="+mj-lt"/>
              <a:buAutoNum type="arabicPeriod"/>
            </a:pPr>
            <a:r>
              <a:rPr lang="en-US" sz="1200" dirty="0"/>
              <a:t>Perform professional responsibilities by establishing respectful relationships; e.g. student-patient, student-family, colleagues, and all members of the health care team. </a:t>
            </a:r>
            <a:r>
              <a:rPr lang="en-US" sz="1200" dirty="0">
                <a:solidFill>
                  <a:srgbClr val="FF0000"/>
                </a:solidFill>
              </a:rPr>
              <a:t>Professionalism also includes respect for diverse patient concerns, opinions and cultural perspectives , with respect to the basis for the doctor-patient relationship</a:t>
            </a:r>
            <a:r>
              <a:rPr lang="en-US" sz="1200" dirty="0"/>
              <a:t>. </a:t>
            </a:r>
            <a:endParaRPr lang="en-US" sz="1200" dirty="0" smtClean="0"/>
          </a:p>
          <a:p>
            <a:pPr>
              <a:buFont typeface="+mj-lt"/>
              <a:buAutoNum type="arabicPeriod"/>
            </a:pPr>
            <a:r>
              <a:rPr lang="en-US" sz="1200" dirty="0"/>
              <a:t>Interview patients skillfully, perform a complete physical exam with attention to infection control, patient comfort and privacy in order to define and prioritize the patient's problems and organize a differential diagnosis. </a:t>
            </a:r>
            <a:endParaRPr lang="en-US" sz="1200" dirty="0" smtClean="0"/>
          </a:p>
          <a:p>
            <a:pPr>
              <a:buFont typeface="+mj-lt"/>
              <a:buAutoNum type="arabicPeriod"/>
            </a:pPr>
            <a:r>
              <a:rPr lang="en-US" sz="1200" dirty="0"/>
              <a:t>Identify, define and perform the indications, complications and limitations of simple clinical procedures; e.g., suturing, </a:t>
            </a:r>
            <a:r>
              <a:rPr lang="en-US" sz="1200" dirty="0" err="1"/>
              <a:t>foley</a:t>
            </a:r>
            <a:r>
              <a:rPr lang="en-US" sz="1200" dirty="0"/>
              <a:t> placement, etc., and assist in common surgical interventions; e.g., laparoscopy, chest tube placement, abdominal </a:t>
            </a:r>
            <a:r>
              <a:rPr lang="en-US" sz="1200" dirty="0" smtClean="0"/>
              <a:t>exploration, </a:t>
            </a:r>
            <a:r>
              <a:rPr lang="en-US" sz="1200" dirty="0"/>
              <a:t>etc. </a:t>
            </a:r>
            <a:endParaRPr lang="en-US" sz="1200" dirty="0" smtClean="0"/>
          </a:p>
          <a:p>
            <a:pPr>
              <a:buFont typeface="+mj-lt"/>
              <a:buAutoNum type="arabicPeriod"/>
            </a:pPr>
            <a:r>
              <a:rPr lang="en-US" sz="1200" dirty="0"/>
              <a:t>Interpret without assistance common abnormalities and urgent findings on common diagnostic tests and studies; e.g., chest x-ray, abdominal series, CT scan, ECG, etc. </a:t>
            </a:r>
            <a:endParaRPr lang="en-US" sz="1200" dirty="0" smtClean="0"/>
          </a:p>
          <a:p>
            <a:pPr>
              <a:buFont typeface="+mj-lt"/>
              <a:buAutoNum type="arabicPeriod"/>
            </a:pPr>
            <a:r>
              <a:rPr lang="en-US" sz="1200" dirty="0">
                <a:solidFill>
                  <a:srgbClr val="FF0000"/>
                </a:solidFill>
              </a:rPr>
              <a:t>Demonstrate the ability to assist patients in understanding their treatment options and motivating them to make healthy behavioral and treatment choices. </a:t>
            </a:r>
            <a:endParaRPr lang="en-US" sz="1200" dirty="0" smtClean="0">
              <a:solidFill>
                <a:srgbClr val="FF0000"/>
              </a:solidFill>
            </a:endParaRPr>
          </a:p>
          <a:p>
            <a:pPr>
              <a:buFont typeface="+mj-lt"/>
              <a:buAutoNum type="arabicPeriod"/>
            </a:pPr>
            <a:r>
              <a:rPr lang="en-US" sz="1200" dirty="0"/>
              <a:t>Communicate effectively and collegially with physician colleagues and other members of the health-care team verbally, in writing and in the electronic medical record. </a:t>
            </a:r>
            <a:endParaRPr lang="en-US" sz="1200" dirty="0" smtClean="0"/>
          </a:p>
          <a:p>
            <a:pPr>
              <a:buFont typeface="+mj-lt"/>
              <a:buAutoNum type="arabicPeriod"/>
            </a:pPr>
            <a:r>
              <a:rPr lang="en-US" sz="1200" dirty="0"/>
              <a:t>Demonstrate responsibility for his or her own medical education, develop the habits of mindfulness, reflection, and continuous learning by adhering to high ethical and moral standards, accepting responsibility for personal actions, incorporating constructive criticism and respecting patient confidentiality. </a:t>
            </a:r>
            <a:endParaRPr lang="en-US" sz="1200" dirty="0" smtClean="0"/>
          </a:p>
          <a:p>
            <a:pPr>
              <a:buFont typeface="+mj-lt"/>
              <a:buAutoNum type="arabicPeriod"/>
            </a:pPr>
            <a:r>
              <a:rPr lang="en-US" sz="1200" dirty="0"/>
              <a:t>Identify and utilize appropriate resources to support patient care and collaborate with all members of the inter-professional team.</a:t>
            </a:r>
            <a:endParaRPr lang="en-US" sz="1200" dirty="0" smtClean="0"/>
          </a:p>
          <a:p>
            <a:endParaRPr lang="en-US" dirty="0"/>
          </a:p>
        </p:txBody>
      </p:sp>
      <p:sp>
        <p:nvSpPr>
          <p:cNvPr id="2" name="Title 1"/>
          <p:cNvSpPr>
            <a:spLocks noGrp="1"/>
          </p:cNvSpPr>
          <p:nvPr>
            <p:ph type="title"/>
          </p:nvPr>
        </p:nvSpPr>
        <p:spPr/>
        <p:txBody>
          <a:bodyPr/>
          <a:lstStyle/>
          <a:p>
            <a:r>
              <a:rPr lang="en-US" dirty="0" smtClean="0"/>
              <a:t>Course Objectives</a:t>
            </a:r>
            <a:endParaRPr lang="en-US" dirty="0"/>
          </a:p>
        </p:txBody>
      </p:sp>
    </p:spTree>
    <p:extLst>
      <p:ext uri="{BB962C8B-B14F-4D97-AF65-F5344CB8AC3E}">
        <p14:creationId xmlns:p14="http://schemas.microsoft.com/office/powerpoint/2010/main" val="3164250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Appropriately mapped.</a:t>
            </a:r>
          </a:p>
        </p:txBody>
      </p:sp>
      <p:sp>
        <p:nvSpPr>
          <p:cNvPr id="2" name="Title 1"/>
          <p:cNvSpPr>
            <a:spLocks noGrp="1"/>
          </p:cNvSpPr>
          <p:nvPr>
            <p:ph type="title"/>
          </p:nvPr>
        </p:nvSpPr>
        <p:spPr/>
        <p:txBody>
          <a:bodyPr>
            <a:normAutofit/>
          </a:bodyPr>
          <a:lstStyle/>
          <a:p>
            <a:r>
              <a:rPr lang="en-US" sz="3200" dirty="0" smtClean="0">
                <a:solidFill>
                  <a:schemeClr val="bg1"/>
                </a:solidFill>
              </a:rPr>
              <a:t>Mapping of Course Objectives to Geisel Competencies</a:t>
            </a:r>
            <a:endParaRPr lang="en-US" sz="3200" dirty="0">
              <a:solidFill>
                <a:schemeClr val="bg1"/>
              </a:solidFill>
            </a:endParaRPr>
          </a:p>
        </p:txBody>
      </p:sp>
    </p:spTree>
    <p:extLst>
      <p:ext uri="{BB962C8B-B14F-4D97-AF65-F5344CB8AC3E}">
        <p14:creationId xmlns:p14="http://schemas.microsoft.com/office/powerpoint/2010/main" val="568985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
        <p:nvSpPr>
          <p:cNvPr id="4" name="Text Placeholder 3"/>
          <p:cNvSpPr>
            <a:spLocks noGrp="1"/>
          </p:cNvSpPr>
          <p:nvPr>
            <p:ph type="body" idx="1"/>
          </p:nvPr>
        </p:nvSpPr>
        <p:spPr/>
        <p:txBody>
          <a:bodyPr/>
          <a:lstStyle/>
          <a:p>
            <a:r>
              <a:rPr lang="en-US" dirty="0" smtClean="0"/>
              <a:t>Comments about objectives</a:t>
            </a:r>
          </a:p>
          <a:p>
            <a:pPr lvl="1"/>
            <a:r>
              <a:rPr lang="en-US" dirty="0" smtClean="0"/>
              <a:t>Appropriate number</a:t>
            </a:r>
          </a:p>
          <a:p>
            <a:pPr lvl="1"/>
            <a:r>
              <a:rPr lang="en-US" dirty="0" smtClean="0"/>
              <a:t>Describe course well</a:t>
            </a:r>
          </a:p>
          <a:p>
            <a:pPr lvl="1"/>
            <a:r>
              <a:rPr lang="en-US" dirty="0" smtClean="0"/>
              <a:t>Consider changes to the following;</a:t>
            </a:r>
          </a:p>
          <a:p>
            <a:pPr lvl="2"/>
            <a:r>
              <a:rPr lang="en-US" dirty="0" smtClean="0"/>
              <a:t>Remove 3: “Recognize </a:t>
            </a:r>
            <a:r>
              <a:rPr lang="en-US" dirty="0"/>
              <a:t>and define knowledge of surgical diseases that demand</a:t>
            </a:r>
            <a:r>
              <a:rPr lang="en-US" dirty="0">
                <a:solidFill>
                  <a:srgbClr val="FF0000"/>
                </a:solidFill>
              </a:rPr>
              <a:t> </a:t>
            </a:r>
            <a:r>
              <a:rPr lang="en-US" dirty="0" smtClean="0"/>
              <a:t>risk </a:t>
            </a:r>
            <a:r>
              <a:rPr lang="en-US" dirty="0"/>
              <a:t>factor modifications, end of life decisions, palliative care, pain management, medical legal issues and substance abuse</a:t>
            </a:r>
            <a:r>
              <a:rPr lang="en-US" dirty="0" smtClean="0"/>
              <a:t>.” Clerkship is not uniformly covering this for each student and not currently expected to.</a:t>
            </a:r>
          </a:p>
          <a:p>
            <a:pPr lvl="2"/>
            <a:r>
              <a:rPr lang="en-US" dirty="0" smtClean="0"/>
              <a:t>Change 5: “Perform professional responsibilities by establishing respectful relationships with patients, families, colleagues and health care team members.”  Remove second sentence with this objective “Professionalism also includes respect for diverse patient concerns, opinions and cultural perspectives, with respect to the basis for the doctor patient relationship.”</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3499732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
        <p:nvSpPr>
          <p:cNvPr id="4" name="Text Placeholder 3"/>
          <p:cNvSpPr>
            <a:spLocks noGrp="1"/>
          </p:cNvSpPr>
          <p:nvPr>
            <p:ph type="body" idx="1"/>
          </p:nvPr>
        </p:nvSpPr>
        <p:spPr/>
        <p:txBody>
          <a:bodyPr/>
          <a:lstStyle/>
          <a:p>
            <a:pPr lvl="1"/>
            <a:r>
              <a:rPr lang="en-US" dirty="0" smtClean="0"/>
              <a:t>Changes cont.</a:t>
            </a:r>
          </a:p>
          <a:p>
            <a:pPr lvl="2"/>
            <a:r>
              <a:rPr lang="en-US" dirty="0" smtClean="0"/>
              <a:t>Change 9: “Demonstrate the ability to assist patients in understanding their treatment options.”  Remove the latter half of the sentence “…and motivating them to make healthy behavioral and treatment choices.”</a:t>
            </a:r>
          </a:p>
          <a:p>
            <a:pPr lvl="2"/>
            <a:r>
              <a:rPr lang="en-US" dirty="0" smtClean="0"/>
              <a:t>Add the following: “Demonstrate the adaptability necessary to function effectively in changing clinical environments.” </a:t>
            </a:r>
          </a:p>
          <a:p>
            <a:pPr lvl="2"/>
            <a:endParaRPr lang="en-US" dirty="0" smtClean="0"/>
          </a:p>
          <a:p>
            <a:pPr lvl="2"/>
            <a:endParaRPr lang="en-US" dirty="0" smtClean="0"/>
          </a:p>
          <a:p>
            <a:pPr marL="457200" lvl="1" indent="0">
              <a:buNone/>
            </a:pPr>
            <a:endParaRPr lang="en-US" dirty="0" smtClean="0"/>
          </a:p>
        </p:txBody>
      </p:sp>
    </p:spTree>
    <p:extLst>
      <p:ext uri="{BB962C8B-B14F-4D97-AF65-F5344CB8AC3E}">
        <p14:creationId xmlns:p14="http://schemas.microsoft.com/office/powerpoint/2010/main" val="3492291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29412</TotalTime>
  <Words>6031</Words>
  <Application>Microsoft Office PowerPoint</Application>
  <PresentationFormat>On-screen Show (4:3)</PresentationFormat>
  <Paragraphs>739</Paragraphs>
  <Slides>46</Slides>
  <Notes>43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Arial</vt:lpstr>
      <vt:lpstr>Calibri</vt:lpstr>
      <vt:lpstr>Garamond</vt:lpstr>
      <vt:lpstr>Symbol</vt:lpstr>
      <vt:lpstr>Times New Roman</vt:lpstr>
      <vt:lpstr>GEISEL</vt:lpstr>
      <vt:lpstr>1_GEISEL</vt:lpstr>
      <vt:lpstr>PowerPoint Presentation</vt:lpstr>
      <vt:lpstr>PowerPoint Presentation</vt:lpstr>
      <vt:lpstr>Review of Surgery clerkship</vt:lpstr>
      <vt:lpstr>Action Plan from Prior Review</vt:lpstr>
      <vt:lpstr>Action Plan from Prior Review</vt:lpstr>
      <vt:lpstr>Course Objectives</vt:lpstr>
      <vt:lpstr>Mapping of Course Objectives to Geisel Competencies</vt:lpstr>
      <vt:lpstr>Course Objectives – Comments</vt:lpstr>
      <vt:lpstr>Course Objectives – Comments</vt:lpstr>
      <vt:lpstr>Format of Course &amp; Session Objectives</vt:lpstr>
      <vt:lpstr>Issues of Redundancy</vt:lpstr>
      <vt:lpstr>Look back for preparation on key concepts</vt:lpstr>
      <vt:lpstr>Vertical Integration/Preparation</vt:lpstr>
      <vt:lpstr>Vertical Integration/Preparation</vt:lpstr>
      <vt:lpstr>Vertical Integration/Preparation</vt:lpstr>
      <vt:lpstr>Vertical Integration/Preparation</vt:lpstr>
      <vt:lpstr>Pre-clinical Preparation</vt:lpstr>
      <vt:lpstr>Health  and Values Goals</vt:lpstr>
      <vt:lpstr>Health and Values Content </vt:lpstr>
      <vt:lpstr>Essential Skills</vt:lpstr>
      <vt:lpstr>Essential Conditions</vt:lpstr>
      <vt:lpstr>Nutrition Content </vt:lpstr>
      <vt:lpstr>Recommendations for Nutrition Integration</vt:lpstr>
      <vt:lpstr>Summary regarding Objectives</vt:lpstr>
      <vt:lpstr>Course Learning Opportunities</vt:lpstr>
      <vt:lpstr>Summary regarding Pedagogy</vt:lpstr>
      <vt:lpstr>Assessment</vt:lpstr>
      <vt:lpstr>Assessment for Course Objectives</vt:lpstr>
      <vt:lpstr>Assessment for Course Objectives</vt:lpstr>
      <vt:lpstr>Measures of Quality – AAMC GQ</vt:lpstr>
      <vt:lpstr>Measures of Quality – AAMC GQ</vt:lpstr>
      <vt:lpstr>Measures of Quality – AAMC GQ</vt:lpstr>
      <vt:lpstr>Measures of Quality – Step II CK</vt:lpstr>
      <vt:lpstr>NBME “Shelf” Score Percentiles</vt:lpstr>
      <vt:lpstr>Measures of Quality – AAMC GQ</vt:lpstr>
      <vt:lpstr>Measures of Quality – Course Evaluation</vt:lpstr>
      <vt:lpstr>Measures of Quality – Student Comments</vt:lpstr>
      <vt:lpstr>Measures of Quality – Student Comments</vt:lpstr>
      <vt:lpstr>Measures of Quality – Student Comments</vt:lpstr>
      <vt:lpstr>Measures of Quality – Student Comments</vt:lpstr>
      <vt:lpstr>Measures of Quality – Student Comments</vt:lpstr>
      <vt:lpstr>Recommendations</vt:lpstr>
      <vt:lpstr>Recommendations</vt:lpstr>
      <vt:lpstr>Recommendations</vt:lpstr>
      <vt:lpstr>Action Plan</vt:lpstr>
      <vt:lpstr>Action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DHMC</cp:lastModifiedBy>
  <cp:revision>473</cp:revision>
  <dcterms:created xsi:type="dcterms:W3CDTF">2013-03-25T12:54:39Z</dcterms:created>
  <dcterms:modified xsi:type="dcterms:W3CDTF">2017-12-18T13:42:57Z</dcterms:modified>
</cp:coreProperties>
</file>